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1" r:id="rId18"/>
    <p:sldId id="274" r:id="rId19"/>
    <p:sldId id="273" r:id="rId20"/>
    <p:sldId id="272" r:id="rId21"/>
    <p:sldId id="276" r:id="rId22"/>
    <p:sldId id="279" r:id="rId23"/>
    <p:sldId id="278" r:id="rId24"/>
    <p:sldId id="277" r:id="rId25"/>
    <p:sldId id="281" r:id="rId26"/>
    <p:sldId id="283" r:id="rId27"/>
    <p:sldId id="280" r:id="rId28"/>
    <p:sldId id="282" r:id="rId29"/>
    <p:sldId id="285" r:id="rId30"/>
    <p:sldId id="286" r:id="rId31"/>
    <p:sldId id="284" r:id="rId32"/>
    <p:sldId id="287" r:id="rId33"/>
    <p:sldId id="288" r:id="rId34"/>
    <p:sldId id="289" r:id="rId35"/>
    <p:sldId id="294" r:id="rId36"/>
    <p:sldId id="290" r:id="rId37"/>
    <p:sldId id="291" r:id="rId38"/>
    <p:sldId id="292" r:id="rId39"/>
    <p:sldId id="295" r:id="rId40"/>
    <p:sldId id="299" r:id="rId41"/>
    <p:sldId id="300" r:id="rId42"/>
    <p:sldId id="301" r:id="rId43"/>
    <p:sldId id="303" r:id="rId44"/>
    <p:sldId id="304" r:id="rId45"/>
    <p:sldId id="305" r:id="rId46"/>
    <p:sldId id="302" r:id="rId47"/>
    <p:sldId id="297" r:id="rId48"/>
    <p:sldId id="307" r:id="rId49"/>
    <p:sldId id="306" r:id="rId50"/>
    <p:sldId id="296" r:id="rId51"/>
    <p:sldId id="293" r:id="rId52"/>
    <p:sldId id="298" r:id="rId53"/>
    <p:sldId id="308" r:id="rId54"/>
    <p:sldId id="309" r:id="rId55"/>
    <p:sldId id="310" r:id="rId56"/>
    <p:sldId id="312" r:id="rId57"/>
    <p:sldId id="313" r:id="rId58"/>
    <p:sldId id="314" r:id="rId59"/>
    <p:sldId id="311" r:id="rId60"/>
    <p:sldId id="319" r:id="rId61"/>
    <p:sldId id="315" r:id="rId62"/>
    <p:sldId id="316" r:id="rId63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5504" autoAdjust="0"/>
  </p:normalViewPr>
  <p:slideViewPr>
    <p:cSldViewPr>
      <p:cViewPr varScale="1">
        <p:scale>
          <a:sx n="98" d="100"/>
          <a:sy n="98" d="100"/>
        </p:scale>
        <p:origin x="-90" y="-7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414148-5E5B-41B9-878C-B62CF50B5730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6D1347-58AC-448B-8250-1C156D4CC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135A2A-CDB2-4C54-8646-93BD86003FC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4C535-9DA5-444D-825E-2B3C551D4DEE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F2899-081C-4831-B7DC-A9B2AE657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2266D-78AC-44FC-8AFF-161B1085DCCC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13A6-DC3F-4022-828B-B2FB5C20F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0A5EE-7FDD-4D8F-AB9E-14CA99801ED3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0BECC-08CD-461A-8CF9-2B0248C86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7F1C5-9055-4CB3-A3DC-DD05DF457608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03574-8B6A-4FD5-A051-8E2CA8268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99D9A-AD8C-4CCC-89BC-E9DABD136D9C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EE2D0-183A-437E-8E44-95D71FFD1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818B-7D89-47C3-BFB5-B42BC3EBFEA9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CA335-FBCE-4B8C-AE1A-AF5333E3D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426C0-5AFC-4EAC-91FA-3B18AF776EB3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5FDD5-976E-4E39-8C03-D15C952B5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F8FFD-9AEF-47FB-89B8-BFF2732E72DB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9A774-3022-4484-BB21-A1816AFCF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B9730-2E1E-44B1-9088-376F7EED84DB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0C160-76AC-4E8D-8E78-EFB6E7F90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09E3A-0E67-4665-88C3-3463311D721B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23BA7-527E-4936-96A3-7A72AA792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46A2D-E7C0-499E-8B12-20AD0FF6BC5A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5AD8A-F461-4C62-9874-AFD11F756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5D005A-F417-40A7-85BF-6C0F950CA0D5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0CDA7E-ECC8-4EC4-867C-06A00E8B8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9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eg"/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4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7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eg"/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eg"/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eg"/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lektsiopedia.org/ukr/lek-14077.html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1331913" y="987425"/>
            <a:ext cx="662463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6000" dirty="0" smtClean="0">
                <a:latin typeface="Consolas" pitchFamily="49" charset="0"/>
              </a:rPr>
              <a:t>З історії</a:t>
            </a:r>
            <a:r>
              <a:rPr lang="uk-UA" sz="6000" dirty="0" smtClean="0"/>
              <a:t> </a:t>
            </a:r>
            <a:r>
              <a:rPr lang="uk-UA" sz="6000" dirty="0">
                <a:latin typeface="Consolas" pitchFamily="49" charset="0"/>
              </a:rPr>
              <a:t>світового</a:t>
            </a:r>
          </a:p>
          <a:p>
            <a:pPr algn="ctr"/>
            <a:r>
              <a:rPr lang="uk-UA" sz="6000" dirty="0">
                <a:latin typeface="Consolas" pitchFamily="49" charset="0"/>
              </a:rPr>
              <a:t> </a:t>
            </a:r>
            <a:r>
              <a:rPr lang="uk-UA" sz="6000" dirty="0" smtClean="0">
                <a:latin typeface="Consolas" pitchFamily="49" charset="0"/>
              </a:rPr>
              <a:t>кіно</a:t>
            </a:r>
            <a:endParaRPr lang="ru-RU" sz="6000" dirty="0">
              <a:latin typeface="Consolas" pitchFamily="49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4076700"/>
            <a:ext cx="885825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>
                <a:latin typeface="Consolas" pitchFamily="49" charset="0"/>
              </a:rPr>
              <a:t>У 1893 </a:t>
            </a:r>
            <a:r>
              <a:rPr lang="ru-RU" spc="-150" dirty="0" err="1">
                <a:latin typeface="Consolas" pitchFamily="49" charset="0"/>
              </a:rPr>
              <a:t>році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український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інженер</a:t>
            </a:r>
            <a:r>
              <a:rPr lang="ru-RU" spc="-150" dirty="0" smtClean="0">
                <a:latin typeface="Consolas" pitchFamily="49" charset="0"/>
              </a:rPr>
              <a:t>, заступник головного </a:t>
            </a:r>
            <a:r>
              <a:rPr lang="ru-RU" spc="-150" dirty="0" err="1" smtClean="0">
                <a:latin typeface="Consolas" pitchFamily="49" charset="0"/>
              </a:rPr>
              <a:t>інженера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Балтійського</a:t>
            </a:r>
            <a:r>
              <a:rPr lang="ru-RU" spc="-150" dirty="0" smtClean="0">
                <a:latin typeface="Consolas" pitchFamily="49" charset="0"/>
              </a:rPr>
              <a:t> заводу, </a:t>
            </a:r>
            <a:r>
              <a:rPr lang="ru-RU" spc="-150" dirty="0" err="1">
                <a:latin typeface="Consolas" pitchFamily="49" charset="0"/>
              </a:rPr>
              <a:t>Йосип</a:t>
            </a:r>
            <a:r>
              <a:rPr lang="ru-RU" spc="-150" dirty="0">
                <a:latin typeface="Consolas" pitchFamily="49" charset="0"/>
              </a:rPr>
              <a:t> Тимченко </a:t>
            </a:r>
            <a:r>
              <a:rPr lang="ru-RU" spc="-150" dirty="0" err="1" smtClean="0">
                <a:latin typeface="Consolas" pitchFamily="49" charset="0"/>
              </a:rPr>
              <a:t>винайшов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>
                <a:latin typeface="Consolas" pitchFamily="49" charset="0"/>
              </a:rPr>
              <a:t>проектор для перегляду </a:t>
            </a:r>
            <a:r>
              <a:rPr lang="ru-RU" spc="-150" dirty="0" err="1">
                <a:latin typeface="Consolas" pitchFamily="49" charset="0"/>
              </a:rPr>
              <a:t>фільму</a:t>
            </a:r>
            <a:r>
              <a:rPr lang="ru-RU" spc="-150" dirty="0" smtClean="0">
                <a:latin typeface="Consolas" pitchFamily="49" charset="0"/>
              </a:rPr>
              <a:t>. </a:t>
            </a:r>
            <a:r>
              <a:rPr lang="ru-RU" spc="-150" dirty="0">
                <a:latin typeface="Consolas" pitchFamily="49" charset="0"/>
              </a:rPr>
              <a:t>Прочитавши про </a:t>
            </a:r>
            <a:r>
              <a:rPr lang="ru-RU" spc="-150" dirty="0" err="1">
                <a:latin typeface="Consolas" pitchFamily="49" charset="0"/>
              </a:rPr>
              <a:t>розробки</a:t>
            </a:r>
            <a:r>
              <a:rPr lang="ru-RU" spc="-150" dirty="0">
                <a:latin typeface="Consolas" pitchFamily="49" charset="0"/>
              </a:rPr>
              <a:t> «</a:t>
            </a:r>
            <a:r>
              <a:rPr lang="ru-RU" spc="-150" dirty="0" err="1">
                <a:latin typeface="Consolas" pitchFamily="49" charset="0"/>
              </a:rPr>
              <a:t>живих</a:t>
            </a:r>
            <a:r>
              <a:rPr lang="ru-RU" spc="-150" dirty="0">
                <a:latin typeface="Consolas" pitchFamily="49" charset="0"/>
              </a:rPr>
              <a:t> картинок</a:t>
            </a:r>
            <a:r>
              <a:rPr lang="ru-RU" spc="-150" dirty="0" smtClean="0">
                <a:latin typeface="Consolas" pitchFamily="49" charset="0"/>
              </a:rPr>
              <a:t>», </a:t>
            </a:r>
            <a:r>
              <a:rPr lang="ru-RU" spc="-150" dirty="0" err="1" smtClean="0">
                <a:latin typeface="Consolas" pitchFamily="49" charset="0"/>
              </a:rPr>
              <a:t>він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також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підключився</a:t>
            </a:r>
            <a:r>
              <a:rPr lang="ru-RU" spc="-150" dirty="0" smtClean="0">
                <a:latin typeface="Consolas" pitchFamily="49" charset="0"/>
              </a:rPr>
              <a:t> до </a:t>
            </a:r>
            <a:r>
              <a:rPr lang="ru-RU" spc="-150" dirty="0" err="1" smtClean="0">
                <a:latin typeface="Consolas" pitchFamily="49" charset="0"/>
              </a:rPr>
              <a:t>процесу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винаходу</a:t>
            </a:r>
            <a:r>
              <a:rPr lang="ru-RU" spc="-150" dirty="0">
                <a:latin typeface="Consolas" pitchFamily="49" charset="0"/>
              </a:rPr>
              <a:t>.</a:t>
            </a:r>
          </a:p>
        </p:txBody>
      </p:sp>
      <p:pic>
        <p:nvPicPr>
          <p:cNvPr id="3" name="Рисунок 2" descr="Scan-141114-00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00375" y="285750"/>
            <a:ext cx="2305050" cy="3455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Scan-141114-004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88" y="285750"/>
            <a:ext cx="2422525" cy="34432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Scan-141114-001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75288" y="285750"/>
            <a:ext cx="2454275" cy="34432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1000125" y="3571875"/>
            <a:ext cx="1065213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 350434</a:t>
            </a:r>
          </a:p>
        </p:txBody>
      </p:sp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3643313" y="3559175"/>
            <a:ext cx="1065212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 314415</a:t>
            </a:r>
          </a:p>
        </p:txBody>
      </p:sp>
      <p:sp>
        <p:nvSpPr>
          <p:cNvPr id="24583" name="TextBox 7"/>
          <p:cNvSpPr txBox="1">
            <a:spLocks noChangeArrowheads="1"/>
          </p:cNvSpPr>
          <p:nvPr/>
        </p:nvSpPr>
        <p:spPr bwMode="auto">
          <a:xfrm>
            <a:off x="6338888" y="3559175"/>
            <a:ext cx="947737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 98542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5" y="142875"/>
            <a:ext cx="88582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>
                <a:latin typeface="Consolas" pitchFamily="49" charset="0"/>
              </a:rPr>
              <a:t>У 1893 </a:t>
            </a:r>
            <a:r>
              <a:rPr lang="ru-RU" spc="-150" dirty="0" err="1">
                <a:latin typeface="Consolas" pitchFamily="49" charset="0"/>
              </a:rPr>
              <a:t>році</a:t>
            </a:r>
            <a:r>
              <a:rPr lang="ru-RU" spc="-150" dirty="0">
                <a:latin typeface="Consolas" pitchFamily="49" charset="0"/>
              </a:rPr>
              <a:t> Тимченко почав </a:t>
            </a:r>
            <a:r>
              <a:rPr lang="ru-RU" spc="-150" dirty="0" err="1">
                <a:latin typeface="Consolas" pitchFamily="49" charset="0"/>
              </a:rPr>
              <a:t>займатися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вивченням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цього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питання</a:t>
            </a:r>
            <a:r>
              <a:rPr lang="ru-RU" spc="-150" dirty="0">
                <a:latin typeface="Consolas" pitchFamily="49" charset="0"/>
              </a:rPr>
              <a:t>. </a:t>
            </a:r>
            <a:r>
              <a:rPr lang="ru-RU" spc="-150" dirty="0" err="1">
                <a:latin typeface="Consolas" pitchFamily="49" charset="0"/>
              </a:rPr>
              <a:t>Він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smtClean="0">
                <a:latin typeface="Consolas" pitchFamily="49" charset="0"/>
              </a:rPr>
              <a:t>створив </a:t>
            </a:r>
            <a:r>
              <a:rPr lang="ru-RU" spc="-150" dirty="0">
                <a:latin typeface="Consolas" pitchFamily="49" charset="0"/>
              </a:rPr>
              <a:t>камеру, яка </a:t>
            </a:r>
            <a:r>
              <a:rPr lang="ru-RU" spc="-150" dirty="0" err="1">
                <a:latin typeface="Consolas" pitchFamily="49" charset="0"/>
              </a:rPr>
              <a:t>знімає</a:t>
            </a:r>
            <a:r>
              <a:rPr lang="ru-RU" spc="-150" dirty="0">
                <a:latin typeface="Consolas" pitchFamily="49" charset="0"/>
              </a:rPr>
              <a:t> на </a:t>
            </a:r>
            <a:r>
              <a:rPr lang="ru-RU" spc="-150" dirty="0" err="1">
                <a:latin typeface="Consolas" pitchFamily="49" charset="0"/>
              </a:rPr>
              <a:t>перфоровану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плівку</a:t>
            </a:r>
            <a:r>
              <a:rPr lang="ru-RU" spc="-150" dirty="0">
                <a:latin typeface="Consolas" pitchFamily="49" charset="0"/>
              </a:rPr>
              <a:t>, а </a:t>
            </a:r>
            <a:r>
              <a:rPr lang="ru-RU" spc="-150" dirty="0" err="1" smtClean="0">
                <a:latin typeface="Consolas" pitchFamily="49" charset="0"/>
              </a:rPr>
              <a:t>також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>
                <a:latin typeface="Consolas" pitchFamily="49" charset="0"/>
              </a:rPr>
              <a:t>проектор </a:t>
            </a:r>
            <a:r>
              <a:rPr lang="ru-RU" spc="-150" dirty="0" err="1">
                <a:latin typeface="Consolas" pitchFamily="49" charset="0"/>
              </a:rPr>
              <a:t>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спробував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зняти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півдесятка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сюжетів</a:t>
            </a:r>
            <a:r>
              <a:rPr lang="ru-RU" spc="-150" dirty="0">
                <a:latin typeface="Consolas" pitchFamily="49" charset="0"/>
              </a:rPr>
              <a:t> про свою </a:t>
            </a:r>
            <a:r>
              <a:rPr lang="ru-RU" spc="-150" dirty="0" err="1" smtClean="0">
                <a:latin typeface="Consolas" pitchFamily="49" charset="0"/>
              </a:rPr>
              <a:t>сім'ю.Через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деякий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>
                <a:latin typeface="Consolas" pitchFamily="49" charset="0"/>
              </a:rPr>
              <a:t>час </a:t>
            </a:r>
            <a:r>
              <a:rPr lang="ru-RU" spc="-150" dirty="0" err="1">
                <a:latin typeface="Consolas" pitchFamily="49" charset="0"/>
              </a:rPr>
              <a:t>він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продемонстрував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свій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апарат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російському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науковому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товариству</a:t>
            </a:r>
            <a:r>
              <a:rPr lang="ru-RU" spc="-150" dirty="0">
                <a:latin typeface="Consolas" pitchFamily="49" charset="0"/>
              </a:rPr>
              <a:t>. </a:t>
            </a:r>
          </a:p>
        </p:txBody>
      </p:sp>
      <p:pic>
        <p:nvPicPr>
          <p:cNvPr id="5" name="Рисунок 4" descr="Scan-141114-00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57688" y="1428750"/>
            <a:ext cx="2192337" cy="3429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Scan-141114-004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00250" y="1428750"/>
            <a:ext cx="2187575" cy="3429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Scan-141114-005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15125" y="1428750"/>
            <a:ext cx="2143125" cy="3429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605" name="TextBox 7"/>
          <p:cNvSpPr txBox="1">
            <a:spLocks noChangeArrowheads="1"/>
          </p:cNvSpPr>
          <p:nvPr/>
        </p:nvSpPr>
        <p:spPr bwMode="auto">
          <a:xfrm>
            <a:off x="2532063" y="4643438"/>
            <a:ext cx="1174750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757855</a:t>
            </a:r>
          </a:p>
        </p:txBody>
      </p:sp>
      <p:sp>
        <p:nvSpPr>
          <p:cNvPr id="25606" name="TextBox 8"/>
          <p:cNvSpPr txBox="1">
            <a:spLocks noChangeArrowheads="1"/>
          </p:cNvSpPr>
          <p:nvPr/>
        </p:nvSpPr>
        <p:spPr bwMode="auto">
          <a:xfrm>
            <a:off x="4903788" y="4630738"/>
            <a:ext cx="1239837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Во 981023 </a:t>
            </a:r>
          </a:p>
        </p:txBody>
      </p:sp>
      <p:sp>
        <p:nvSpPr>
          <p:cNvPr id="25607" name="TextBox 9"/>
          <p:cNvSpPr txBox="1">
            <a:spLocks noChangeArrowheads="1"/>
          </p:cNvSpPr>
          <p:nvPr/>
        </p:nvSpPr>
        <p:spPr bwMode="auto">
          <a:xfrm>
            <a:off x="7215188" y="4630738"/>
            <a:ext cx="1006475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Ж 29456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1000125"/>
            <a:ext cx="38542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err="1">
                <a:latin typeface="Consolas" pitchFamily="49" charset="0"/>
              </a:rPr>
              <a:t>Його</a:t>
            </a:r>
            <a:r>
              <a:rPr lang="ru-RU" spc="-150" dirty="0">
                <a:latin typeface="Consolas" pitchFamily="49" charset="0"/>
              </a:rPr>
              <a:t> заслуги </a:t>
            </a:r>
            <a:r>
              <a:rPr lang="ru-RU" spc="-150" dirty="0" err="1">
                <a:latin typeface="Consolas" pitchFamily="49" charset="0"/>
              </a:rPr>
              <a:t>оцінили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але</a:t>
            </a:r>
            <a:r>
              <a:rPr lang="ru-RU" spc="-150" dirty="0">
                <a:latin typeface="Consolas" pitchFamily="49" charset="0"/>
              </a:rPr>
              <a:t> грошей на </a:t>
            </a:r>
            <a:r>
              <a:rPr lang="ru-RU" spc="-150" dirty="0" err="1">
                <a:latin typeface="Consolas" pitchFamily="49" charset="0"/>
              </a:rPr>
              <a:t>подальший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розвиток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вивчення</a:t>
            </a:r>
            <a:r>
              <a:rPr lang="ru-RU" spc="-150" dirty="0">
                <a:latin typeface="Consolas" pitchFamily="49" charset="0"/>
              </a:rPr>
              <a:t> не </a:t>
            </a:r>
            <a:r>
              <a:rPr lang="ru-RU" spc="-150" dirty="0" err="1" smtClean="0">
                <a:latin typeface="Consolas" pitchFamily="49" charset="0"/>
              </a:rPr>
              <a:t>надали</a:t>
            </a:r>
            <a:r>
              <a:rPr lang="ru-RU" spc="-150" dirty="0" smtClean="0">
                <a:latin typeface="Consolas" pitchFamily="49" charset="0"/>
              </a:rPr>
              <a:t>. </a:t>
            </a:r>
            <a:endParaRPr lang="ru-RU" spc="-150" dirty="0">
              <a:latin typeface="Consolas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err="1">
                <a:latin typeface="Consolas" pitchFamily="49" charset="0"/>
              </a:rPr>
              <a:t>Рік</a:t>
            </a:r>
            <a:r>
              <a:rPr lang="ru-RU" spc="-150" dirty="0">
                <a:latin typeface="Consolas" pitchFamily="49" charset="0"/>
              </a:rPr>
              <a:t> по тому </a:t>
            </a:r>
            <a:r>
              <a:rPr lang="ru-RU" spc="-150" dirty="0" err="1">
                <a:latin typeface="Consolas" pitchFamily="49" charset="0"/>
              </a:rPr>
              <a:t>Брати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Люм'єр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продемонстрували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своє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відкриття</a:t>
            </a:r>
            <a:r>
              <a:rPr lang="ru-RU" spc="-150" dirty="0">
                <a:latin typeface="Consolas" pitchFamily="49" charset="0"/>
              </a:rPr>
              <a:t> - </a:t>
            </a:r>
            <a:r>
              <a:rPr lang="ru-RU" spc="-150" dirty="0" err="1">
                <a:latin typeface="Consolas" pitchFamily="49" charset="0"/>
              </a:rPr>
              <a:t>кінематограф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або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сінематограф</a:t>
            </a:r>
            <a:r>
              <a:rPr lang="ru-RU" spc="-150" dirty="0">
                <a:latin typeface="Consolas" pitchFamily="49" charset="0"/>
              </a:rPr>
              <a:t> - </a:t>
            </a:r>
            <a:r>
              <a:rPr lang="ru-RU" spc="-150" dirty="0" err="1">
                <a:latin typeface="Consolas" pitchFamily="49" charset="0"/>
              </a:rPr>
              <a:t>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увійшли</a:t>
            </a:r>
            <a:r>
              <a:rPr lang="ru-RU" spc="-150" dirty="0">
                <a:latin typeface="Consolas" pitchFamily="49" charset="0"/>
              </a:rPr>
              <a:t> в </a:t>
            </a:r>
            <a:r>
              <a:rPr lang="ru-RU" spc="-150" dirty="0" err="1" smtClean="0">
                <a:latin typeface="Consolas" pitchFamily="49" charset="0"/>
              </a:rPr>
              <a:t>історію</a:t>
            </a:r>
            <a:r>
              <a:rPr lang="ru-RU" spc="-150" dirty="0" smtClean="0">
                <a:latin typeface="Consolas" pitchFamily="49" charset="0"/>
              </a:rPr>
              <a:t>, </a:t>
            </a:r>
            <a:r>
              <a:rPr lang="ru-RU" spc="-150" dirty="0">
                <a:latin typeface="Consolas" pitchFamily="49" charset="0"/>
              </a:rPr>
              <a:t>як </a:t>
            </a:r>
            <a:r>
              <a:rPr lang="ru-RU" spc="-150" dirty="0" err="1">
                <a:latin typeface="Consolas" pitchFamily="49" charset="0"/>
              </a:rPr>
              <a:t>творці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кінематографії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як</a:t>
            </a:r>
            <a:r>
              <a:rPr lang="ru-RU" spc="-150" dirty="0">
                <a:latin typeface="Consolas" pitchFamily="49" charset="0"/>
              </a:rPr>
              <a:t> жанру </a:t>
            </a:r>
            <a:r>
              <a:rPr lang="ru-RU" spc="-150" dirty="0" err="1" smtClean="0">
                <a:latin typeface="Consolas" pitchFamily="49" charset="0"/>
              </a:rPr>
              <a:t>мистецтва</a:t>
            </a:r>
            <a:r>
              <a:rPr lang="ru-RU" spc="-150" dirty="0" smtClean="0">
                <a:latin typeface="Consolas" pitchFamily="49" charset="0"/>
              </a:rPr>
              <a:t>.</a:t>
            </a:r>
            <a:endParaRPr lang="ru-RU" dirty="0">
              <a:latin typeface="+mn-lt"/>
            </a:endParaRPr>
          </a:p>
        </p:txBody>
      </p:sp>
      <p:pic>
        <p:nvPicPr>
          <p:cNvPr id="4" name="Рисунок 3" descr="Scan-141114-01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43688" y="857250"/>
            <a:ext cx="2286000" cy="3571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Scan-141117-002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14813" y="857250"/>
            <a:ext cx="2271712" cy="3571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4786313" y="4286250"/>
            <a:ext cx="1185862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Во 705515</a:t>
            </a:r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7175500" y="4286250"/>
            <a:ext cx="1063625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 303902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36096" y="843558"/>
            <a:ext cx="34221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>
                <a:latin typeface="Consolas" pitchFamily="49" charset="0"/>
              </a:rPr>
              <a:t>Почали </a:t>
            </a:r>
            <a:r>
              <a:rPr lang="ru-RU" spc="-150" dirty="0" err="1">
                <a:latin typeface="Consolas" pitchFamily="49" charset="0"/>
              </a:rPr>
              <a:t>зніматися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ігрові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фільми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uk-UA" dirty="0" smtClean="0">
                <a:latin typeface="Consolas" pitchFamily="49" charset="0"/>
              </a:rPr>
              <a:t>невигадливими</a:t>
            </a:r>
            <a:r>
              <a:rPr lang="ru-RU" spc="-150" dirty="0" smtClean="0">
                <a:latin typeface="Consolas" pitchFamily="49" charset="0"/>
              </a:rPr>
              <a:t>сюжетами. </a:t>
            </a:r>
            <a:r>
              <a:rPr lang="ru-RU" spc="-150" dirty="0" err="1">
                <a:latin typeface="Consolas" pitchFamily="49" charset="0"/>
              </a:rPr>
              <a:t>Американець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Д.У.Гріффіт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зняв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їх</a:t>
            </a:r>
            <a:r>
              <a:rPr lang="ru-RU" spc="-150" dirty="0">
                <a:latin typeface="Consolas" pitchFamily="49" charset="0"/>
              </a:rPr>
              <a:t> до 1914 року </a:t>
            </a:r>
            <a:r>
              <a:rPr lang="ru-RU" spc="-150" dirty="0" err="1">
                <a:latin typeface="Consolas" pitchFamily="49" charset="0"/>
              </a:rPr>
              <a:t>понад</a:t>
            </a:r>
            <a:r>
              <a:rPr lang="ru-RU" spc="-150" dirty="0">
                <a:latin typeface="Consolas" pitchFamily="49" charset="0"/>
              </a:rPr>
              <a:t> 450. У роки </a:t>
            </a:r>
            <a:r>
              <a:rPr lang="ru-RU" spc="-150" dirty="0" err="1">
                <a:latin typeface="Consolas" pitchFamily="49" charset="0"/>
              </a:rPr>
              <a:t>Першої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Світової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війни</a:t>
            </a:r>
            <a:r>
              <a:rPr lang="ru-RU" spc="-150" dirty="0">
                <a:latin typeface="Consolas" pitchFamily="49" charset="0"/>
              </a:rPr>
              <a:t> центр </a:t>
            </a:r>
            <a:r>
              <a:rPr lang="ru-RU" spc="-150" dirty="0" err="1">
                <a:latin typeface="Consolas" pitchFamily="49" charset="0"/>
              </a:rPr>
              <a:t>світової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кінопромисловості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перемістився</a:t>
            </a:r>
            <a:r>
              <a:rPr lang="ru-RU" spc="-150" dirty="0">
                <a:latin typeface="Consolas" pitchFamily="49" charset="0"/>
              </a:rPr>
              <a:t> в </a:t>
            </a:r>
            <a:r>
              <a:rPr lang="ru-RU" spc="-150" dirty="0" err="1">
                <a:latin typeface="Consolas" pitchFamily="49" charset="0"/>
              </a:rPr>
              <a:t>американський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Голівуд</a:t>
            </a:r>
            <a:r>
              <a:rPr lang="ru-RU" spc="-150" dirty="0">
                <a:latin typeface="Consolas" pitchFamily="49" charset="0"/>
              </a:rPr>
              <a:t> у </a:t>
            </a:r>
            <a:r>
              <a:rPr lang="ru-RU" spc="-150" dirty="0" err="1">
                <a:latin typeface="Consolas" pitchFamily="49" charset="0"/>
              </a:rPr>
              <a:t>сонячній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Каліфорнії</a:t>
            </a:r>
            <a:r>
              <a:rPr lang="ru-RU" spc="-150" dirty="0">
                <a:latin typeface="Consolas" pitchFamily="49" charset="0"/>
              </a:rPr>
              <a:t>. </a:t>
            </a:r>
          </a:p>
        </p:txBody>
      </p:sp>
      <p:pic>
        <p:nvPicPr>
          <p:cNvPr id="4" name="Рисунок 3" descr="Scan-141114-000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28938" y="785813"/>
            <a:ext cx="2441575" cy="3643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Scan-141114-00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50" y="785813"/>
            <a:ext cx="2514600" cy="3643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928688" y="4214813"/>
            <a:ext cx="1046162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Вс 24310</a:t>
            </a:r>
          </a:p>
        </p:txBody>
      </p:sp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3714750" y="4214813"/>
            <a:ext cx="1162050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Вс 725643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5" y="3857625"/>
            <a:ext cx="8786813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err="1">
                <a:latin typeface="Consolas" pitchFamily="49" charset="0"/>
              </a:rPr>
              <a:t>Екрани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всього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світу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заповнила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продукція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голівудських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студій</a:t>
            </a:r>
            <a:r>
              <a:rPr lang="ru-RU" spc="-150" dirty="0">
                <a:latin typeface="Consolas" pitchFamily="49" charset="0"/>
              </a:rPr>
              <a:t>. </a:t>
            </a:r>
            <a:r>
              <a:rPr lang="ru-RU" spc="-150" dirty="0" err="1">
                <a:latin typeface="Consolas" pitchFamily="49" charset="0"/>
              </a:rPr>
              <a:t>Це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були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фільми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різні</a:t>
            </a:r>
            <a:r>
              <a:rPr lang="ru-RU" spc="-150" dirty="0">
                <a:latin typeface="Consolas" pitchFamily="49" charset="0"/>
              </a:rPr>
              <a:t> за жанрами, стилями </a:t>
            </a:r>
            <a:r>
              <a:rPr lang="ru-RU" spc="-150" dirty="0" err="1">
                <a:latin typeface="Consolas" pitchFamily="49" charset="0"/>
              </a:rPr>
              <a:t>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якістю</a:t>
            </a:r>
            <a:r>
              <a:rPr lang="ru-RU" spc="-150" dirty="0" smtClean="0">
                <a:latin typeface="Consolas" pitchFamily="49" charset="0"/>
              </a:rPr>
              <a:t>. </a:t>
            </a:r>
            <a:r>
              <a:rPr lang="ru-RU" spc="-150" dirty="0" err="1" smtClean="0">
                <a:latin typeface="Consolas" pitchFamily="49" charset="0"/>
              </a:rPr>
              <a:t>Різною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була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їхня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спрямованість</a:t>
            </a:r>
            <a:r>
              <a:rPr lang="ru-RU" spc="-150" dirty="0">
                <a:latin typeface="Consolas" pitchFamily="49" charset="0"/>
              </a:rPr>
              <a:t>: </a:t>
            </a:r>
            <a:r>
              <a:rPr lang="ru-RU" spc="-150" dirty="0" err="1">
                <a:latin typeface="Consolas" pitchFamily="49" charset="0"/>
              </a:rPr>
              <a:t>музично-розважальна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сімейно-побутова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гостро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соціальна</a:t>
            </a:r>
            <a:r>
              <a:rPr lang="ru-RU" spc="-150" dirty="0">
                <a:latin typeface="Consolas" pitchFamily="49" charset="0"/>
              </a:rPr>
              <a:t>.</a:t>
            </a:r>
            <a:endParaRPr lang="ru-RU" dirty="0">
              <a:latin typeface="+mn-lt"/>
            </a:endParaRPr>
          </a:p>
        </p:txBody>
      </p:sp>
      <p:pic>
        <p:nvPicPr>
          <p:cNvPr id="4" name="Рисунок 3" descr="Scan-141114-002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86188" y="214313"/>
            <a:ext cx="2428875" cy="3429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Scan-141114-00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43000" y="214313"/>
            <a:ext cx="2476500" cy="3429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Scan-141114-000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57938" y="214313"/>
            <a:ext cx="2571750" cy="3429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1785938" y="3500438"/>
            <a:ext cx="1046162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chemeClr val="bg1"/>
                </a:solidFill>
                <a:latin typeface="Calibri" pitchFamily="34" charset="0"/>
              </a:rPr>
              <a:t>Вс 31147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678" name="TextBox 7"/>
          <p:cNvSpPr txBox="1">
            <a:spLocks noChangeArrowheads="1"/>
          </p:cNvSpPr>
          <p:nvPr/>
        </p:nvSpPr>
        <p:spPr bwMode="auto">
          <a:xfrm>
            <a:off x="4429125" y="3500438"/>
            <a:ext cx="1065213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 350752</a:t>
            </a:r>
          </a:p>
        </p:txBody>
      </p:sp>
      <p:sp>
        <p:nvSpPr>
          <p:cNvPr id="28679" name="TextBox 8"/>
          <p:cNvSpPr txBox="1">
            <a:spLocks noChangeArrowheads="1"/>
          </p:cNvSpPr>
          <p:nvPr/>
        </p:nvSpPr>
        <p:spPr bwMode="auto">
          <a:xfrm>
            <a:off x="7143750" y="3429000"/>
            <a:ext cx="11620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Вс 743941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3" y="142875"/>
            <a:ext cx="85725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err="1">
                <a:latin typeface="Consolas" pitchFamily="49" charset="0"/>
              </a:rPr>
              <a:t>Кіномистецтво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рід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мистецтва</a:t>
            </a:r>
            <a:r>
              <a:rPr lang="ru-RU" spc="-150" dirty="0">
                <a:latin typeface="Consolas" pitchFamily="49" charset="0"/>
              </a:rPr>
              <a:t>, твори </a:t>
            </a:r>
            <a:r>
              <a:rPr lang="ru-RU" spc="-150" dirty="0" err="1">
                <a:latin typeface="Consolas" pitchFamily="49" charset="0"/>
              </a:rPr>
              <a:t>якого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створюються</a:t>
            </a:r>
            <a:r>
              <a:rPr lang="ru-RU" spc="-150" dirty="0">
                <a:latin typeface="Consolas" pitchFamily="49" charset="0"/>
              </a:rPr>
              <a:t> за </a:t>
            </a:r>
            <a:r>
              <a:rPr lang="ru-RU" spc="-150" dirty="0" err="1">
                <a:latin typeface="Consolas" pitchFamily="49" charset="0"/>
              </a:rPr>
              <a:t>допомогою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кінозйомки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реальних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спеціально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інсценованих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або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відтворених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засобами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мультиплікації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подій</a:t>
            </a:r>
            <a:r>
              <a:rPr lang="ru-RU" spc="-150" dirty="0" smtClean="0">
                <a:latin typeface="Consolas" pitchFamily="49" charset="0"/>
              </a:rPr>
              <a:t>.</a:t>
            </a:r>
            <a:endParaRPr lang="ru-RU" spc="-150" dirty="0">
              <a:latin typeface="Consolas" pitchFamily="49" charset="0"/>
            </a:endParaRPr>
          </a:p>
        </p:txBody>
      </p:sp>
      <p:pic>
        <p:nvPicPr>
          <p:cNvPr id="4" name="Рисунок 3" descr="Scan-141114-003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31900" y="1214438"/>
            <a:ext cx="2549525" cy="3643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Scan-141114-002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46525" y="1214438"/>
            <a:ext cx="2462213" cy="3643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Scan-141114-002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89713" y="1214438"/>
            <a:ext cx="2339975" cy="3643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1928813" y="4630738"/>
            <a:ext cx="1065212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 139906</a:t>
            </a:r>
          </a:p>
        </p:txBody>
      </p:sp>
      <p:sp>
        <p:nvSpPr>
          <p:cNvPr id="29702" name="TextBox 8"/>
          <p:cNvSpPr txBox="1">
            <a:spLocks noChangeArrowheads="1"/>
          </p:cNvSpPr>
          <p:nvPr/>
        </p:nvSpPr>
        <p:spPr bwMode="auto">
          <a:xfrm>
            <a:off x="7175500" y="4630738"/>
            <a:ext cx="1063625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 174940</a:t>
            </a:r>
          </a:p>
        </p:txBody>
      </p:sp>
      <p:sp>
        <p:nvSpPr>
          <p:cNvPr id="29703" name="TextBox 9"/>
          <p:cNvSpPr txBox="1">
            <a:spLocks noChangeArrowheads="1"/>
          </p:cNvSpPr>
          <p:nvPr/>
        </p:nvSpPr>
        <p:spPr bwMode="auto">
          <a:xfrm>
            <a:off x="4721225" y="4630738"/>
            <a:ext cx="1065213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 175475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723878"/>
            <a:ext cx="8858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>
                <a:latin typeface="Consolas" pitchFamily="49" charset="0"/>
              </a:rPr>
              <a:t>У </a:t>
            </a:r>
            <a:r>
              <a:rPr lang="ru-RU" spc="-150" dirty="0" err="1">
                <a:latin typeface="Consolas" pitchFamily="49" charset="0"/>
              </a:rPr>
              <a:t>кіномистецтві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синтезуються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естетичні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властивості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літератури</a:t>
            </a:r>
            <a:r>
              <a:rPr lang="ru-RU" spc="-150" dirty="0">
                <a:latin typeface="Consolas" pitchFamily="49" charset="0"/>
              </a:rPr>
              <a:t>, театрального та </a:t>
            </a:r>
            <a:r>
              <a:rPr lang="ru-RU" spc="-150" dirty="0" err="1">
                <a:latin typeface="Consolas" pitchFamily="49" charset="0"/>
              </a:rPr>
              <a:t>образотворчого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мистецтв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музики</a:t>
            </a:r>
            <a:r>
              <a:rPr lang="ru-RU" spc="-150" dirty="0">
                <a:latin typeface="Consolas" pitchFamily="49" charset="0"/>
              </a:rPr>
              <a:t> на </a:t>
            </a:r>
            <a:r>
              <a:rPr lang="ru-RU" spc="-150" dirty="0" err="1">
                <a:latin typeface="Consolas" pitchFamily="49" charset="0"/>
              </a:rPr>
              <a:t>основі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власне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лише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йому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властивих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засобів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з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яких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головними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є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фотографічна</a:t>
            </a:r>
            <a:r>
              <a:rPr lang="ru-RU" spc="-150" dirty="0">
                <a:latin typeface="Consolas" pitchFamily="49" charset="0"/>
              </a:rPr>
              <a:t> природа </a:t>
            </a:r>
            <a:r>
              <a:rPr lang="ru-RU" spc="-150" dirty="0" err="1">
                <a:latin typeface="Consolas" pitchFamily="49" charset="0"/>
              </a:rPr>
              <a:t>зображення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що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дозволяє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</a:t>
            </a:r>
            <a:r>
              <a:rPr lang="ru-RU" spc="-150" dirty="0">
                <a:latin typeface="Consolas" pitchFamily="49" charset="0"/>
              </a:rPr>
              <a:t> граничною </a:t>
            </a:r>
            <a:r>
              <a:rPr lang="ru-RU" spc="-150" dirty="0" err="1">
                <a:latin typeface="Consolas" pitchFamily="49" charset="0"/>
              </a:rPr>
              <a:t>достовірністю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відтворювати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будь-які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картини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дійсності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і</a:t>
            </a:r>
            <a:r>
              <a:rPr lang="ru-RU" spc="-150" dirty="0">
                <a:latin typeface="Consolas" pitchFamily="49" charset="0"/>
              </a:rPr>
              <a:t> монтаж. </a:t>
            </a:r>
          </a:p>
        </p:txBody>
      </p:sp>
      <p:pic>
        <p:nvPicPr>
          <p:cNvPr id="3" name="Рисунок 2" descr="Scan-141114-003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50" y="142875"/>
            <a:ext cx="2397040" cy="34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Scan-141114-002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45113" y="142875"/>
            <a:ext cx="2200960" cy="34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Scan-141114-002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28938" y="142875"/>
            <a:ext cx="2120400" cy="34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899592" y="3363838"/>
            <a:ext cx="1174750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  <a:latin typeface="Calibri" pitchFamily="34" charset="0"/>
              </a:rPr>
              <a:t>Ва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 335782</a:t>
            </a:r>
          </a:p>
        </p:txBody>
      </p: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3419872" y="3363838"/>
            <a:ext cx="1182688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  <a:latin typeface="Calibri" pitchFamily="34" charset="0"/>
              </a:rPr>
              <a:t>Ав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 555555</a:t>
            </a:r>
          </a:p>
        </p:txBody>
      </p:sp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5868144" y="3363838"/>
            <a:ext cx="1065213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В 354613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5" y="142875"/>
            <a:ext cx="90011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err="1" smtClean="0">
                <a:latin typeface="Consolas" pitchFamily="49" charset="0"/>
              </a:rPr>
              <a:t>Створення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кінострічки</a:t>
            </a:r>
            <a:r>
              <a:rPr lang="ru-RU" spc="-150" dirty="0" smtClean="0">
                <a:latin typeface="Consolas" pitchFamily="49" charset="0"/>
              </a:rPr>
              <a:t>, </a:t>
            </a:r>
            <a:r>
              <a:rPr lang="ru-RU" spc="-150" dirty="0" err="1" smtClean="0">
                <a:latin typeface="Consolas" pitchFamily="49" charset="0"/>
              </a:rPr>
              <a:t>складний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творчий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виробничий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процес</a:t>
            </a:r>
            <a:r>
              <a:rPr lang="ru-RU" spc="-150" dirty="0">
                <a:latin typeface="Consolas" pitchFamily="49" charset="0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>
                <a:latin typeface="Consolas" pitchFamily="49" charset="0"/>
              </a:rPr>
              <a:t>в </a:t>
            </a:r>
            <a:r>
              <a:rPr lang="ru-RU" spc="-150" dirty="0" err="1">
                <a:latin typeface="Consolas" pitchFamily="49" charset="0"/>
              </a:rPr>
              <a:t>якому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об'єднується</a:t>
            </a:r>
            <a:r>
              <a:rPr lang="ru-RU" spc="-150" dirty="0">
                <a:latin typeface="Consolas" pitchFamily="49" charset="0"/>
              </a:rPr>
              <a:t> робота </a:t>
            </a:r>
            <a:r>
              <a:rPr lang="ru-RU" spc="-150" dirty="0" err="1" smtClean="0">
                <a:latin typeface="Consolas" pitchFamily="49" charset="0"/>
              </a:rPr>
              <a:t>різних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спеціалістів</a:t>
            </a:r>
            <a:r>
              <a:rPr lang="ru-RU" spc="-150" dirty="0" smtClean="0">
                <a:latin typeface="Consolas" pitchFamily="49" charset="0"/>
              </a:rPr>
              <a:t>: </a:t>
            </a:r>
            <a:r>
              <a:rPr lang="ru-RU" spc="-150" dirty="0" err="1">
                <a:latin typeface="Consolas" pitchFamily="49" charset="0"/>
              </a:rPr>
              <a:t>кінодраматурга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режисера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акторів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smtClean="0">
                <a:latin typeface="Consolas" pitchFamily="49" charset="0"/>
              </a:rPr>
              <a:t>оператора, </a:t>
            </a:r>
            <a:r>
              <a:rPr lang="ru-RU" spc="-150" dirty="0">
                <a:latin typeface="Consolas" pitchFamily="49" charset="0"/>
              </a:rPr>
              <a:t>художника, композитора та </a:t>
            </a:r>
            <a:r>
              <a:rPr lang="ru-RU" spc="-150" dirty="0" err="1">
                <a:latin typeface="Consolas" pitchFamily="49" charset="0"/>
              </a:rPr>
              <a:t>ін</a:t>
            </a:r>
            <a:r>
              <a:rPr lang="ru-RU" spc="-150" dirty="0">
                <a:latin typeface="Consolas" pitchFamily="49" charset="0"/>
              </a:rPr>
              <a:t>.</a:t>
            </a:r>
          </a:p>
        </p:txBody>
      </p:sp>
      <p:pic>
        <p:nvPicPr>
          <p:cNvPr id="3" name="Рисунок 2" descr="Scan-141114-0029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50950" y="1165225"/>
            <a:ext cx="2325688" cy="3571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Scan-141114-003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73488" y="1143000"/>
            <a:ext cx="2373312" cy="3571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Scan-141114-003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94450" y="1165225"/>
            <a:ext cx="2463800" cy="3571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749" name="TextBox 6"/>
          <p:cNvSpPr txBox="1">
            <a:spLocks noChangeArrowheads="1"/>
          </p:cNvSpPr>
          <p:nvPr/>
        </p:nvSpPr>
        <p:spPr bwMode="auto">
          <a:xfrm>
            <a:off x="4429125" y="4572000"/>
            <a:ext cx="11747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343456</a:t>
            </a:r>
          </a:p>
        </p:txBody>
      </p:sp>
      <p:sp>
        <p:nvSpPr>
          <p:cNvPr id="31750" name="TextBox 7"/>
          <p:cNvSpPr txBox="1">
            <a:spLocks noChangeArrowheads="1"/>
          </p:cNvSpPr>
          <p:nvPr/>
        </p:nvSpPr>
        <p:spPr bwMode="auto">
          <a:xfrm>
            <a:off x="7072313" y="4572000"/>
            <a:ext cx="11747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110969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5" y="219075"/>
            <a:ext cx="8929688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err="1">
                <a:latin typeface="Consolas" pitchFamily="49" charset="0"/>
              </a:rPr>
              <a:t>Рухливість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кіноапарата</a:t>
            </a:r>
            <a:r>
              <a:rPr lang="ru-RU" spc="-150" dirty="0" smtClean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що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застосовується</a:t>
            </a:r>
            <a:r>
              <a:rPr lang="ru-RU" spc="-150" dirty="0">
                <a:latin typeface="Consolas" pitchFamily="49" charset="0"/>
              </a:rPr>
              <a:t> при </a:t>
            </a:r>
            <a:r>
              <a:rPr lang="ru-RU" spc="-150" dirty="0" err="1">
                <a:latin typeface="Consolas" pitchFamily="49" charset="0"/>
              </a:rPr>
              <a:t>зйомці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надає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можливість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представити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smtClean="0">
                <a:latin typeface="Consolas" pitchFamily="49" charset="0"/>
              </a:rPr>
              <a:t>у </a:t>
            </a:r>
            <a:r>
              <a:rPr lang="ru-RU" spc="-150" dirty="0" err="1">
                <a:latin typeface="Consolas" pitchFamily="49" charset="0"/>
              </a:rPr>
              <a:t>кадрі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величезні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простори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великі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маси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людей,невеликі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групи</a:t>
            </a:r>
            <a:r>
              <a:rPr lang="ru-RU" spc="-150" dirty="0">
                <a:latin typeface="Consolas" pitchFamily="49" charset="0"/>
              </a:rPr>
              <a:t> людей у ​​</a:t>
            </a:r>
            <a:r>
              <a:rPr lang="ru-RU" spc="-150" dirty="0" err="1">
                <a:latin typeface="Consolas" pitchFamily="49" charset="0"/>
              </a:rPr>
              <a:t>їхніх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взаєминах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людський</a:t>
            </a:r>
            <a:r>
              <a:rPr lang="ru-RU" spc="-150" dirty="0">
                <a:latin typeface="Consolas" pitchFamily="49" charset="0"/>
              </a:rPr>
              <a:t> портрет </a:t>
            </a:r>
            <a:r>
              <a:rPr lang="ru-RU" spc="-150" dirty="0" err="1">
                <a:latin typeface="Consolas" pitchFamily="49" charset="0"/>
              </a:rPr>
              <a:t>або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окрему</a:t>
            </a:r>
            <a:r>
              <a:rPr lang="ru-RU" spc="-150" dirty="0">
                <a:latin typeface="Consolas" pitchFamily="49" charset="0"/>
              </a:rPr>
              <a:t> деталь. </a:t>
            </a:r>
          </a:p>
        </p:txBody>
      </p:sp>
      <p:pic>
        <p:nvPicPr>
          <p:cNvPr id="3" name="Рисунок 2" descr="Scan-141114-003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85938" y="1357313"/>
            <a:ext cx="2212975" cy="3368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Scan-141114-004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38613" y="1357313"/>
            <a:ext cx="2266950" cy="3368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Scan-141114-005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00813" y="1357313"/>
            <a:ext cx="2286000" cy="3368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2357438" y="4500563"/>
            <a:ext cx="1174750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411979</a:t>
            </a:r>
          </a:p>
        </p:txBody>
      </p:sp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4746625" y="4500563"/>
            <a:ext cx="1174750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565419</a:t>
            </a:r>
          </a:p>
        </p:txBody>
      </p:sp>
      <p:sp>
        <p:nvSpPr>
          <p:cNvPr id="32775" name="TextBox 7"/>
          <p:cNvSpPr txBox="1">
            <a:spLocks noChangeArrowheads="1"/>
          </p:cNvSpPr>
          <p:nvPr/>
        </p:nvSpPr>
        <p:spPr bwMode="auto">
          <a:xfrm>
            <a:off x="7143750" y="4500563"/>
            <a:ext cx="1174750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599210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5" y="3594100"/>
            <a:ext cx="8786813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err="1">
                <a:latin typeface="Consolas" pitchFamily="49" charset="0"/>
              </a:rPr>
              <a:t>Завдяки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цьому</a:t>
            </a:r>
            <a:r>
              <a:rPr lang="ru-RU" spc="-150" dirty="0">
                <a:latin typeface="Consolas" pitchFamily="49" charset="0"/>
              </a:rPr>
              <a:t> в межах кадру </a:t>
            </a:r>
            <a:r>
              <a:rPr lang="ru-RU" spc="-150" dirty="0" err="1">
                <a:latin typeface="Consolas" pitchFamily="49" charset="0"/>
              </a:rPr>
              <a:t>можуть</a:t>
            </a:r>
            <a:r>
              <a:rPr lang="ru-RU" spc="-150" dirty="0">
                <a:latin typeface="Consolas" pitchFamily="49" charset="0"/>
              </a:rPr>
              <a:t> бути </a:t>
            </a:r>
            <a:r>
              <a:rPr lang="ru-RU" spc="-150" dirty="0" err="1">
                <a:latin typeface="Consolas" pitchFamily="49" charset="0"/>
              </a:rPr>
              <a:t>виділені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найбільш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істотні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естетично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значимі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особливості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об'єкта</a:t>
            </a:r>
            <a:r>
              <a:rPr lang="ru-RU" spc="-150" dirty="0">
                <a:latin typeface="Consolas" pitchFamily="49" charset="0"/>
              </a:rPr>
              <a:t>. </a:t>
            </a:r>
            <a:r>
              <a:rPr lang="ru-RU" spc="-150" dirty="0" err="1">
                <a:latin typeface="Consolas" pitchFamily="49" charset="0"/>
              </a:rPr>
              <a:t>З'єднання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кадрів</a:t>
            </a:r>
            <a:r>
              <a:rPr lang="ru-RU" spc="-150" dirty="0">
                <a:latin typeface="Consolas" pitchFamily="49" charset="0"/>
              </a:rPr>
              <a:t> в </a:t>
            </a:r>
            <a:r>
              <a:rPr lang="ru-RU" spc="-150" dirty="0" err="1">
                <a:latin typeface="Consolas" pitchFamily="49" charset="0"/>
              </a:rPr>
              <a:t>монтажі</a:t>
            </a:r>
            <a:r>
              <a:rPr lang="ru-RU" spc="-150" dirty="0">
                <a:latin typeface="Consolas" pitchFamily="49" charset="0"/>
              </a:rPr>
              <a:t> служить </a:t>
            </a:r>
            <a:r>
              <a:rPr lang="ru-RU" spc="-150" dirty="0" err="1">
                <a:latin typeface="Consolas" pitchFamily="49" charset="0"/>
              </a:rPr>
              <a:t>виразом</a:t>
            </a:r>
            <a:r>
              <a:rPr lang="ru-RU" spc="-150" dirty="0">
                <a:latin typeface="Consolas" pitchFamily="49" charset="0"/>
              </a:rPr>
              <a:t> думки автора, </a:t>
            </a:r>
            <a:r>
              <a:rPr lang="ru-RU" spc="-150" dirty="0" err="1">
                <a:latin typeface="Consolas" pitchFamily="49" charset="0"/>
              </a:rPr>
              <a:t>створює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безперервність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розвитку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дії</a:t>
            </a:r>
            <a:r>
              <a:rPr lang="ru-RU" spc="-150" dirty="0" smtClean="0">
                <a:latin typeface="Consolas" pitchFamily="49" charset="0"/>
              </a:rPr>
              <a:t>, </a:t>
            </a:r>
            <a:r>
              <a:rPr lang="ru-RU" spc="-150" dirty="0" err="1" smtClean="0">
                <a:latin typeface="Consolas" pitchFamily="49" charset="0"/>
              </a:rPr>
              <a:t>організовує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зорову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розповідь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дозволяє</a:t>
            </a:r>
            <a:r>
              <a:rPr lang="ru-RU" spc="-150" dirty="0">
                <a:latin typeface="Consolas" pitchFamily="49" charset="0"/>
              </a:rPr>
              <a:t> шляхом </a:t>
            </a:r>
            <a:r>
              <a:rPr lang="ru-RU" spc="-150" dirty="0" err="1" smtClean="0">
                <a:latin typeface="Consolas" pitchFamily="49" charset="0"/>
              </a:rPr>
              <a:t>з'єднання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окремих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планів</a:t>
            </a:r>
            <a:r>
              <a:rPr lang="ru-RU" spc="-150" dirty="0">
                <a:latin typeface="Consolas" pitchFamily="49" charset="0"/>
              </a:rPr>
              <a:t> метафорично </a:t>
            </a:r>
            <a:r>
              <a:rPr lang="ru-RU" spc="-150" dirty="0" err="1">
                <a:latin typeface="Consolas" pitchFamily="49" charset="0"/>
              </a:rPr>
              <a:t>витлумачувати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дію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формує</a:t>
            </a:r>
            <a:r>
              <a:rPr lang="ru-RU" spc="-150" dirty="0">
                <a:latin typeface="Consolas" pitchFamily="49" charset="0"/>
              </a:rPr>
              <a:t> ритм </a:t>
            </a:r>
            <a:r>
              <a:rPr lang="ru-RU" spc="-150" dirty="0" err="1">
                <a:latin typeface="Consolas" pitchFamily="49" charset="0"/>
              </a:rPr>
              <a:t>фільму</a:t>
            </a:r>
            <a:r>
              <a:rPr lang="ru-RU" spc="-150" dirty="0">
                <a:latin typeface="Consolas" pitchFamily="49" charset="0"/>
              </a:rPr>
              <a:t>.</a:t>
            </a:r>
            <a:endParaRPr lang="ru-RU" dirty="0">
              <a:latin typeface="+mn-lt"/>
            </a:endParaRPr>
          </a:p>
        </p:txBody>
      </p:sp>
      <p:pic>
        <p:nvPicPr>
          <p:cNvPr id="3" name="Рисунок 2" descr="Scan-141114-005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43488" y="142875"/>
            <a:ext cx="2100262" cy="3295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Scan-141114-005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57488" y="142875"/>
            <a:ext cx="2087562" cy="3295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Scan-141114-005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0050" y="142875"/>
            <a:ext cx="2171700" cy="3295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928688" y="3214688"/>
            <a:ext cx="1058862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82014</a:t>
            </a:r>
          </a:p>
        </p:txBody>
      </p:sp>
      <p:sp>
        <p:nvSpPr>
          <p:cNvPr id="33798" name="TextBox 6"/>
          <p:cNvSpPr txBox="1">
            <a:spLocks noChangeArrowheads="1"/>
          </p:cNvSpPr>
          <p:nvPr/>
        </p:nvSpPr>
        <p:spPr bwMode="auto">
          <a:xfrm>
            <a:off x="3286125" y="3214688"/>
            <a:ext cx="1065213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 332999</a:t>
            </a:r>
          </a:p>
        </p:txBody>
      </p:sp>
      <p:sp>
        <p:nvSpPr>
          <p:cNvPr id="33799" name="TextBox 7"/>
          <p:cNvSpPr txBox="1">
            <a:spLocks noChangeArrowheads="1"/>
          </p:cNvSpPr>
          <p:nvPr/>
        </p:nvSpPr>
        <p:spPr bwMode="auto">
          <a:xfrm>
            <a:off x="5603875" y="3214688"/>
            <a:ext cx="1174750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396309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86438" y="1143000"/>
            <a:ext cx="2928937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err="1">
                <a:latin typeface="Consolas" pitchFamily="49" charset="0"/>
              </a:rPr>
              <a:t>Кіно</a:t>
            </a:r>
            <a:r>
              <a:rPr lang="ru-RU" spc="-150" dirty="0">
                <a:latin typeface="Consolas" pitchFamily="49" charset="0"/>
              </a:rPr>
              <a:t> - </a:t>
            </a:r>
            <a:r>
              <a:rPr lang="ru-RU" spc="-150" dirty="0" err="1">
                <a:latin typeface="Consolas" pitchFamily="49" charset="0"/>
              </a:rPr>
              <a:t>одне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наймолодших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і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одне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наймасовіших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мистецтв</a:t>
            </a:r>
            <a:r>
              <a:rPr lang="ru-RU" spc="-150" dirty="0">
                <a:latin typeface="Consolas" pitchFamily="49" charset="0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err="1">
                <a:latin typeface="Consolas" pitchFamily="49" charset="0"/>
              </a:rPr>
              <a:t>Його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історія</a:t>
            </a:r>
            <a:r>
              <a:rPr lang="ru-RU" spc="-150" dirty="0">
                <a:latin typeface="Consolas" pitchFamily="49" charset="0"/>
              </a:rPr>
              <a:t> в </a:t>
            </a:r>
            <a:r>
              <a:rPr lang="ru-RU" spc="-150" dirty="0" err="1">
                <a:latin typeface="Consolas" pitchFamily="49" charset="0"/>
              </a:rPr>
              <a:t>порівнянні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тисячолітньою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історією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музики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живопису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чи</a:t>
            </a:r>
            <a:r>
              <a:rPr lang="ru-RU" spc="-150" dirty="0">
                <a:latin typeface="Consolas" pitchFamily="49" charset="0"/>
              </a:rPr>
              <a:t> театру коротка. </a:t>
            </a:r>
          </a:p>
        </p:txBody>
      </p:sp>
      <p:pic>
        <p:nvPicPr>
          <p:cNvPr id="12" name="Рисунок 11" descr="Scan-141114-00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00375" y="571500"/>
            <a:ext cx="2543175" cy="39290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Scan-141117-002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50" y="571500"/>
            <a:ext cx="2500313" cy="39290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960438" y="4286250"/>
            <a:ext cx="1185862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Во 637110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3786188" y="4286250"/>
            <a:ext cx="1185862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Во 960476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3" y="142875"/>
            <a:ext cx="90011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>
                <a:latin typeface="Consolas" pitchFamily="49" charset="0"/>
              </a:rPr>
              <a:t>За час </a:t>
            </a:r>
            <a:r>
              <a:rPr lang="ru-RU" spc="-150" dirty="0" err="1">
                <a:latin typeface="Consolas" pitchFamily="49" charset="0"/>
              </a:rPr>
              <a:t>розвитку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uk-UA" spc="-150" dirty="0">
                <a:latin typeface="Consolas" pitchFamily="49" charset="0"/>
              </a:rPr>
              <a:t>кіно </a:t>
            </a:r>
            <a:r>
              <a:rPr lang="ru-RU" spc="-150" dirty="0" err="1">
                <a:latin typeface="Consolas" pitchFamily="49" charset="0"/>
              </a:rPr>
              <a:t>сформувалися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чотири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основних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його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види</a:t>
            </a:r>
            <a:r>
              <a:rPr lang="ru-RU" spc="-150" dirty="0">
                <a:latin typeface="Consolas" pitchFamily="49" charset="0"/>
              </a:rPr>
              <a:t>: </a:t>
            </a:r>
            <a:r>
              <a:rPr lang="ru-RU" spc="-150" dirty="0" err="1">
                <a:latin typeface="Consolas" pitchFamily="49" charset="0"/>
              </a:rPr>
              <a:t>художня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кінематографія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документалістика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мультиплікація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науково-популярна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кінематографія</a:t>
            </a:r>
            <a:r>
              <a:rPr lang="ru-RU" spc="-150" dirty="0">
                <a:latin typeface="Consolas" pitchFamily="49" charset="0"/>
              </a:rPr>
              <a:t>.</a:t>
            </a:r>
          </a:p>
        </p:txBody>
      </p:sp>
      <p:pic>
        <p:nvPicPr>
          <p:cNvPr id="3" name="Рисунок 2" descr="Scan-141114-005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57313" y="1096963"/>
            <a:ext cx="2541587" cy="3597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Scan-141114-006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00500" y="1071563"/>
            <a:ext cx="2411413" cy="3597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Scan-141114-006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00813" y="1096963"/>
            <a:ext cx="2286000" cy="3597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2071688" y="4500563"/>
            <a:ext cx="1065212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 341593</a:t>
            </a:r>
          </a:p>
        </p:txBody>
      </p:sp>
      <p:sp>
        <p:nvSpPr>
          <p:cNvPr id="34822" name="TextBox 6"/>
          <p:cNvSpPr txBox="1">
            <a:spLocks noChangeArrowheads="1"/>
          </p:cNvSpPr>
          <p:nvPr/>
        </p:nvSpPr>
        <p:spPr bwMode="auto">
          <a:xfrm>
            <a:off x="4743450" y="4500563"/>
            <a:ext cx="1185863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Во 940669</a:t>
            </a:r>
          </a:p>
        </p:txBody>
      </p:sp>
      <p:sp>
        <p:nvSpPr>
          <p:cNvPr id="34823" name="TextBox 7"/>
          <p:cNvSpPr txBox="1">
            <a:spLocks noChangeArrowheads="1"/>
          </p:cNvSpPr>
          <p:nvPr/>
        </p:nvSpPr>
        <p:spPr bwMode="auto">
          <a:xfrm>
            <a:off x="7143750" y="4500563"/>
            <a:ext cx="1065213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 328580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41114-006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3688" y="142875"/>
            <a:ext cx="2420937" cy="3616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 descr="Scan-141114-006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37188" y="142875"/>
            <a:ext cx="2420937" cy="3616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Scan-141114-006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794000" y="142875"/>
            <a:ext cx="2563813" cy="3616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57188" y="3929063"/>
            <a:ext cx="8501062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err="1" smtClean="0">
                <a:latin typeface="Consolas" pitchFamily="49" charset="0"/>
              </a:rPr>
              <a:t>Художній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кінематографії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доступні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можливості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епосу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лірики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драми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але</a:t>
            </a:r>
            <a:r>
              <a:rPr lang="ru-RU" spc="-150" dirty="0">
                <a:latin typeface="Consolas" pitchFamily="49" charset="0"/>
              </a:rPr>
              <a:t> в </a:t>
            </a:r>
            <a:r>
              <a:rPr lang="ru-RU" spc="-150" dirty="0" err="1">
                <a:latin typeface="Consolas" pitchFamily="49" charset="0"/>
              </a:rPr>
              <a:t>кінотворах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що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мають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розповідний</a:t>
            </a:r>
            <a:r>
              <a:rPr lang="ru-RU" spc="-150" dirty="0">
                <a:latin typeface="Consolas" pitchFamily="49" charset="0"/>
              </a:rPr>
              <a:t> характер, </a:t>
            </a:r>
            <a:r>
              <a:rPr lang="ru-RU" spc="-150" dirty="0" err="1">
                <a:latin typeface="Consolas" pitchFamily="49" charset="0"/>
              </a:rPr>
              <a:t>завжди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присутні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риси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які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зближують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їх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</a:t>
            </a:r>
            <a:r>
              <a:rPr lang="ru-RU" spc="-150" dirty="0">
                <a:latin typeface="Consolas" pitchFamily="49" charset="0"/>
              </a:rPr>
              <a:t> драмою, </a:t>
            </a:r>
            <a:r>
              <a:rPr lang="ru-RU" spc="-150" dirty="0" err="1">
                <a:latin typeface="Consolas" pitchFamily="49" charset="0"/>
              </a:rPr>
              <a:t>зокрема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драматичний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конфлікт</a:t>
            </a:r>
            <a:r>
              <a:rPr lang="ru-RU" spc="-150" dirty="0">
                <a:latin typeface="Consolas" pitchFamily="49" charset="0"/>
              </a:rPr>
              <a:t>. </a:t>
            </a:r>
          </a:p>
        </p:txBody>
      </p:sp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928688" y="3500438"/>
            <a:ext cx="1065212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 354613</a:t>
            </a:r>
          </a:p>
        </p:txBody>
      </p:sp>
      <p:sp>
        <p:nvSpPr>
          <p:cNvPr id="35846" name="TextBox 6"/>
          <p:cNvSpPr txBox="1">
            <a:spLocks noChangeArrowheads="1"/>
          </p:cNvSpPr>
          <p:nvPr/>
        </p:nvSpPr>
        <p:spPr bwMode="auto">
          <a:xfrm>
            <a:off x="3357563" y="3500438"/>
            <a:ext cx="1174750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277351</a:t>
            </a:r>
          </a:p>
        </p:txBody>
      </p:sp>
      <p:sp>
        <p:nvSpPr>
          <p:cNvPr id="35847" name="TextBox 7"/>
          <p:cNvSpPr txBox="1">
            <a:spLocks noChangeArrowheads="1"/>
          </p:cNvSpPr>
          <p:nvPr/>
        </p:nvSpPr>
        <p:spPr bwMode="auto">
          <a:xfrm>
            <a:off x="6143625" y="3500438"/>
            <a:ext cx="1065213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 350121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41114-006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28938" y="1214438"/>
            <a:ext cx="2357437" cy="3643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313" y="142875"/>
            <a:ext cx="8643937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>
                <a:latin typeface="Consolas" pitchFamily="49" charset="0"/>
              </a:rPr>
              <a:t>Документальна </a:t>
            </a:r>
            <a:r>
              <a:rPr lang="ru-RU" spc="-150" dirty="0" err="1">
                <a:latin typeface="Consolas" pitchFamily="49" charset="0"/>
              </a:rPr>
              <a:t>кінематографія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володіє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усією</a:t>
            </a:r>
            <a:r>
              <a:rPr lang="ru-RU" spc="-150" dirty="0">
                <a:latin typeface="Consolas" pitchFamily="49" charset="0"/>
              </a:rPr>
              <a:t> широтою </a:t>
            </a:r>
            <a:r>
              <a:rPr lang="ru-RU" spc="-150" dirty="0" err="1">
                <a:latin typeface="Consolas" pitchFamily="49" charset="0"/>
              </a:rPr>
              <a:t>можливостей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публіцистичних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жанрів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літератури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журналістики.Вона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об'єднує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</a:t>
            </a:r>
            <a:r>
              <a:rPr lang="ru-RU" spc="-150" dirty="0">
                <a:latin typeface="Consolas" pitchFamily="49" charset="0"/>
              </a:rPr>
              <a:t> твори </a:t>
            </a:r>
            <a:r>
              <a:rPr lang="ru-RU" spc="-150" dirty="0" err="1" smtClean="0">
                <a:latin typeface="Consolas" pitchFamily="49" charset="0"/>
              </a:rPr>
              <a:t>кінопублицистики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інформаційні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фільми</a:t>
            </a:r>
            <a:r>
              <a:rPr lang="ru-RU" spc="-150" dirty="0">
                <a:latin typeface="Consolas" pitchFamily="49" charset="0"/>
              </a:rPr>
              <a:t> (</a:t>
            </a:r>
            <a:r>
              <a:rPr lang="ru-RU" spc="-150" dirty="0" err="1">
                <a:latin typeface="Consolas" pitchFamily="49" charset="0"/>
              </a:rPr>
              <a:t>кінорепортаж</a:t>
            </a:r>
            <a:r>
              <a:rPr lang="ru-RU" spc="-150" dirty="0">
                <a:latin typeface="Consolas" pitchFamily="49" charset="0"/>
              </a:rPr>
              <a:t>). </a:t>
            </a:r>
            <a:endParaRPr lang="ru-RU" dirty="0">
              <a:latin typeface="+mn-lt"/>
            </a:endParaRPr>
          </a:p>
        </p:txBody>
      </p:sp>
      <p:pic>
        <p:nvPicPr>
          <p:cNvPr id="7" name="Рисунок 6" descr="Scan-141114-008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57813" y="1214438"/>
            <a:ext cx="2643187" cy="3636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Scan-141114-006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50" y="1214438"/>
            <a:ext cx="2571750" cy="3636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869" name="TextBox 8"/>
          <p:cNvSpPr txBox="1">
            <a:spLocks noChangeArrowheads="1"/>
          </p:cNvSpPr>
          <p:nvPr/>
        </p:nvSpPr>
        <p:spPr bwMode="auto">
          <a:xfrm>
            <a:off x="1000125" y="4630738"/>
            <a:ext cx="1174750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514785</a:t>
            </a:r>
          </a:p>
        </p:txBody>
      </p:sp>
      <p:sp>
        <p:nvSpPr>
          <p:cNvPr id="36870" name="TextBox 9"/>
          <p:cNvSpPr txBox="1">
            <a:spLocks noChangeArrowheads="1"/>
          </p:cNvSpPr>
          <p:nvPr/>
        </p:nvSpPr>
        <p:spPr bwMode="auto">
          <a:xfrm>
            <a:off x="3603625" y="4630738"/>
            <a:ext cx="1174750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771078</a:t>
            </a:r>
          </a:p>
        </p:txBody>
      </p:sp>
      <p:sp>
        <p:nvSpPr>
          <p:cNvPr id="36871" name="TextBox 10"/>
          <p:cNvSpPr txBox="1">
            <a:spLocks noChangeArrowheads="1"/>
          </p:cNvSpPr>
          <p:nvPr/>
        </p:nvSpPr>
        <p:spPr bwMode="auto">
          <a:xfrm>
            <a:off x="6143625" y="4572000"/>
            <a:ext cx="11747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755678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5" y="4071938"/>
            <a:ext cx="90011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err="1">
                <a:latin typeface="Consolas" pitchFamily="49" charset="0"/>
              </a:rPr>
              <a:t>Образи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графічної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об'ємної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мультиплікації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створюються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зйомкою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нерухомих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послідовних</a:t>
            </a:r>
            <a:r>
              <a:rPr lang="ru-RU" spc="-150" dirty="0">
                <a:latin typeface="Consolas" pitchFamily="49" charset="0"/>
              </a:rPr>
              <a:t> фаз </a:t>
            </a:r>
            <a:r>
              <a:rPr lang="ru-RU" spc="-150" dirty="0" err="1">
                <a:latin typeface="Consolas" pitchFamily="49" charset="0"/>
              </a:rPr>
              <a:t>руху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мальованих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або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лялькових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персонажів</a:t>
            </a:r>
            <a:r>
              <a:rPr lang="ru-RU" spc="-150" dirty="0">
                <a:latin typeface="Consolas" pitchFamily="49" charset="0"/>
              </a:rPr>
              <a:t>. </a:t>
            </a:r>
            <a:r>
              <a:rPr lang="ru-RU" spc="-150" dirty="0" err="1">
                <a:latin typeface="Consolas" pitchFamily="49" charset="0"/>
              </a:rPr>
              <a:t>Особливу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увагу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мультиплікація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приділяє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створенню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фільмів</a:t>
            </a:r>
            <a:r>
              <a:rPr lang="ru-RU" spc="-150" dirty="0">
                <a:latin typeface="Consolas" pitchFamily="49" charset="0"/>
              </a:rPr>
              <a:t> для </a:t>
            </a:r>
            <a:r>
              <a:rPr lang="ru-RU" spc="-150" dirty="0" err="1">
                <a:latin typeface="Consolas" pitchFamily="49" charset="0"/>
              </a:rPr>
              <a:t>дітей</a:t>
            </a:r>
            <a:r>
              <a:rPr lang="ru-RU" spc="-150" dirty="0">
                <a:latin typeface="Consolas" pitchFamily="49" charset="0"/>
              </a:rPr>
              <a:t>. </a:t>
            </a:r>
            <a:endParaRPr lang="ru-RU" dirty="0">
              <a:latin typeface="+mn-lt"/>
            </a:endParaRPr>
          </a:p>
        </p:txBody>
      </p:sp>
      <p:pic>
        <p:nvPicPr>
          <p:cNvPr id="5" name="Рисунок 4" descr="Scan-141114-009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313" y="176213"/>
            <a:ext cx="2571750" cy="3619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Scan-141114-008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72125" y="142875"/>
            <a:ext cx="2786063" cy="3714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Scan-141114-003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28938" y="142875"/>
            <a:ext cx="2500312" cy="36718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1000125" y="3643313"/>
            <a:ext cx="1068388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Со 30166</a:t>
            </a:r>
          </a:p>
        </p:txBody>
      </p:sp>
      <p:sp>
        <p:nvSpPr>
          <p:cNvPr id="37894" name="TextBox 8"/>
          <p:cNvSpPr txBox="1">
            <a:spLocks noChangeArrowheads="1"/>
          </p:cNvSpPr>
          <p:nvPr/>
        </p:nvSpPr>
        <p:spPr bwMode="auto">
          <a:xfrm>
            <a:off x="3714750" y="3643313"/>
            <a:ext cx="947738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 41170</a:t>
            </a:r>
          </a:p>
        </p:txBody>
      </p:sp>
      <p:sp>
        <p:nvSpPr>
          <p:cNvPr id="37895" name="TextBox 9"/>
          <p:cNvSpPr txBox="1">
            <a:spLocks noChangeArrowheads="1"/>
          </p:cNvSpPr>
          <p:nvPr/>
        </p:nvSpPr>
        <p:spPr bwMode="auto">
          <a:xfrm>
            <a:off x="6429375" y="3643313"/>
            <a:ext cx="1174750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751353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5" y="85725"/>
            <a:ext cx="90011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err="1" smtClean="0">
                <a:latin typeface="Consolas" pitchFamily="49" charset="0"/>
              </a:rPr>
              <a:t>Науково-популярна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кінематографія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знайомить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глядачів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життям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природи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суспільства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науковими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відкриттями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винаходами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відтворює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хід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творчих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пошуків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вчених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майстрів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мистецтв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наочно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демонструє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фізико-хімічні</a:t>
            </a:r>
            <a:r>
              <a:rPr lang="ru-RU" spc="-150" dirty="0">
                <a:latin typeface="Consolas" pitchFamily="49" charset="0"/>
              </a:rPr>
              <a:t> та </a:t>
            </a:r>
            <a:r>
              <a:rPr lang="ru-RU" spc="-150" dirty="0" err="1">
                <a:latin typeface="Consolas" pitchFamily="49" charset="0"/>
              </a:rPr>
              <a:t>біологічні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процеси</a:t>
            </a:r>
            <a:r>
              <a:rPr lang="ru-RU" spc="-150" dirty="0">
                <a:latin typeface="Consolas" pitchFamily="49" charset="0"/>
              </a:rPr>
              <a:t>. </a:t>
            </a:r>
          </a:p>
        </p:txBody>
      </p:sp>
      <p:pic>
        <p:nvPicPr>
          <p:cNvPr id="3" name="Рисунок 2" descr="Scan-141114-005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08725" y="1143000"/>
            <a:ext cx="2549525" cy="36433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Scan-141114-005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875" y="1143000"/>
            <a:ext cx="2617788" cy="3635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Scan-141114-006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46150" y="1143000"/>
            <a:ext cx="2482850" cy="3651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917" name="TextBox 5"/>
          <p:cNvSpPr txBox="1">
            <a:spLocks noChangeArrowheads="1"/>
          </p:cNvSpPr>
          <p:nvPr/>
        </p:nvSpPr>
        <p:spPr bwMode="auto">
          <a:xfrm>
            <a:off x="1571625" y="4630738"/>
            <a:ext cx="1174750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609025</a:t>
            </a:r>
          </a:p>
        </p:txBody>
      </p:sp>
      <p:sp>
        <p:nvSpPr>
          <p:cNvPr id="38918" name="TextBox 6"/>
          <p:cNvSpPr txBox="1">
            <a:spLocks noChangeArrowheads="1"/>
          </p:cNvSpPr>
          <p:nvPr/>
        </p:nvSpPr>
        <p:spPr bwMode="auto">
          <a:xfrm>
            <a:off x="4429125" y="4572000"/>
            <a:ext cx="1046163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Вс 38217</a:t>
            </a:r>
          </a:p>
        </p:txBody>
      </p:sp>
      <p:sp>
        <p:nvSpPr>
          <p:cNvPr id="38919" name="TextBox 7"/>
          <p:cNvSpPr txBox="1">
            <a:spLocks noChangeArrowheads="1"/>
          </p:cNvSpPr>
          <p:nvPr/>
        </p:nvSpPr>
        <p:spPr bwMode="auto">
          <a:xfrm>
            <a:off x="7000875" y="4559300"/>
            <a:ext cx="1065213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 323988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84168" y="627534"/>
            <a:ext cx="28803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err="1">
                <a:latin typeface="Consolas" pitchFamily="49" charset="0"/>
              </a:rPr>
              <a:t>Жанри</a:t>
            </a:r>
            <a:r>
              <a:rPr lang="ru-RU" spc="-150" dirty="0">
                <a:latin typeface="Consolas" pitchFamily="49" charset="0"/>
              </a:rPr>
              <a:t>  </a:t>
            </a:r>
            <a:r>
              <a:rPr lang="ru-RU" spc="-150" dirty="0" err="1">
                <a:latin typeface="Consolas" pitchFamily="49" charset="0"/>
              </a:rPr>
              <a:t>кіно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відносно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чітко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розмежовуються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>
                <a:latin typeface="Consolas" pitchFamily="49" charset="0"/>
              </a:rPr>
              <a:t>на </a:t>
            </a:r>
            <a:r>
              <a:rPr lang="ru-RU" spc="-150" dirty="0" err="1">
                <a:latin typeface="Consolas" pitchFamily="49" charset="0"/>
              </a:rPr>
              <a:t>ранніх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стадіях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розвитку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кіно</a:t>
            </a:r>
            <a:r>
              <a:rPr lang="ru-RU" spc="-150" dirty="0">
                <a:latin typeface="Consolas" pitchFamily="49" charset="0"/>
              </a:rPr>
              <a:t>. </a:t>
            </a:r>
            <a:r>
              <a:rPr lang="ru-RU" spc="-150" dirty="0" err="1">
                <a:latin typeface="Consolas" pitchFamily="49" charset="0"/>
              </a:rPr>
              <a:t>Видозмінюються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відчувають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тенденції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>
                <a:latin typeface="Consolas" pitchFamily="49" charset="0"/>
              </a:rPr>
              <a:t>до </a:t>
            </a:r>
            <a:r>
              <a:rPr lang="ru-RU" spc="-150" dirty="0" err="1">
                <a:latin typeface="Consolas" pitchFamily="49" charset="0"/>
              </a:rPr>
              <a:t>злиття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 smtClean="0">
                <a:latin typeface="Consolas" pitchFamily="49" charset="0"/>
              </a:rPr>
              <a:t>взаємопроникнення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або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навіть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розпаду</a:t>
            </a:r>
            <a:r>
              <a:rPr lang="ru-RU" spc="-150" dirty="0">
                <a:latin typeface="Consolas" pitchFamily="49" charset="0"/>
              </a:rPr>
              <a:t>. </a:t>
            </a:r>
          </a:p>
        </p:txBody>
      </p:sp>
      <p:pic>
        <p:nvPicPr>
          <p:cNvPr id="5" name="Рисунок 4" descr="Scan-141114-004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43250" y="214313"/>
            <a:ext cx="2924175" cy="4502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Scan-141114-004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50" y="214313"/>
            <a:ext cx="2762250" cy="4502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940" name="TextBox 6"/>
          <p:cNvSpPr txBox="1">
            <a:spLocks noChangeArrowheads="1"/>
          </p:cNvSpPr>
          <p:nvPr/>
        </p:nvSpPr>
        <p:spPr bwMode="auto">
          <a:xfrm>
            <a:off x="4071938" y="4500563"/>
            <a:ext cx="1174750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500669</a:t>
            </a:r>
          </a:p>
        </p:txBody>
      </p:sp>
      <p:sp>
        <p:nvSpPr>
          <p:cNvPr id="39941" name="TextBox 7"/>
          <p:cNvSpPr txBox="1">
            <a:spLocks noChangeArrowheads="1"/>
          </p:cNvSpPr>
          <p:nvPr/>
        </p:nvSpPr>
        <p:spPr bwMode="auto">
          <a:xfrm>
            <a:off x="1071563" y="4500563"/>
            <a:ext cx="1122362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ІВ 205950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50" y="428625"/>
            <a:ext cx="257175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err="1">
                <a:latin typeface="Consolas" pitchFamily="49" charset="0"/>
              </a:rPr>
              <a:t>Новаторські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smtClean="0">
                <a:latin typeface="Consolas" pitchFamily="49" charset="0"/>
              </a:rPr>
              <a:t>погляди </a:t>
            </a:r>
            <a:r>
              <a:rPr lang="ru-RU" spc="-150" dirty="0" err="1" smtClean="0">
                <a:latin typeface="Consolas" pitchFamily="49" charset="0"/>
              </a:rPr>
              <a:t>діячів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зумовлюють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поєднання</a:t>
            </a:r>
            <a:r>
              <a:rPr lang="ru-RU" spc="-150" dirty="0">
                <a:latin typeface="Consolas" pitchFamily="49" charset="0"/>
              </a:rPr>
              <a:t> в одному </a:t>
            </a:r>
            <a:r>
              <a:rPr lang="ru-RU" spc="-150" dirty="0" err="1">
                <a:latin typeface="Consolas" pitchFamily="49" charset="0"/>
              </a:rPr>
              <a:t>творі</a:t>
            </a:r>
            <a:r>
              <a:rPr lang="ru-RU" spc="-150" dirty="0">
                <a:latin typeface="Consolas" pitchFamily="49" charset="0"/>
              </a:rPr>
              <a:t> рис, </a:t>
            </a:r>
            <a:r>
              <a:rPr lang="ru-RU" spc="-150" dirty="0" err="1">
                <a:latin typeface="Consolas" pitchFamily="49" charset="0"/>
              </a:rPr>
              <a:t>характерних</a:t>
            </a:r>
            <a:r>
              <a:rPr lang="ru-RU" spc="-150" dirty="0">
                <a:latin typeface="Consolas" pitchFamily="49" charset="0"/>
              </a:rPr>
              <a:t> для </a:t>
            </a:r>
            <a:r>
              <a:rPr lang="ru-RU" spc="-150" dirty="0" err="1">
                <a:latin typeface="Consolas" pitchFamily="49" charset="0"/>
              </a:rPr>
              <a:t>прози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драми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лірики</a:t>
            </a:r>
            <a:r>
              <a:rPr lang="ru-RU" spc="-150" dirty="0">
                <a:latin typeface="Consolas" pitchFamily="49" charset="0"/>
              </a:rPr>
              <a:t>. Проблема </a:t>
            </a:r>
            <a:r>
              <a:rPr lang="ru-RU" spc="-150" dirty="0" err="1">
                <a:latin typeface="Consolas" pitchFamily="49" charset="0"/>
              </a:rPr>
              <a:t>чистоти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чи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змішування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жанрів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пов'язана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також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творчою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індивідуальністю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естетичними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поглядами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режисера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кінодраматурга</a:t>
            </a:r>
            <a:r>
              <a:rPr lang="ru-RU" spc="-150" dirty="0">
                <a:latin typeface="Consolas" pitchFamily="49" charset="0"/>
              </a:rPr>
              <a:t> та </a:t>
            </a:r>
            <a:r>
              <a:rPr lang="ru-RU" spc="-150" dirty="0" err="1">
                <a:latin typeface="Consolas" pitchFamily="49" charset="0"/>
              </a:rPr>
              <a:t>ін</a:t>
            </a:r>
            <a:r>
              <a:rPr lang="ru-RU" spc="-150" dirty="0">
                <a:latin typeface="Consolas" pitchFamily="49" charset="0"/>
              </a:rPr>
              <a:t>. </a:t>
            </a:r>
            <a:r>
              <a:rPr lang="ru-RU" spc="-150" dirty="0" err="1">
                <a:latin typeface="Consolas" pitchFamily="49" charset="0"/>
              </a:rPr>
              <a:t>творців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фільму</a:t>
            </a:r>
            <a:r>
              <a:rPr lang="ru-RU" spc="-150" dirty="0">
                <a:latin typeface="Consolas" pitchFamily="49" charset="0"/>
              </a:rPr>
              <a:t>.</a:t>
            </a:r>
          </a:p>
        </p:txBody>
      </p:sp>
      <p:pic>
        <p:nvPicPr>
          <p:cNvPr id="4" name="Рисунок 3" descr="Scan-141114-01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14688" y="285750"/>
            <a:ext cx="2928937" cy="44180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Scan-141114-004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86500" y="285750"/>
            <a:ext cx="2714625" cy="4429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4071938" y="4572000"/>
            <a:ext cx="11747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691234</a:t>
            </a:r>
          </a:p>
        </p:txBody>
      </p:sp>
      <p:sp>
        <p:nvSpPr>
          <p:cNvPr id="40965" name="TextBox 6"/>
          <p:cNvSpPr txBox="1">
            <a:spLocks noChangeArrowheads="1"/>
          </p:cNvSpPr>
          <p:nvPr/>
        </p:nvSpPr>
        <p:spPr bwMode="auto">
          <a:xfrm>
            <a:off x="7072313" y="4572000"/>
            <a:ext cx="113030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ІА 205836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41114-006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00688" y="1143000"/>
            <a:ext cx="2500312" cy="3649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 descr="Scan-141114-004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00375" y="1143000"/>
            <a:ext cx="2357438" cy="36433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Scan-141117-000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88" y="1143000"/>
            <a:ext cx="2538412" cy="36433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1438" y="76200"/>
            <a:ext cx="942975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err="1">
                <a:latin typeface="Consolas" pitchFamily="49" charset="0"/>
              </a:rPr>
              <a:t>Створення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фільмів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їх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демонстрація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вимагають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високоорганізованої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технічної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бази</a:t>
            </a:r>
            <a:r>
              <a:rPr lang="ru-RU" spc="-150" dirty="0">
                <a:latin typeface="Consolas" pitchFamily="49" charset="0"/>
              </a:rPr>
              <a:t> та </a:t>
            </a:r>
            <a:r>
              <a:rPr lang="ru-RU" spc="-150" dirty="0" err="1" smtClean="0">
                <a:latin typeface="Consolas" pitchFamily="49" charset="0"/>
              </a:rPr>
              <a:t>пов'язаною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</a:t>
            </a:r>
            <a:r>
              <a:rPr lang="ru-RU" spc="-150" dirty="0">
                <a:latin typeface="Consolas" pitchFamily="49" charset="0"/>
              </a:rPr>
              <a:t> великими </a:t>
            </a:r>
            <a:r>
              <a:rPr lang="ru-RU" spc="-150" dirty="0" err="1">
                <a:latin typeface="Consolas" pitchFamily="49" charset="0"/>
              </a:rPr>
              <a:t>матеріальними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витратами</a:t>
            </a:r>
            <a:r>
              <a:rPr lang="ru-RU" spc="-150" dirty="0">
                <a:latin typeface="Consolas" pitchFamily="49" charset="0"/>
              </a:rPr>
              <a:t>. </a:t>
            </a:r>
            <a:r>
              <a:rPr lang="ru-RU" spc="-150" dirty="0" err="1">
                <a:latin typeface="Consolas" pitchFamily="49" charset="0"/>
              </a:rPr>
              <a:t>Кінематографія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є</a:t>
            </a:r>
            <a:r>
              <a:rPr lang="ru-RU" spc="-150" dirty="0">
                <a:latin typeface="Consolas" pitchFamily="49" charset="0"/>
              </a:rPr>
              <a:t> не </a:t>
            </a:r>
            <a:r>
              <a:rPr lang="ru-RU" spc="-150" dirty="0" err="1">
                <a:latin typeface="Consolas" pitchFamily="49" charset="0"/>
              </a:rPr>
              <a:t>тільки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частиною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мистецтва</a:t>
            </a:r>
            <a:r>
              <a:rPr lang="ru-RU" spc="-150" dirty="0">
                <a:latin typeface="Consolas" pitchFamily="49" charset="0"/>
              </a:rPr>
              <a:t>, а </a:t>
            </a:r>
            <a:r>
              <a:rPr lang="ru-RU" spc="-150" dirty="0" err="1">
                <a:latin typeface="Consolas" pitchFamily="49" charset="0"/>
              </a:rPr>
              <a:t>й</a:t>
            </a:r>
            <a:r>
              <a:rPr lang="ru-RU" spc="-150" dirty="0">
                <a:latin typeface="Consolas" pitchFamily="49" charset="0"/>
              </a:rPr>
              <a:t> особливою </a:t>
            </a:r>
            <a:r>
              <a:rPr lang="ru-RU" spc="-150" dirty="0" err="1">
                <a:latin typeface="Consolas" pitchFamily="49" charset="0"/>
              </a:rPr>
              <a:t>галуззю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промисловості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торгівлі</a:t>
            </a:r>
            <a:r>
              <a:rPr lang="ru-RU" spc="-150" dirty="0">
                <a:latin typeface="Consolas" pitchFamily="49" charset="0"/>
              </a:rPr>
              <a:t>.</a:t>
            </a:r>
          </a:p>
        </p:txBody>
      </p:sp>
      <p:sp>
        <p:nvSpPr>
          <p:cNvPr id="41989" name="TextBox 5"/>
          <p:cNvSpPr txBox="1">
            <a:spLocks noChangeArrowheads="1"/>
          </p:cNvSpPr>
          <p:nvPr/>
        </p:nvSpPr>
        <p:spPr bwMode="auto">
          <a:xfrm>
            <a:off x="1071563" y="4572000"/>
            <a:ext cx="11747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496359</a:t>
            </a:r>
          </a:p>
        </p:txBody>
      </p:sp>
      <p:sp>
        <p:nvSpPr>
          <p:cNvPr id="41990" name="TextBox 6"/>
          <p:cNvSpPr txBox="1">
            <a:spLocks noChangeArrowheads="1"/>
          </p:cNvSpPr>
          <p:nvPr/>
        </p:nvSpPr>
        <p:spPr bwMode="auto">
          <a:xfrm>
            <a:off x="3643313" y="4572000"/>
            <a:ext cx="1012825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ІА 24040</a:t>
            </a:r>
          </a:p>
        </p:txBody>
      </p:sp>
      <p:sp>
        <p:nvSpPr>
          <p:cNvPr id="41991" name="TextBox 7"/>
          <p:cNvSpPr txBox="1">
            <a:spLocks noChangeArrowheads="1"/>
          </p:cNvSpPr>
          <p:nvPr/>
        </p:nvSpPr>
        <p:spPr bwMode="auto">
          <a:xfrm>
            <a:off x="6215063" y="4572000"/>
            <a:ext cx="11747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708341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5" y="3800475"/>
            <a:ext cx="892968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err="1">
                <a:latin typeface="Consolas" pitchFamily="49" charset="0"/>
              </a:rPr>
              <a:t>Питання</a:t>
            </a:r>
            <a:r>
              <a:rPr lang="ru-RU" spc="-150" dirty="0">
                <a:latin typeface="Consolas" pitchFamily="49" charset="0"/>
              </a:rPr>
              <a:t> про </a:t>
            </a:r>
            <a:r>
              <a:rPr lang="ru-RU" spc="-150" dirty="0" err="1" smtClean="0">
                <a:latin typeface="Consolas" pitchFamily="49" charset="0"/>
              </a:rPr>
              <a:t>зв'язок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пластичними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мистецтвами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досі</a:t>
            </a:r>
            <a:r>
              <a:rPr lang="ru-RU" spc="-150" dirty="0">
                <a:latin typeface="Consolas" pitchFamily="49" charset="0"/>
              </a:rPr>
              <a:t> систематично </a:t>
            </a:r>
            <a:r>
              <a:rPr lang="ru-RU" spc="-150" dirty="0" err="1">
                <a:latin typeface="Consolas" pitchFamily="49" charset="0"/>
              </a:rPr>
              <a:t>ще</a:t>
            </a:r>
            <a:r>
              <a:rPr lang="ru-RU" spc="-150" dirty="0">
                <a:latin typeface="Consolas" pitchFamily="49" charset="0"/>
              </a:rPr>
              <a:t> не </a:t>
            </a:r>
            <a:r>
              <a:rPr lang="ru-RU" spc="-150" dirty="0" err="1" smtClean="0">
                <a:latin typeface="Consolas" pitchFamily="49" charset="0"/>
              </a:rPr>
              <a:t>вивчалося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але</a:t>
            </a:r>
            <a:r>
              <a:rPr lang="ru-RU" spc="-150" dirty="0">
                <a:latin typeface="Consolas" pitchFamily="49" charset="0"/>
              </a:rPr>
              <a:t> до </a:t>
            </a:r>
            <a:r>
              <a:rPr lang="ru-RU" spc="-150" dirty="0" err="1">
                <a:latin typeface="Consolas" pitchFamily="49" charset="0"/>
              </a:rPr>
              <a:t>цієї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проблеми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неодноразово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звертався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видатний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>
                <a:latin typeface="Consolas" pitchFamily="49" charset="0"/>
              </a:rPr>
              <a:t>художник </a:t>
            </a:r>
            <a:r>
              <a:rPr lang="ru-RU" spc="-150" dirty="0" err="1">
                <a:latin typeface="Consolas" pitchFamily="49" charset="0"/>
              </a:rPr>
              <a:t>і</a:t>
            </a:r>
            <a:r>
              <a:rPr lang="ru-RU" spc="-150" dirty="0">
                <a:latin typeface="Consolas" pitchFamily="49" charset="0"/>
              </a:rPr>
              <a:t> теоретик </a:t>
            </a:r>
            <a:r>
              <a:rPr lang="ru-RU" spc="-150" dirty="0" err="1">
                <a:latin typeface="Consolas" pitchFamily="49" charset="0"/>
              </a:rPr>
              <a:t>нашої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епохи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Сергій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Ейзенштейн</a:t>
            </a:r>
            <a:r>
              <a:rPr lang="ru-RU" spc="-150" dirty="0">
                <a:latin typeface="Consolas" pitchFamily="49" charset="0"/>
              </a:rPr>
              <a:t>. </a:t>
            </a:r>
            <a:r>
              <a:rPr lang="ru-RU" spc="-150" dirty="0" err="1">
                <a:latin typeface="Consolas" pitchFamily="49" charset="0"/>
              </a:rPr>
              <a:t>Він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вважав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що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кінематограф</a:t>
            </a:r>
            <a:r>
              <a:rPr lang="ru-RU" spc="-150" dirty="0">
                <a:latin typeface="Consolas" pitchFamily="49" charset="0"/>
              </a:rPr>
              <a:t> - </a:t>
            </a:r>
            <a:r>
              <a:rPr lang="ru-RU" spc="-150" dirty="0" err="1">
                <a:latin typeface="Consolas" pitchFamily="49" charset="0"/>
              </a:rPr>
              <a:t>це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частина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системи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розвитку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живопису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частина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її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історії</a:t>
            </a:r>
            <a:r>
              <a:rPr lang="ru-RU" spc="-150" dirty="0">
                <a:latin typeface="Consolas" pitchFamily="49" charset="0"/>
              </a:rPr>
              <a:t>.</a:t>
            </a:r>
          </a:p>
        </p:txBody>
      </p:sp>
      <p:pic>
        <p:nvPicPr>
          <p:cNvPr id="3" name="Рисунок 2" descr="Scan-141114-003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24625" y="142875"/>
            <a:ext cx="2405063" cy="3429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Scan-141114-003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81438" y="142875"/>
            <a:ext cx="2519362" cy="3429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Scan-141114-003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309688" y="142875"/>
            <a:ext cx="2414587" cy="3429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013" name="TextBox 5"/>
          <p:cNvSpPr txBox="1">
            <a:spLocks noChangeArrowheads="1"/>
          </p:cNvSpPr>
          <p:nvPr/>
        </p:nvSpPr>
        <p:spPr bwMode="auto">
          <a:xfrm>
            <a:off x="2071688" y="3416300"/>
            <a:ext cx="1271587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 345657/1</a:t>
            </a:r>
          </a:p>
        </p:txBody>
      </p:sp>
      <p:sp>
        <p:nvSpPr>
          <p:cNvPr id="43014" name="TextBox 8"/>
          <p:cNvSpPr txBox="1">
            <a:spLocks noChangeArrowheads="1"/>
          </p:cNvSpPr>
          <p:nvPr/>
        </p:nvSpPr>
        <p:spPr bwMode="auto">
          <a:xfrm>
            <a:off x="4572000" y="3429000"/>
            <a:ext cx="1271588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 345657/2</a:t>
            </a:r>
          </a:p>
        </p:txBody>
      </p:sp>
      <p:sp>
        <p:nvSpPr>
          <p:cNvPr id="43015" name="TextBox 9"/>
          <p:cNvSpPr txBox="1">
            <a:spLocks noChangeArrowheads="1"/>
          </p:cNvSpPr>
          <p:nvPr/>
        </p:nvSpPr>
        <p:spPr bwMode="auto">
          <a:xfrm>
            <a:off x="7143750" y="3357563"/>
            <a:ext cx="1271588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 345657/3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an-141117-005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57813" y="1071563"/>
            <a:ext cx="2508250" cy="3786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Scan-141117-003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62250" y="1071563"/>
            <a:ext cx="2452688" cy="3786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Scan-141117-003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75" y="1071563"/>
            <a:ext cx="2457450" cy="3786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71438" y="76200"/>
            <a:ext cx="9144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smtClean="0">
                <a:latin typeface="Consolas" pitchFamily="49" charset="0"/>
              </a:rPr>
              <a:t>На </a:t>
            </a:r>
            <a:r>
              <a:rPr lang="ru-RU" spc="-150" dirty="0">
                <a:latin typeface="Consolas" pitchFamily="49" charset="0"/>
              </a:rPr>
              <a:t>початку 1908 року, </a:t>
            </a:r>
            <a:r>
              <a:rPr lang="ru-RU" spc="-150" dirty="0" err="1">
                <a:latin typeface="Consolas" pitchFamily="49" charset="0"/>
              </a:rPr>
              <a:t>перші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американські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кіновиробники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потягнулися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колиски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національної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кіноіндустрії</a:t>
            </a:r>
            <a:r>
              <a:rPr lang="ru-RU" spc="-150" dirty="0">
                <a:latin typeface="Consolas" pitchFamily="49" charset="0"/>
              </a:rPr>
              <a:t> - Нью-Йорка на </a:t>
            </a:r>
            <a:r>
              <a:rPr lang="ru-RU" spc="-150" dirty="0" err="1">
                <a:latin typeface="Consolas" pitchFamily="49" charset="0"/>
              </a:rPr>
              <a:t>Західне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узбережжя</a:t>
            </a:r>
            <a:r>
              <a:rPr lang="ru-RU" spc="-150" dirty="0">
                <a:latin typeface="Consolas" pitchFamily="49" charset="0"/>
              </a:rPr>
              <a:t>, до </a:t>
            </a:r>
            <a:r>
              <a:rPr lang="ru-RU" spc="-150" dirty="0" err="1">
                <a:latin typeface="Consolas" pitchFamily="49" charset="0"/>
              </a:rPr>
              <a:t>Каліфорнії</a:t>
            </a:r>
            <a:r>
              <a:rPr lang="ru-RU" spc="-150" dirty="0">
                <a:latin typeface="Consolas" pitchFamily="49" charset="0"/>
              </a:rPr>
              <a:t>. Так </a:t>
            </a:r>
            <a:r>
              <a:rPr lang="ru-RU" spc="-150" dirty="0" err="1">
                <a:latin typeface="Consolas" pitchFamily="49" charset="0"/>
              </a:rPr>
              <a:t>з'явився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Голівуд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>
                <a:latin typeface="Consolas" pitchFamily="49" charset="0"/>
              </a:rPr>
              <a:t>- велика фабрика </a:t>
            </a:r>
            <a:r>
              <a:rPr lang="ru-RU" spc="-150" dirty="0" err="1">
                <a:latin typeface="Consolas" pitchFamily="49" charset="0"/>
              </a:rPr>
              <a:t>мрій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столиця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ілюзій</a:t>
            </a:r>
            <a:r>
              <a:rPr lang="ru-RU" spc="-150" dirty="0">
                <a:latin typeface="Consolas" pitchFamily="49" charset="0"/>
              </a:rPr>
              <a:t>. </a:t>
            </a:r>
          </a:p>
        </p:txBody>
      </p:sp>
      <p:sp>
        <p:nvSpPr>
          <p:cNvPr id="44037" name="TextBox 5"/>
          <p:cNvSpPr txBox="1">
            <a:spLocks noChangeArrowheads="1"/>
          </p:cNvSpPr>
          <p:nvPr/>
        </p:nvSpPr>
        <p:spPr bwMode="auto">
          <a:xfrm>
            <a:off x="714375" y="4643438"/>
            <a:ext cx="1174750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308939</a:t>
            </a:r>
          </a:p>
        </p:txBody>
      </p:sp>
      <p:sp>
        <p:nvSpPr>
          <p:cNvPr id="44038" name="TextBox 6"/>
          <p:cNvSpPr txBox="1">
            <a:spLocks noChangeArrowheads="1"/>
          </p:cNvSpPr>
          <p:nvPr/>
        </p:nvSpPr>
        <p:spPr bwMode="auto">
          <a:xfrm>
            <a:off x="6032500" y="4630738"/>
            <a:ext cx="1044575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Вс 32144</a:t>
            </a:r>
          </a:p>
        </p:txBody>
      </p:sp>
      <p:sp>
        <p:nvSpPr>
          <p:cNvPr id="44039" name="TextBox 7"/>
          <p:cNvSpPr txBox="1">
            <a:spLocks noChangeArrowheads="1"/>
          </p:cNvSpPr>
          <p:nvPr/>
        </p:nvSpPr>
        <p:spPr bwMode="auto">
          <a:xfrm>
            <a:off x="3500438" y="4630738"/>
            <a:ext cx="1174750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347807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14313" y="627534"/>
            <a:ext cx="3061543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>
                <a:latin typeface="Consolas" pitchFamily="49" charset="0"/>
              </a:rPr>
              <a:t>Разом </a:t>
            </a:r>
            <a:r>
              <a:rPr lang="ru-RU" spc="-150" dirty="0" err="1">
                <a:latin typeface="Consolas" pitchFamily="49" charset="0"/>
              </a:rPr>
              <a:t>з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тим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мільйони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глядачів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щодня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заповнюють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зали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кінотеатрів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ще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більше</a:t>
            </a:r>
            <a:r>
              <a:rPr lang="ru-RU" spc="-150" dirty="0">
                <a:latin typeface="Consolas" pitchFamily="49" charset="0"/>
              </a:rPr>
              <a:t> людей </a:t>
            </a:r>
            <a:r>
              <a:rPr lang="ru-RU" spc="-150" dirty="0" err="1">
                <a:latin typeface="Consolas" pitchFamily="49" charset="0"/>
              </a:rPr>
              <a:t>дивляться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кінофільми</a:t>
            </a:r>
            <a:r>
              <a:rPr lang="ru-RU" spc="-150" dirty="0">
                <a:latin typeface="Consolas" pitchFamily="49" charset="0"/>
              </a:rPr>
              <a:t> по </a:t>
            </a:r>
            <a:r>
              <a:rPr lang="ru-RU" spc="-150" dirty="0" err="1">
                <a:latin typeface="Consolas" pitchFamily="49" charset="0"/>
              </a:rPr>
              <a:t>телебаченню</a:t>
            </a:r>
            <a:r>
              <a:rPr lang="ru-RU" spc="-150" dirty="0">
                <a:latin typeface="Consolas" pitchFamily="49" charset="0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err="1">
                <a:latin typeface="Consolas" pitchFamily="49" charset="0"/>
              </a:rPr>
              <a:t>Кіно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надає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потужний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вплив</a:t>
            </a:r>
            <a:r>
              <a:rPr lang="ru-RU" spc="-150" dirty="0">
                <a:latin typeface="Consolas" pitchFamily="49" charset="0"/>
              </a:rPr>
              <a:t> на </a:t>
            </a:r>
            <a:r>
              <a:rPr lang="ru-RU" spc="-150" dirty="0" err="1">
                <a:latin typeface="Consolas" pitchFamily="49" charset="0"/>
              </a:rPr>
              <a:t>серця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розуми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smtClean="0">
                <a:latin typeface="Consolas" pitchFamily="49" charset="0"/>
              </a:rPr>
              <a:t>людей.</a:t>
            </a:r>
            <a:endParaRPr lang="ru-RU" spc="-150" dirty="0">
              <a:latin typeface="Consolas" pitchFamily="49" charset="0"/>
            </a:endParaRPr>
          </a:p>
        </p:txBody>
      </p:sp>
      <p:pic>
        <p:nvPicPr>
          <p:cNvPr id="14" name="Рисунок 13" descr="Scan-141114-005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02000" y="571500"/>
            <a:ext cx="2770188" cy="3786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Scan-141114-006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15063" y="571500"/>
            <a:ext cx="2695575" cy="3786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4143375" y="4143375"/>
            <a:ext cx="1058863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63511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7072313" y="4143375"/>
            <a:ext cx="11747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763494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41117-003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71813" y="142875"/>
            <a:ext cx="2389187" cy="3714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 descr="Scan-141117-003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50" y="147638"/>
            <a:ext cx="2668588" cy="3714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Scan-141117-003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43563" y="142875"/>
            <a:ext cx="2290762" cy="3714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42875" y="4076700"/>
            <a:ext cx="8643938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>
                <a:latin typeface="Consolas" pitchFamily="49" charset="0"/>
              </a:rPr>
              <a:t>Слово </a:t>
            </a:r>
            <a:r>
              <a:rPr lang="en-US" spc="-150" dirty="0">
                <a:latin typeface="Consolas" pitchFamily="49" charset="0"/>
              </a:rPr>
              <a:t>Hollywood </a:t>
            </a:r>
            <a:r>
              <a:rPr lang="ru-RU" spc="-150" dirty="0" err="1">
                <a:latin typeface="Consolas" pitchFamily="49" charset="0"/>
              </a:rPr>
              <a:t>утворено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від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англійських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слів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en-US" spc="-150" dirty="0">
                <a:latin typeface="Consolas" pitchFamily="49" charset="0"/>
              </a:rPr>
              <a:t>holly - </a:t>
            </a:r>
            <a:r>
              <a:rPr lang="ru-RU" spc="-150" dirty="0" err="1">
                <a:latin typeface="Consolas" pitchFamily="49" charset="0"/>
              </a:rPr>
              <a:t>гостролист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en-US" spc="-150" dirty="0">
                <a:latin typeface="Consolas" pitchFamily="49" charset="0"/>
              </a:rPr>
              <a:t>wood - </a:t>
            </a:r>
            <a:r>
              <a:rPr lang="ru-RU" spc="-150" dirty="0" err="1">
                <a:latin typeface="Consolas" pitchFamily="49" charset="0"/>
              </a:rPr>
              <a:t>ліс</a:t>
            </a:r>
            <a:r>
              <a:rPr lang="ru-RU" spc="-150" dirty="0">
                <a:latin typeface="Consolas" pitchFamily="49" charset="0"/>
              </a:rPr>
              <a:t>. У 1886 </a:t>
            </a:r>
            <a:r>
              <a:rPr lang="ru-RU" spc="-150" dirty="0" err="1" smtClean="0">
                <a:latin typeface="Consolas" pitchFamily="49" charset="0"/>
              </a:rPr>
              <a:t>році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Дейда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Уілконс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Канзас-Сіті</a:t>
            </a:r>
            <a:r>
              <a:rPr lang="ru-RU" spc="-150" dirty="0">
                <a:latin typeface="Consolas" pitchFamily="49" charset="0"/>
              </a:rPr>
              <a:t> разом </a:t>
            </a:r>
            <a:r>
              <a:rPr lang="ru-RU" spc="-150" dirty="0" err="1">
                <a:latin typeface="Consolas" pitchFamily="49" charset="0"/>
              </a:rPr>
              <a:t>зі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своїм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чоловіком</a:t>
            </a:r>
            <a:r>
              <a:rPr lang="ru-RU" spc="-150" dirty="0">
                <a:latin typeface="Consolas" pitchFamily="49" charset="0"/>
              </a:rPr>
              <a:t> купила </a:t>
            </a:r>
            <a:r>
              <a:rPr lang="ru-RU" spc="-150" dirty="0" err="1">
                <a:latin typeface="Consolas" pitchFamily="49" charset="0"/>
              </a:rPr>
              <a:t>ділянку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землі</a:t>
            </a:r>
            <a:r>
              <a:rPr lang="ru-RU" spc="-150" dirty="0">
                <a:latin typeface="Consolas" pitchFamily="49" charset="0"/>
              </a:rPr>
              <a:t> в </a:t>
            </a:r>
            <a:r>
              <a:rPr lang="ru-RU" spc="-150" dirty="0" err="1">
                <a:latin typeface="Consolas" pitchFamily="49" charset="0"/>
              </a:rPr>
              <a:t>околицях</a:t>
            </a:r>
            <a:r>
              <a:rPr lang="ru-RU" spc="-150" dirty="0">
                <a:latin typeface="Consolas" pitchFamily="49" charset="0"/>
              </a:rPr>
              <a:t> Лос-Анджелеса, назвавши </a:t>
            </a:r>
            <a:r>
              <a:rPr lang="ru-RU" spc="-150" dirty="0" err="1">
                <a:latin typeface="Consolas" pitchFamily="49" charset="0"/>
              </a:rPr>
              <a:t>його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en-US" spc="-150" dirty="0">
                <a:latin typeface="Consolas" pitchFamily="49" charset="0"/>
              </a:rPr>
              <a:t>Hollywood. </a:t>
            </a:r>
            <a:endParaRPr lang="ru-RU" spc="-150" dirty="0">
              <a:latin typeface="Consolas" pitchFamily="49" charset="0"/>
            </a:endParaRPr>
          </a:p>
        </p:txBody>
      </p:sp>
      <p:sp>
        <p:nvSpPr>
          <p:cNvPr id="45061" name="TextBox 5"/>
          <p:cNvSpPr txBox="1">
            <a:spLocks noChangeArrowheads="1"/>
          </p:cNvSpPr>
          <p:nvPr/>
        </p:nvSpPr>
        <p:spPr bwMode="auto">
          <a:xfrm>
            <a:off x="1000125" y="3714750"/>
            <a:ext cx="11747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276848</a:t>
            </a:r>
          </a:p>
        </p:txBody>
      </p:sp>
      <p:sp>
        <p:nvSpPr>
          <p:cNvPr id="45062" name="TextBox 6"/>
          <p:cNvSpPr txBox="1">
            <a:spLocks noChangeArrowheads="1"/>
          </p:cNvSpPr>
          <p:nvPr/>
        </p:nvSpPr>
        <p:spPr bwMode="auto">
          <a:xfrm>
            <a:off x="6215063" y="3643313"/>
            <a:ext cx="955675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А 13212</a:t>
            </a:r>
          </a:p>
        </p:txBody>
      </p:sp>
      <p:sp>
        <p:nvSpPr>
          <p:cNvPr id="45063" name="TextBox 7"/>
          <p:cNvSpPr txBox="1">
            <a:spLocks noChangeArrowheads="1"/>
          </p:cNvSpPr>
          <p:nvPr/>
        </p:nvSpPr>
        <p:spPr bwMode="auto">
          <a:xfrm>
            <a:off x="3767138" y="3714750"/>
            <a:ext cx="947737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 40148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41117-003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29000" y="500063"/>
            <a:ext cx="2647950" cy="414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 descr="Scan-141117-004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54750" y="500063"/>
            <a:ext cx="2532063" cy="414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313" y="642938"/>
            <a:ext cx="31335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>
                <a:latin typeface="Consolas" pitchFamily="49" charset="0"/>
              </a:rPr>
              <a:t>Через </a:t>
            </a:r>
            <a:r>
              <a:rPr lang="ru-RU" spc="-150" dirty="0" err="1">
                <a:latin typeface="Consolas" pitchFamily="49" charset="0"/>
              </a:rPr>
              <a:t>кілька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років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подружжя</a:t>
            </a:r>
            <a:r>
              <a:rPr lang="ru-RU" spc="-150" dirty="0">
                <a:latin typeface="Consolas" pitchFamily="49" charset="0"/>
              </a:rPr>
              <a:t> стали </a:t>
            </a:r>
            <a:r>
              <a:rPr lang="ru-RU" spc="-150" dirty="0" err="1">
                <a:latin typeface="Consolas" pitchFamily="49" charset="0"/>
              </a:rPr>
              <a:t>здавати</a:t>
            </a:r>
            <a:r>
              <a:rPr lang="ru-RU" spc="-150" dirty="0">
                <a:latin typeface="Consolas" pitchFamily="49" charset="0"/>
              </a:rPr>
              <a:t> землю в </a:t>
            </a:r>
            <a:r>
              <a:rPr lang="ru-RU" spc="-150" dirty="0" err="1">
                <a:latin typeface="Consolas" pitchFamily="49" charset="0"/>
              </a:rPr>
              <a:t>оренду</a:t>
            </a:r>
            <a:r>
              <a:rPr lang="ru-RU" spc="-150" dirty="0">
                <a:latin typeface="Consolas" pitchFamily="49" charset="0"/>
              </a:rPr>
              <a:t>, а до </a:t>
            </a:r>
            <a:r>
              <a:rPr lang="ru-RU" spc="-150" dirty="0" smtClean="0">
                <a:latin typeface="Consolas" pitchFamily="49" charset="0"/>
              </a:rPr>
              <a:t>1930 року </a:t>
            </a:r>
            <a:r>
              <a:rPr lang="ru-RU" spc="-150" dirty="0" err="1">
                <a:latin typeface="Consolas" pitchFamily="49" charset="0"/>
              </a:rPr>
              <a:t>навколо</a:t>
            </a:r>
            <a:r>
              <a:rPr lang="ru-RU" spc="-150" dirty="0">
                <a:latin typeface="Consolas" pitchFamily="49" charset="0"/>
              </a:rPr>
              <a:t> ранчо </a:t>
            </a:r>
            <a:r>
              <a:rPr lang="ru-RU" spc="-150" dirty="0" err="1">
                <a:latin typeface="Consolas" pitchFamily="49" charset="0"/>
              </a:rPr>
              <a:t>виросло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ціле</a:t>
            </a:r>
            <a:r>
              <a:rPr lang="ru-RU" spc="-150" dirty="0">
                <a:latin typeface="Consolas" pitchFamily="49" charset="0"/>
              </a:rPr>
              <a:t> селище, </a:t>
            </a:r>
            <a:r>
              <a:rPr lang="ru-RU" spc="-150" dirty="0" err="1" smtClean="0">
                <a:latin typeface="Consolas" pitchFamily="49" charset="0"/>
              </a:rPr>
              <a:t>приєднане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>
                <a:latin typeface="Consolas" pitchFamily="49" charset="0"/>
              </a:rPr>
              <a:t>до Лос-Анджелесу на правах </a:t>
            </a:r>
            <a:r>
              <a:rPr lang="ru-RU" spc="-150" dirty="0" err="1">
                <a:latin typeface="Consolas" pitchFamily="49" charset="0"/>
              </a:rPr>
              <a:t>передмістя</a:t>
            </a:r>
            <a:r>
              <a:rPr lang="ru-RU" spc="-150" dirty="0">
                <a:latin typeface="Consolas" pitchFamily="49" charset="0"/>
              </a:rPr>
              <a:t>. Першим </a:t>
            </a:r>
            <a:r>
              <a:rPr lang="ru-RU" spc="-150" dirty="0" err="1">
                <a:latin typeface="Consolas" pitchFamily="49" charset="0"/>
              </a:rPr>
              <a:t>кінематографістом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що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smtClean="0">
                <a:latin typeface="Consolas" pitchFamily="49" charset="0"/>
              </a:rPr>
              <a:t>ступив </a:t>
            </a:r>
            <a:r>
              <a:rPr lang="ru-RU" spc="-150" dirty="0">
                <a:latin typeface="Consolas" pitchFamily="49" charset="0"/>
              </a:rPr>
              <a:t>на землю </a:t>
            </a:r>
            <a:r>
              <a:rPr lang="ru-RU" spc="-150" dirty="0" err="1" smtClean="0">
                <a:latin typeface="Consolas" pitchFamily="49" charset="0"/>
              </a:rPr>
              <a:t>Голівуду,був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Вільям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Зеліг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який</a:t>
            </a:r>
            <a:r>
              <a:rPr lang="ru-RU" spc="-150" dirty="0">
                <a:latin typeface="Consolas" pitchFamily="49" charset="0"/>
              </a:rPr>
              <a:t> купив </a:t>
            </a:r>
            <a:r>
              <a:rPr lang="ru-RU" spc="-150" dirty="0" err="1">
                <a:latin typeface="Consolas" pitchFamily="49" charset="0"/>
              </a:rPr>
              <a:t>частину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землі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щоб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розташувати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>
                <a:latin typeface="Consolas" pitchFamily="49" charset="0"/>
              </a:rPr>
              <a:t>на </a:t>
            </a:r>
            <a:r>
              <a:rPr lang="ru-RU" spc="-150" dirty="0" err="1">
                <a:latin typeface="Consolas" pitchFamily="49" charset="0"/>
              </a:rPr>
              <a:t>ній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філію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своєї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чиказької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кінокомпанії</a:t>
            </a:r>
            <a:r>
              <a:rPr lang="ru-RU" spc="-150" dirty="0">
                <a:latin typeface="Consolas" pitchFamily="49" charset="0"/>
              </a:rPr>
              <a:t>.</a:t>
            </a:r>
          </a:p>
        </p:txBody>
      </p:sp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286250" y="4500563"/>
            <a:ext cx="955675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А 30316</a:t>
            </a:r>
          </a:p>
        </p:txBody>
      </p:sp>
      <p:sp>
        <p:nvSpPr>
          <p:cNvPr id="46085" name="TextBox 7"/>
          <p:cNvSpPr txBox="1">
            <a:spLocks noChangeArrowheads="1"/>
          </p:cNvSpPr>
          <p:nvPr/>
        </p:nvSpPr>
        <p:spPr bwMode="auto">
          <a:xfrm>
            <a:off x="6929438" y="4500563"/>
            <a:ext cx="947737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 57445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41117-004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00375" y="571500"/>
            <a:ext cx="2667000" cy="39290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 descr="Scan-141117-004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313" y="571500"/>
            <a:ext cx="2667000" cy="39290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5000" y="261938"/>
            <a:ext cx="3357563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err="1">
                <a:latin typeface="Consolas" pitchFamily="49" charset="0"/>
              </a:rPr>
              <a:t>Саме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Голівуд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>
                <a:latin typeface="Consolas" pitchFamily="49" charset="0"/>
              </a:rPr>
              <a:t>створив </a:t>
            </a:r>
            <a:r>
              <a:rPr lang="ru-RU" spc="-150" dirty="0" err="1">
                <a:latin typeface="Consolas" pitchFamily="49" charset="0"/>
              </a:rPr>
              <a:t>сучасну</a:t>
            </a:r>
            <a:r>
              <a:rPr lang="ru-RU" spc="-150" dirty="0">
                <a:latin typeface="Consolas" pitchFamily="49" charset="0"/>
              </a:rPr>
              <a:t> систему </a:t>
            </a:r>
            <a:r>
              <a:rPr lang="ru-RU" spc="-150" dirty="0" err="1">
                <a:latin typeface="Consolas" pitchFamily="49" charset="0"/>
              </a:rPr>
              <a:t>кінозірок</a:t>
            </a:r>
            <a:r>
              <a:rPr lang="ru-RU" spc="-150" dirty="0">
                <a:latin typeface="Consolas" pitchFamily="49" charset="0"/>
              </a:rPr>
              <a:t>. До 1912 року в рекламах </a:t>
            </a:r>
            <a:r>
              <a:rPr lang="ru-RU" spc="-150" dirty="0" err="1">
                <a:latin typeface="Consolas" pitchFamily="49" charset="0"/>
              </a:rPr>
              <a:t>нових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фільмів</a:t>
            </a:r>
            <a:r>
              <a:rPr lang="ru-RU" spc="-150" dirty="0">
                <a:latin typeface="Consolas" pitchFamily="49" charset="0"/>
              </a:rPr>
              <a:t> не </a:t>
            </a:r>
            <a:r>
              <a:rPr lang="ru-RU" spc="-150" dirty="0" err="1">
                <a:latin typeface="Consolas" pitchFamily="49" charset="0"/>
              </a:rPr>
              <a:t>вказувалися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імена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акторів</a:t>
            </a:r>
            <a:r>
              <a:rPr lang="ru-RU" spc="-150" dirty="0">
                <a:latin typeface="Consolas" pitchFamily="49" charset="0"/>
              </a:rPr>
              <a:t>, писали просто «</a:t>
            </a:r>
            <a:r>
              <a:rPr lang="ru-RU" spc="-150" dirty="0" err="1">
                <a:latin typeface="Consolas" pitchFamily="49" charset="0"/>
              </a:rPr>
              <a:t>Байограф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герл</a:t>
            </a:r>
            <a:r>
              <a:rPr lang="ru-RU" spc="-150" dirty="0">
                <a:latin typeface="Consolas" pitchFamily="49" charset="0"/>
              </a:rPr>
              <a:t>», «</a:t>
            </a:r>
            <a:r>
              <a:rPr lang="ru-RU" spc="-150" dirty="0" err="1">
                <a:latin typeface="Consolas" pitchFamily="49" charset="0"/>
              </a:rPr>
              <a:t>Зайтаграф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герл</a:t>
            </a:r>
            <a:r>
              <a:rPr lang="ru-RU" spc="-150" dirty="0">
                <a:latin typeface="Consolas" pitchFamily="49" charset="0"/>
              </a:rPr>
              <a:t>» - за </a:t>
            </a:r>
            <a:r>
              <a:rPr lang="ru-RU" spc="-150" dirty="0" err="1">
                <a:latin typeface="Consolas" pitchFamily="49" charset="0"/>
              </a:rPr>
              <a:t>назвою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кінокомпанії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що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випустила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цей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фільм</a:t>
            </a:r>
            <a:r>
              <a:rPr lang="ru-RU" spc="-150" dirty="0">
                <a:latin typeface="Consolas" pitchFamily="49" charset="0"/>
              </a:rPr>
              <a:t>. Але все </a:t>
            </a:r>
            <a:r>
              <a:rPr lang="ru-RU" spc="-150" dirty="0" err="1">
                <a:latin typeface="Consolas" pitchFamily="49" charset="0"/>
              </a:rPr>
              <a:t>змінилося</a:t>
            </a:r>
            <a:r>
              <a:rPr lang="ru-RU" spc="-150" dirty="0">
                <a:latin typeface="Consolas" pitchFamily="49" charset="0"/>
              </a:rPr>
              <a:t> в 1912 </a:t>
            </a:r>
            <a:r>
              <a:rPr lang="ru-RU" spc="-150" dirty="0" err="1">
                <a:latin typeface="Consolas" pitchFamily="49" charset="0"/>
              </a:rPr>
              <a:t>році</a:t>
            </a:r>
            <a:r>
              <a:rPr lang="ru-RU" spc="-150" dirty="0">
                <a:latin typeface="Consolas" pitchFamily="49" charset="0"/>
              </a:rPr>
              <a:t>, коли </a:t>
            </a:r>
            <a:r>
              <a:rPr lang="ru-RU" spc="-150" dirty="0" err="1">
                <a:latin typeface="Consolas" pitchFamily="49" charset="0"/>
              </a:rPr>
              <a:t>колишній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торговець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хутрами</a:t>
            </a:r>
            <a:r>
              <a:rPr lang="ru-RU" spc="-150" dirty="0">
                <a:latin typeface="Consolas" pitchFamily="49" charset="0"/>
              </a:rPr>
              <a:t> Адольф </a:t>
            </a:r>
            <a:r>
              <a:rPr lang="ru-RU" spc="-150" dirty="0" err="1">
                <a:latin typeface="Consolas" pitchFamily="49" charset="0"/>
              </a:rPr>
              <a:t>Цукор,оголосив</a:t>
            </a:r>
            <a:r>
              <a:rPr lang="ru-RU" spc="-150" dirty="0">
                <a:latin typeface="Consolas" pitchFamily="49" charset="0"/>
              </a:rPr>
              <a:t> в титрах </a:t>
            </a:r>
            <a:r>
              <a:rPr lang="ru-RU" spc="-150" dirty="0" err="1">
                <a:latin typeface="Consolas" pitchFamily="49" charset="0"/>
              </a:rPr>
              <a:t>французької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картини</a:t>
            </a:r>
            <a:r>
              <a:rPr lang="ru-RU" spc="-150" dirty="0">
                <a:latin typeface="Consolas" pitchFamily="49" charset="0"/>
              </a:rPr>
              <a:t> «Королева </a:t>
            </a:r>
            <a:r>
              <a:rPr lang="ru-RU" spc="-150" dirty="0" err="1">
                <a:latin typeface="Consolas" pitchFamily="49" charset="0"/>
              </a:rPr>
              <a:t>Єлизавета</a:t>
            </a:r>
            <a:r>
              <a:rPr lang="ru-RU" spc="-150" dirty="0">
                <a:latin typeface="Consolas" pitchFamily="49" charset="0"/>
              </a:rPr>
              <a:t>», </a:t>
            </a:r>
            <a:r>
              <a:rPr lang="ru-RU" spc="-150" dirty="0" err="1" smtClean="0">
                <a:latin typeface="Consolas" pitchFamily="49" charset="0"/>
              </a:rPr>
              <a:t>знятої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його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фірмою</a:t>
            </a:r>
            <a:r>
              <a:rPr lang="ru-RU" spc="-150" dirty="0">
                <a:latin typeface="Consolas" pitchFamily="49" charset="0"/>
              </a:rPr>
              <a:t> «</a:t>
            </a:r>
            <a:r>
              <a:rPr lang="ru-RU" spc="-150" dirty="0" err="1">
                <a:latin typeface="Consolas" pitchFamily="49" charset="0"/>
              </a:rPr>
              <a:t>Феймос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плейерс</a:t>
            </a:r>
            <a:r>
              <a:rPr lang="ru-RU" spc="-150" dirty="0">
                <a:latin typeface="Consolas" pitchFamily="49" charset="0"/>
              </a:rPr>
              <a:t>», </a:t>
            </a:r>
            <a:r>
              <a:rPr lang="ru-RU" spc="-150" dirty="0" err="1">
                <a:latin typeface="Consolas" pitchFamily="49" charset="0"/>
              </a:rPr>
              <a:t>ім'я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актриси</a:t>
            </a:r>
            <a:r>
              <a:rPr lang="ru-RU" spc="-150" dirty="0">
                <a:latin typeface="Consolas" pitchFamily="49" charset="0"/>
              </a:rPr>
              <a:t> - Сара Бернар.</a:t>
            </a:r>
          </a:p>
        </p:txBody>
      </p:sp>
      <p:sp>
        <p:nvSpPr>
          <p:cNvPr id="47108" name="TextBox 5"/>
          <p:cNvSpPr txBox="1">
            <a:spLocks noChangeArrowheads="1"/>
          </p:cNvSpPr>
          <p:nvPr/>
        </p:nvSpPr>
        <p:spPr bwMode="auto">
          <a:xfrm>
            <a:off x="857250" y="4357688"/>
            <a:ext cx="1065213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 306499</a:t>
            </a:r>
          </a:p>
        </p:txBody>
      </p:sp>
      <p:sp>
        <p:nvSpPr>
          <p:cNvPr id="47109" name="TextBox 7"/>
          <p:cNvSpPr txBox="1">
            <a:spLocks noChangeArrowheads="1"/>
          </p:cNvSpPr>
          <p:nvPr/>
        </p:nvSpPr>
        <p:spPr bwMode="auto">
          <a:xfrm>
            <a:off x="3929063" y="4357688"/>
            <a:ext cx="1058862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28313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147638"/>
            <a:ext cx="87153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>
                <a:latin typeface="Consolas" pitchFamily="49" charset="0"/>
              </a:rPr>
              <a:t>У </a:t>
            </a:r>
            <a:r>
              <a:rPr lang="ru-RU" spc="-150" dirty="0" err="1">
                <a:latin typeface="Consolas" pitchFamily="49" charset="0"/>
              </a:rPr>
              <a:t>Європі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розвивалося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еволюційно</a:t>
            </a:r>
            <a:r>
              <a:rPr lang="ru-RU" spc="-150" dirty="0">
                <a:latin typeface="Consolas" pitchFamily="49" charset="0"/>
              </a:rPr>
              <a:t>. </a:t>
            </a:r>
            <a:r>
              <a:rPr lang="ru-RU" spc="-150" dirty="0" err="1">
                <a:latin typeface="Consolas" pitchFamily="49" charset="0"/>
              </a:rPr>
              <a:t>Перші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кінофільми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складалися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</a:t>
            </a:r>
            <a:r>
              <a:rPr lang="ru-RU" spc="-150" dirty="0">
                <a:latin typeface="Consolas" pitchFamily="49" charset="0"/>
              </a:rPr>
              <a:t> одного плану, </a:t>
            </a:r>
            <a:r>
              <a:rPr lang="ru-RU" spc="-150" dirty="0" err="1">
                <a:latin typeface="Consolas" pitchFamily="49" charset="0"/>
              </a:rPr>
              <a:t>рідко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перевищували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>
                <a:latin typeface="Consolas" pitchFamily="49" charset="0"/>
              </a:rPr>
              <a:t>одну </a:t>
            </a:r>
            <a:r>
              <a:rPr lang="ru-RU" spc="-150" dirty="0" err="1">
                <a:latin typeface="Consolas" pitchFamily="49" charset="0"/>
              </a:rPr>
              <a:t>хвилину</a:t>
            </a:r>
            <a:r>
              <a:rPr lang="ru-RU" spc="-150" dirty="0">
                <a:latin typeface="Consolas" pitchFamily="49" charset="0"/>
              </a:rPr>
              <a:t> за </a:t>
            </a:r>
            <a:r>
              <a:rPr lang="ru-RU" spc="-150" dirty="0" err="1">
                <a:latin typeface="Consolas" pitchFamily="49" charset="0"/>
              </a:rPr>
              <a:t>тривалістю</a:t>
            </a:r>
            <a:r>
              <a:rPr lang="ru-RU" spc="-150" dirty="0">
                <a:latin typeface="Consolas" pitchFamily="49" charset="0"/>
              </a:rPr>
              <a:t>. </a:t>
            </a:r>
            <a:r>
              <a:rPr lang="ru-RU" spc="-150" dirty="0" err="1">
                <a:latin typeface="Consolas" pitchFamily="49" charset="0"/>
              </a:rPr>
              <a:t>Це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дійсно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були</a:t>
            </a:r>
            <a:r>
              <a:rPr lang="ru-RU" spc="-150" dirty="0">
                <a:latin typeface="Consolas" pitchFamily="49" charset="0"/>
              </a:rPr>
              <a:t> «</a:t>
            </a:r>
            <a:r>
              <a:rPr lang="ru-RU" spc="-150" dirty="0" err="1">
                <a:latin typeface="Consolas" pitchFamily="49" charset="0"/>
              </a:rPr>
              <a:t>рухомі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фотографії</a:t>
            </a:r>
            <a:r>
              <a:rPr lang="ru-RU" spc="-150" dirty="0">
                <a:latin typeface="Consolas" pitchFamily="49" charset="0"/>
              </a:rPr>
              <a:t>». </a:t>
            </a:r>
          </a:p>
        </p:txBody>
      </p:sp>
      <p:pic>
        <p:nvPicPr>
          <p:cNvPr id="3" name="Рисунок 2" descr="Scan-141114-004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57250" y="1071563"/>
            <a:ext cx="2624138" cy="3714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Scan-141117-001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09975" y="1071563"/>
            <a:ext cx="2462213" cy="3714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Scan-141117-001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15063" y="1071563"/>
            <a:ext cx="2687637" cy="3714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8133" name="TextBox 5"/>
          <p:cNvSpPr txBox="1">
            <a:spLocks noChangeArrowheads="1"/>
          </p:cNvSpPr>
          <p:nvPr/>
        </p:nvSpPr>
        <p:spPr bwMode="auto">
          <a:xfrm>
            <a:off x="1571625" y="4572000"/>
            <a:ext cx="11747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446134</a:t>
            </a:r>
          </a:p>
        </p:txBody>
      </p:sp>
      <p:sp>
        <p:nvSpPr>
          <p:cNvPr id="48134" name="TextBox 6"/>
          <p:cNvSpPr txBox="1">
            <a:spLocks noChangeArrowheads="1"/>
          </p:cNvSpPr>
          <p:nvPr/>
        </p:nvSpPr>
        <p:spPr bwMode="auto">
          <a:xfrm>
            <a:off x="7000875" y="4572000"/>
            <a:ext cx="1046163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Вс 23588</a:t>
            </a:r>
          </a:p>
        </p:txBody>
      </p:sp>
      <p:sp>
        <p:nvSpPr>
          <p:cNvPr id="48135" name="TextBox 7"/>
          <p:cNvSpPr txBox="1">
            <a:spLocks noChangeArrowheads="1"/>
          </p:cNvSpPr>
          <p:nvPr/>
        </p:nvSpPr>
        <p:spPr bwMode="auto">
          <a:xfrm>
            <a:off x="4214813" y="4500563"/>
            <a:ext cx="1174750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105185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5" y="3800475"/>
            <a:ext cx="892968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>
                <a:latin typeface="Consolas" pitchFamily="49" charset="0"/>
              </a:rPr>
              <a:t>Першим же, </a:t>
            </a:r>
            <a:r>
              <a:rPr lang="ru-RU" spc="-150" dirty="0" err="1">
                <a:latin typeface="Consolas" pitchFamily="49" charset="0"/>
              </a:rPr>
              <a:t>хто</a:t>
            </a:r>
            <a:r>
              <a:rPr lang="ru-RU" spc="-150" dirty="0">
                <a:latin typeface="Consolas" pitchFamily="49" charset="0"/>
              </a:rPr>
              <a:t> показав, </a:t>
            </a:r>
            <a:r>
              <a:rPr lang="ru-RU" spc="-150" dirty="0" err="1">
                <a:latin typeface="Consolas" pitchFamily="49" charset="0"/>
              </a:rPr>
              <a:t>що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може</a:t>
            </a:r>
            <a:r>
              <a:rPr lang="ru-RU" spc="-150" dirty="0">
                <a:latin typeface="Consolas" pitchFamily="49" charset="0"/>
              </a:rPr>
              <a:t> бути </a:t>
            </a:r>
            <a:r>
              <a:rPr lang="ru-RU" spc="-150" dirty="0" err="1">
                <a:latin typeface="Consolas" pitchFamily="49" charset="0"/>
              </a:rPr>
              <a:t>використано</a:t>
            </a:r>
            <a:r>
              <a:rPr lang="ru-RU" spc="-150" dirty="0">
                <a:latin typeface="Consolas" pitchFamily="49" charset="0"/>
              </a:rPr>
              <a:t> не </a:t>
            </a:r>
            <a:r>
              <a:rPr lang="ru-RU" spc="-150" dirty="0" err="1">
                <a:latin typeface="Consolas" pitchFamily="49" charset="0"/>
              </a:rPr>
              <a:t>тільки</a:t>
            </a:r>
            <a:r>
              <a:rPr lang="ru-RU" spc="-150" dirty="0">
                <a:latin typeface="Consolas" pitchFamily="49" charset="0"/>
              </a:rPr>
              <a:t> для </a:t>
            </a:r>
            <a:r>
              <a:rPr lang="ru-RU" spc="-150" dirty="0" err="1">
                <a:latin typeface="Consolas" pitchFamily="49" charset="0"/>
              </a:rPr>
              <a:t>зйомки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реальних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подій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але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й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оповідання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різних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авантюрних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історій</a:t>
            </a:r>
            <a:r>
              <a:rPr lang="ru-RU" spc="-150" dirty="0">
                <a:latin typeface="Consolas" pitchFamily="49" charset="0"/>
              </a:rPr>
              <a:t>, став француз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>
                <a:latin typeface="Consolas" pitchFamily="49" charset="0"/>
              </a:rPr>
              <a:t>Жорж </a:t>
            </a:r>
            <a:r>
              <a:rPr lang="ru-RU" spc="-150" dirty="0" err="1">
                <a:latin typeface="Consolas" pitchFamily="49" charset="0"/>
              </a:rPr>
              <a:t>Мельєс</a:t>
            </a:r>
            <a:r>
              <a:rPr lang="ru-RU" spc="-150" dirty="0">
                <a:latin typeface="Consolas" pitchFamily="49" charset="0"/>
              </a:rPr>
              <a:t>. </a:t>
            </a:r>
            <a:r>
              <a:rPr lang="ru-RU" spc="-150" dirty="0" err="1">
                <a:latin typeface="Consolas" pitchFamily="49" charset="0"/>
              </a:rPr>
              <a:t>Мельєс</a:t>
            </a:r>
            <a:r>
              <a:rPr lang="ru-RU" spc="-150" dirty="0">
                <a:latin typeface="Consolas" pitchFamily="49" charset="0"/>
              </a:rPr>
              <a:t> - </a:t>
            </a:r>
            <a:r>
              <a:rPr lang="ru-RU" spc="-150" dirty="0" err="1">
                <a:latin typeface="Consolas" pitchFamily="49" charset="0"/>
              </a:rPr>
              <a:t>піонер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режисури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 smtClean="0">
                <a:latin typeface="Consolas" pitchFamily="49" charset="0"/>
              </a:rPr>
              <a:t>який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спробував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свої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сили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майже</a:t>
            </a:r>
            <a:r>
              <a:rPr lang="ru-RU" spc="-150" dirty="0">
                <a:latin typeface="Consolas" pitchFamily="49" charset="0"/>
              </a:rPr>
              <a:t> у </a:t>
            </a:r>
            <a:r>
              <a:rPr lang="ru-RU" spc="-150" dirty="0" err="1">
                <a:latin typeface="Consolas" pitchFamily="49" charset="0"/>
              </a:rPr>
              <a:t>всіх</a:t>
            </a:r>
            <a:r>
              <a:rPr lang="ru-RU" spc="-150" dirty="0">
                <a:latin typeface="Consolas" pitchFamily="49" charset="0"/>
              </a:rPr>
              <a:t> жанрах.</a:t>
            </a:r>
          </a:p>
        </p:txBody>
      </p:sp>
      <p:pic>
        <p:nvPicPr>
          <p:cNvPr id="3" name="Рисунок 2" descr="Scan-141117-002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67150" y="142875"/>
            <a:ext cx="2554288" cy="35004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Scan-141117-002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66825" y="142875"/>
            <a:ext cx="2457450" cy="35004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Scan-141117-003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83363" y="142875"/>
            <a:ext cx="2346325" cy="35004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9157" name="TextBox 5"/>
          <p:cNvSpPr txBox="1">
            <a:spLocks noChangeArrowheads="1"/>
          </p:cNvSpPr>
          <p:nvPr/>
        </p:nvSpPr>
        <p:spPr bwMode="auto">
          <a:xfrm>
            <a:off x="1928813" y="3429000"/>
            <a:ext cx="1046162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Вс 51425</a:t>
            </a:r>
          </a:p>
        </p:txBody>
      </p:sp>
      <p:sp>
        <p:nvSpPr>
          <p:cNvPr id="49158" name="TextBox 7"/>
          <p:cNvSpPr txBox="1">
            <a:spLocks noChangeArrowheads="1"/>
          </p:cNvSpPr>
          <p:nvPr/>
        </p:nvSpPr>
        <p:spPr bwMode="auto">
          <a:xfrm>
            <a:off x="4572000" y="3429000"/>
            <a:ext cx="1185863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Во 768895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428625"/>
            <a:ext cx="2500313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err="1">
                <a:latin typeface="Consolas" pitchFamily="49" charset="0"/>
              </a:rPr>
              <a:t>Взагалі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французьке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протягом</a:t>
            </a:r>
            <a:r>
              <a:rPr lang="ru-RU" spc="-150" dirty="0">
                <a:latin typeface="Consolas" pitchFamily="49" charset="0"/>
              </a:rPr>
              <a:t> часу </a:t>
            </a:r>
            <a:r>
              <a:rPr lang="ru-RU" spc="-150" dirty="0" err="1">
                <a:latin typeface="Consolas" pitchFamily="49" charset="0"/>
              </a:rPr>
              <a:t>зуміло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зберегти</a:t>
            </a:r>
            <a:r>
              <a:rPr lang="ru-RU" spc="-150" dirty="0">
                <a:latin typeface="Consolas" pitchFamily="49" charset="0"/>
              </a:rPr>
              <a:t> свою </a:t>
            </a:r>
            <a:r>
              <a:rPr lang="ru-RU" spc="-150" dirty="0" err="1">
                <a:latin typeface="Consolas" pitchFamily="49" charset="0"/>
              </a:rPr>
              <a:t>самобутність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перейняти</a:t>
            </a:r>
            <a:r>
              <a:rPr lang="ru-RU" spc="-150" dirty="0">
                <a:latin typeface="Consolas" pitchFamily="49" charset="0"/>
              </a:rPr>
              <a:t> все </a:t>
            </a:r>
            <a:r>
              <a:rPr lang="ru-RU" spc="-150" dirty="0" err="1">
                <a:latin typeface="Consolas" pitchFamily="49" charset="0"/>
              </a:rPr>
              <a:t>краще</a:t>
            </a:r>
            <a:r>
              <a:rPr lang="ru-RU" spc="-150" dirty="0">
                <a:latin typeface="Consolas" pitchFamily="49" charset="0"/>
              </a:rPr>
              <a:t> у </a:t>
            </a:r>
            <a:r>
              <a:rPr lang="ru-RU" spc="-150" dirty="0" err="1" smtClean="0">
                <a:latin typeface="Consolas" pitchFamily="49" charset="0"/>
              </a:rPr>
              <a:t>Голівуду</a:t>
            </a:r>
            <a:r>
              <a:rPr lang="ru-RU" spc="-150" dirty="0">
                <a:latin typeface="Consolas" pitchFamily="49" charset="0"/>
              </a:rPr>
              <a:t>.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</a:t>
            </a:r>
            <a:r>
              <a:rPr lang="ru-RU" spc="-150" dirty="0" err="1" smtClean="0">
                <a:latin typeface="Consolas" pitchFamily="49" charset="0"/>
              </a:rPr>
              <a:t>ьогодні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французькі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фільми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можуть</a:t>
            </a:r>
            <a:r>
              <a:rPr lang="ru-RU" spc="-150" dirty="0">
                <a:latin typeface="Consolas" pitchFamily="49" charset="0"/>
              </a:rPr>
              <a:t> на </a:t>
            </a:r>
            <a:r>
              <a:rPr lang="ru-RU" spc="-150" dirty="0" err="1">
                <a:latin typeface="Consolas" pitchFamily="49" charset="0"/>
              </a:rPr>
              <a:t>рівних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конкурувати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американськими</a:t>
            </a:r>
            <a:r>
              <a:rPr lang="ru-RU" spc="-150" dirty="0">
                <a:latin typeface="Consolas" pitchFamily="49" charset="0"/>
              </a:rPr>
              <a:t>. </a:t>
            </a:r>
            <a:r>
              <a:rPr lang="ru-RU" spc="-150" dirty="0" err="1">
                <a:latin typeface="Consolas" pitchFamily="49" charset="0"/>
              </a:rPr>
              <a:t>Це</a:t>
            </a:r>
            <a:r>
              <a:rPr lang="ru-RU" spc="-150" dirty="0">
                <a:latin typeface="Consolas" pitchFamily="49" charset="0"/>
              </a:rPr>
              <a:t> одна </a:t>
            </a:r>
            <a:r>
              <a:rPr lang="ru-RU" spc="-150" dirty="0" err="1">
                <a:latin typeface="Consolas" pitchFamily="49" charset="0"/>
              </a:rPr>
              <a:t>з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найсильніших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кінематографічних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шкіл</a:t>
            </a:r>
            <a:r>
              <a:rPr lang="ru-RU" spc="-150" dirty="0">
                <a:latin typeface="Consolas" pitchFamily="49" charset="0"/>
              </a:rPr>
              <a:t> в </a:t>
            </a:r>
            <a:r>
              <a:rPr lang="ru-RU" spc="-150" dirty="0" err="1" smtClean="0">
                <a:latin typeface="Consolas" pitchFamily="49" charset="0"/>
              </a:rPr>
              <a:t>Європі,з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>
                <a:latin typeface="Consolas" pitchFamily="49" charset="0"/>
              </a:rPr>
              <a:t>великими </a:t>
            </a:r>
            <a:r>
              <a:rPr lang="ru-RU" spc="-150" dirty="0" err="1">
                <a:latin typeface="Consolas" pitchFamily="49" charset="0"/>
              </a:rPr>
              <a:t>традиціями</a:t>
            </a:r>
            <a:r>
              <a:rPr lang="ru-RU" spc="-150" dirty="0">
                <a:latin typeface="Consolas" pitchFamily="49" charset="0"/>
              </a:rPr>
              <a:t>.</a:t>
            </a:r>
          </a:p>
        </p:txBody>
      </p:sp>
      <p:pic>
        <p:nvPicPr>
          <p:cNvPr id="3" name="Рисунок 2" descr="Scan-141117-002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00375" y="428625"/>
            <a:ext cx="2849563" cy="4286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Scan-141117-002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75350" y="428625"/>
            <a:ext cx="2954338" cy="4286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3929063" y="4559300"/>
            <a:ext cx="11747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421170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41117-00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63" y="1500188"/>
            <a:ext cx="2170112" cy="3343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 descr="Scan-141117-00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25750" y="1500188"/>
            <a:ext cx="2174875" cy="3343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Scan-141117-001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43500" y="1500188"/>
            <a:ext cx="2259013" cy="3343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err="1" smtClean="0">
                <a:latin typeface="Consolas" pitchFamily="49" charset="0"/>
              </a:rPr>
              <a:t>Значний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вплив</a:t>
            </a:r>
            <a:r>
              <a:rPr lang="ru-RU" spc="-150" dirty="0" smtClean="0">
                <a:latin typeface="Consolas" pitchFamily="49" charset="0"/>
              </a:rPr>
              <a:t> на </a:t>
            </a:r>
            <a:r>
              <a:rPr lang="ru-RU" spc="-150" dirty="0" err="1" smtClean="0">
                <a:latin typeface="Consolas" pitchFamily="49" charset="0"/>
              </a:rPr>
              <a:t>кінематограф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надали</a:t>
            </a:r>
            <a:r>
              <a:rPr lang="ru-RU" spc="-150" dirty="0" smtClean="0">
                <a:latin typeface="Consolas" pitchFamily="49" charset="0"/>
              </a:rPr>
              <a:t> крах фашизму, </a:t>
            </a:r>
            <a:r>
              <a:rPr lang="ru-RU" spc="-150" dirty="0" err="1" smtClean="0">
                <a:latin typeface="Consolas" pitchFamily="49" charset="0"/>
              </a:rPr>
              <a:t>загальна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демократизація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світу</a:t>
            </a:r>
            <a:r>
              <a:rPr lang="ru-RU" spc="-150" dirty="0" smtClean="0">
                <a:latin typeface="Consolas" pitchFamily="49" charset="0"/>
              </a:rPr>
              <a:t> ,яка породила </a:t>
            </a:r>
            <a:r>
              <a:rPr lang="ru-RU" spc="-150" dirty="0">
                <a:latin typeface="Consolas" pitchFamily="49" charset="0"/>
              </a:rPr>
              <a:t>у </a:t>
            </a:r>
            <a:r>
              <a:rPr lang="ru-RU" spc="-150" dirty="0" err="1">
                <a:latin typeface="Consolas" pitchFamily="49" charset="0"/>
              </a:rPr>
              <a:t>ньому</a:t>
            </a:r>
            <a:r>
              <a:rPr lang="ru-RU" spc="-150" dirty="0">
                <a:latin typeface="Consolas" pitchFamily="49" charset="0"/>
              </a:rPr>
              <a:t> низку </a:t>
            </a:r>
            <a:r>
              <a:rPr lang="ru-RU" spc="-150" dirty="0" err="1">
                <a:latin typeface="Consolas" pitchFamily="49" charset="0"/>
              </a:rPr>
              <a:t>значних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явищ</a:t>
            </a:r>
            <a:r>
              <a:rPr lang="ru-RU" spc="-150" dirty="0">
                <a:latin typeface="Consolas" pitchFamily="49" charset="0"/>
              </a:rPr>
              <a:t>. Одним </a:t>
            </a:r>
            <a:r>
              <a:rPr lang="ru-RU" spc="-150" dirty="0" err="1">
                <a:latin typeface="Consolas" pitchFamily="49" charset="0"/>
              </a:rPr>
              <a:t>з</a:t>
            </a:r>
            <a:r>
              <a:rPr lang="ru-RU" spc="-150" dirty="0">
                <a:latin typeface="Consolas" pitchFamily="49" charset="0"/>
              </a:rPr>
              <a:t> них </a:t>
            </a:r>
            <a:r>
              <a:rPr lang="ru-RU" spc="-150" dirty="0" err="1">
                <a:latin typeface="Consolas" pitchFamily="49" charset="0"/>
              </a:rPr>
              <a:t>був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італійський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неореалізм</a:t>
            </a:r>
            <a:r>
              <a:rPr lang="ru-RU" spc="-150" dirty="0">
                <a:latin typeface="Consolas" pitchFamily="49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>
                <a:latin typeface="Consolas" pitchFamily="49" charset="0"/>
              </a:rPr>
              <a:t>Першим шедевром </a:t>
            </a:r>
            <a:r>
              <a:rPr lang="ru-RU" spc="-150" dirty="0" err="1">
                <a:latin typeface="Consolas" pitchFamily="49" charset="0"/>
              </a:rPr>
              <a:t>неореалізму</a:t>
            </a:r>
            <a:r>
              <a:rPr lang="ru-RU" spc="-150" dirty="0">
                <a:latin typeface="Consolas" pitchFamily="49" charset="0"/>
              </a:rPr>
              <a:t> став </a:t>
            </a:r>
            <a:r>
              <a:rPr lang="ru-RU" spc="-150" dirty="0" err="1">
                <a:latin typeface="Consolas" pitchFamily="49" charset="0"/>
              </a:rPr>
              <a:t>фільм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створений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майже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документальним</a:t>
            </a:r>
            <a:r>
              <a:rPr lang="ru-RU" spc="-150" dirty="0">
                <a:latin typeface="Consolas" pitchFamily="49" charset="0"/>
              </a:rPr>
              <a:t> способом, </a:t>
            </a:r>
            <a:r>
              <a:rPr lang="ru-RU" spc="-150" dirty="0" err="1">
                <a:latin typeface="Consolas" pitchFamily="49" charset="0"/>
              </a:rPr>
              <a:t>хоча</a:t>
            </a:r>
            <a:r>
              <a:rPr lang="ru-RU" spc="-150" dirty="0">
                <a:latin typeface="Consolas" pitchFamily="49" charset="0"/>
              </a:rPr>
              <a:t> в </a:t>
            </a:r>
            <a:r>
              <a:rPr lang="ru-RU" spc="-150" dirty="0" err="1">
                <a:latin typeface="Consolas" pitchFamily="49" charset="0"/>
              </a:rPr>
              <a:t>ньому</a:t>
            </a:r>
            <a:r>
              <a:rPr lang="ru-RU" spc="-150" dirty="0">
                <a:latin typeface="Consolas" pitchFamily="49" charset="0"/>
              </a:rPr>
              <a:t> брали участь </a:t>
            </a:r>
            <a:r>
              <a:rPr lang="ru-RU" spc="-150" dirty="0" err="1">
                <a:latin typeface="Consolas" pitchFamily="49" charset="0"/>
              </a:rPr>
              <a:t>актори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знімався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він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ще</a:t>
            </a:r>
            <a:r>
              <a:rPr lang="ru-RU" spc="-150" dirty="0">
                <a:latin typeface="Consolas" pitchFamily="49" charset="0"/>
              </a:rPr>
              <a:t> в </a:t>
            </a:r>
            <a:r>
              <a:rPr lang="ru-RU" spc="-150" dirty="0" err="1">
                <a:latin typeface="Consolas" pitchFamily="49" charset="0"/>
              </a:rPr>
              <a:t>окупованому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Римі</a:t>
            </a:r>
            <a:r>
              <a:rPr lang="ru-RU" spc="-150" dirty="0">
                <a:latin typeface="Consolas" pitchFamily="49" charset="0"/>
              </a:rPr>
              <a:t>. </a:t>
            </a:r>
            <a:r>
              <a:rPr lang="ru-RU" spc="-150" dirty="0" err="1">
                <a:latin typeface="Consolas" pitchFamily="49" charset="0"/>
              </a:rPr>
              <a:t>Це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був</a:t>
            </a:r>
            <a:r>
              <a:rPr lang="ru-RU" spc="-150" dirty="0">
                <a:latin typeface="Consolas" pitchFamily="49" charset="0"/>
              </a:rPr>
              <a:t> «Рим -</a:t>
            </a:r>
            <a:r>
              <a:rPr lang="ru-RU" spc="-150" dirty="0" err="1">
                <a:latin typeface="Consolas" pitchFamily="49" charset="0"/>
              </a:rPr>
              <a:t>відкрите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місто</a:t>
            </a:r>
            <a:r>
              <a:rPr lang="ru-RU" spc="-150" dirty="0">
                <a:latin typeface="Consolas" pitchFamily="49" charset="0"/>
              </a:rPr>
              <a:t> »(1945) </a:t>
            </a:r>
            <a:r>
              <a:rPr lang="ru-RU" spc="-150" dirty="0" err="1">
                <a:latin typeface="Consolas" pitchFamily="49" charset="0"/>
              </a:rPr>
              <a:t>режисера</a:t>
            </a:r>
            <a:r>
              <a:rPr lang="ru-RU" spc="-150" dirty="0">
                <a:latin typeface="Consolas" pitchFamily="49" charset="0"/>
              </a:rPr>
              <a:t> Роберто </a:t>
            </a:r>
            <a:r>
              <a:rPr lang="ru-RU" spc="-150" dirty="0" err="1">
                <a:latin typeface="Consolas" pitchFamily="49" charset="0"/>
              </a:rPr>
              <a:t>Росселіні</a:t>
            </a:r>
            <a:r>
              <a:rPr lang="ru-RU" spc="-150" dirty="0">
                <a:latin typeface="Consolas" pitchFamily="49" charset="0"/>
              </a:rPr>
              <a:t>.</a:t>
            </a:r>
          </a:p>
        </p:txBody>
      </p:sp>
      <p:sp>
        <p:nvSpPr>
          <p:cNvPr id="51205" name="TextBox 5"/>
          <p:cNvSpPr txBox="1">
            <a:spLocks noChangeArrowheads="1"/>
          </p:cNvSpPr>
          <p:nvPr/>
        </p:nvSpPr>
        <p:spPr bwMode="auto">
          <a:xfrm>
            <a:off x="1031875" y="4630738"/>
            <a:ext cx="1185863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Во 642361</a:t>
            </a:r>
          </a:p>
        </p:txBody>
      </p:sp>
      <p:sp>
        <p:nvSpPr>
          <p:cNvPr id="51206" name="TextBox 7"/>
          <p:cNvSpPr txBox="1">
            <a:spLocks noChangeArrowheads="1"/>
          </p:cNvSpPr>
          <p:nvPr/>
        </p:nvSpPr>
        <p:spPr bwMode="auto">
          <a:xfrm>
            <a:off x="3286125" y="4630738"/>
            <a:ext cx="1174750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513338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5" y="4000500"/>
            <a:ext cx="90011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err="1">
                <a:latin typeface="Consolas" pitchFamily="49" charset="0"/>
              </a:rPr>
              <a:t>Поступово</a:t>
            </a:r>
            <a:r>
              <a:rPr lang="ru-RU" spc="-150" dirty="0">
                <a:latin typeface="Consolas" pitchFamily="49" charset="0"/>
              </a:rPr>
              <a:t> на перший план в </a:t>
            </a:r>
            <a:r>
              <a:rPr lang="ru-RU" spc="-150" dirty="0" err="1">
                <a:latin typeface="Consolas" pitchFamily="49" charset="0"/>
              </a:rPr>
              <a:t>західному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кінематографі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виходять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психологічна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глибина</a:t>
            </a:r>
            <a:r>
              <a:rPr lang="ru-RU" spc="-150" dirty="0">
                <a:latin typeface="Consolas" pitchFamily="49" charset="0"/>
              </a:rPr>
              <a:t> характеру, </a:t>
            </a:r>
            <a:r>
              <a:rPr lang="ru-RU" spc="-150" dirty="0" err="1">
                <a:latin typeface="Consolas" pitchFamily="49" charset="0"/>
              </a:rPr>
              <a:t>поетичне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відображення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життя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спроба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вирішення</a:t>
            </a:r>
            <a:r>
              <a:rPr lang="ru-RU" spc="-150" dirty="0">
                <a:latin typeface="Consolas" pitchFamily="49" charset="0"/>
              </a:rPr>
              <a:t> проблем «</a:t>
            </a:r>
            <a:r>
              <a:rPr lang="ru-RU" spc="-150" dirty="0" err="1">
                <a:latin typeface="Consolas" pitchFamily="49" charset="0"/>
              </a:rPr>
              <a:t>середнього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класу</a:t>
            </a:r>
            <a:r>
              <a:rPr lang="ru-RU" spc="-150" dirty="0">
                <a:latin typeface="Consolas" pitchFamily="49" charset="0"/>
              </a:rPr>
              <a:t>», все </a:t>
            </a:r>
            <a:r>
              <a:rPr lang="ru-RU" spc="-150" dirty="0" err="1">
                <a:latin typeface="Consolas" pitchFamily="49" charset="0"/>
              </a:rPr>
              <a:t>глибше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проявляються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демократичні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тенденції</a:t>
            </a:r>
            <a:r>
              <a:rPr lang="ru-RU" spc="-150" dirty="0">
                <a:latin typeface="Consolas" pitchFamily="49" charset="0"/>
              </a:rPr>
              <a:t>.</a:t>
            </a:r>
          </a:p>
        </p:txBody>
      </p:sp>
      <p:pic>
        <p:nvPicPr>
          <p:cNvPr id="8" name="Рисунок 7" descr="Scan-141117-00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72250" y="142875"/>
            <a:ext cx="2406650" cy="36433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Scan-141117-001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29063" y="142875"/>
            <a:ext cx="2489200" cy="36433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Scan-141117-001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14438" y="142875"/>
            <a:ext cx="2524125" cy="36433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229" name="TextBox 5"/>
          <p:cNvSpPr txBox="1">
            <a:spLocks noChangeArrowheads="1"/>
          </p:cNvSpPr>
          <p:nvPr/>
        </p:nvSpPr>
        <p:spPr bwMode="auto">
          <a:xfrm>
            <a:off x="1928813" y="3571875"/>
            <a:ext cx="11747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766620</a:t>
            </a:r>
          </a:p>
        </p:txBody>
      </p:sp>
      <p:sp>
        <p:nvSpPr>
          <p:cNvPr id="52230" name="TextBox 6"/>
          <p:cNvSpPr txBox="1">
            <a:spLocks noChangeArrowheads="1"/>
          </p:cNvSpPr>
          <p:nvPr/>
        </p:nvSpPr>
        <p:spPr bwMode="auto">
          <a:xfrm>
            <a:off x="7286625" y="3571875"/>
            <a:ext cx="1065213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 484868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Scan-141117-00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72250" y="714375"/>
            <a:ext cx="2413000" cy="3714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Scan-141117-002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57625" y="714375"/>
            <a:ext cx="2613025" cy="3714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14312" y="285750"/>
            <a:ext cx="35655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>
                <a:latin typeface="Consolas" pitchFamily="49" charset="0"/>
              </a:rPr>
              <a:t>Коли ми говоримо про </a:t>
            </a:r>
            <a:r>
              <a:rPr lang="ru-RU" spc="-150" dirty="0" err="1" smtClean="0">
                <a:latin typeface="Consolas" pitchFamily="49" charset="0"/>
              </a:rPr>
              <a:t>англійське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кіно</a:t>
            </a:r>
            <a:r>
              <a:rPr lang="ru-RU" spc="-150" dirty="0">
                <a:latin typeface="Consolas" pitchFamily="49" charset="0"/>
              </a:rPr>
              <a:t>, нам </a:t>
            </a:r>
            <a:r>
              <a:rPr lang="ru-RU" spc="-150" dirty="0" err="1">
                <a:latin typeface="Consolas" pitchFamily="49" charset="0"/>
              </a:rPr>
              <a:t>відразу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згадуються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чудові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літературні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екранізації</a:t>
            </a:r>
            <a:r>
              <a:rPr lang="ru-RU" spc="-150" dirty="0">
                <a:latin typeface="Consolas" pitchFamily="49" charset="0"/>
              </a:rPr>
              <a:t>. А </a:t>
            </a:r>
            <a:r>
              <a:rPr lang="ru-RU" spc="-150" dirty="0" err="1">
                <a:latin typeface="Consolas" pitchFamily="49" charset="0"/>
              </a:rPr>
              <a:t>також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імена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видатних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режисерів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>
                <a:latin typeface="Consolas" pitchFamily="49" charset="0"/>
              </a:rPr>
              <a:t>Альфреда </a:t>
            </a:r>
            <a:r>
              <a:rPr lang="ru-RU" spc="-150" dirty="0" err="1">
                <a:latin typeface="Consolas" pitchFamily="49" charset="0"/>
              </a:rPr>
              <a:t>Хічкока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Линдснея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Андерсона</a:t>
            </a:r>
            <a:r>
              <a:rPr lang="ru-RU" spc="-150" dirty="0">
                <a:latin typeface="Consolas" pitchFamily="49" charset="0"/>
              </a:rPr>
              <a:t>. </a:t>
            </a:r>
            <a:r>
              <a:rPr lang="ru-RU" spc="-150" dirty="0" err="1">
                <a:latin typeface="Consolas" pitchFamily="49" charset="0"/>
              </a:rPr>
              <a:t>Хічкока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вважають</a:t>
            </a:r>
            <a:r>
              <a:rPr lang="ru-RU" spc="-150" dirty="0">
                <a:latin typeface="Consolas" pitchFamily="49" charset="0"/>
              </a:rPr>
              <a:t> одним </a:t>
            </a:r>
            <a:r>
              <a:rPr lang="ru-RU" spc="-150" dirty="0" err="1">
                <a:latin typeface="Consolas" pitchFamily="49" charset="0"/>
              </a:rPr>
              <a:t>з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засновників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фільмів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>
                <a:latin typeface="Consolas" pitchFamily="49" charset="0"/>
              </a:rPr>
              <a:t>- </a:t>
            </a:r>
            <a:r>
              <a:rPr lang="ru-RU" spc="-150" dirty="0" err="1">
                <a:latin typeface="Consolas" pitchFamily="49" charset="0"/>
              </a:rPr>
              <a:t>жахів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широку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популярність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він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здобув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завдяки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першої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англійської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звукової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стрічки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>
                <a:latin typeface="Consolas" pitchFamily="49" charset="0"/>
              </a:rPr>
              <a:t>«</a:t>
            </a:r>
            <a:r>
              <a:rPr lang="ru-RU" spc="-150" dirty="0" smtClean="0">
                <a:latin typeface="Consolas" pitchFamily="49" charset="0"/>
              </a:rPr>
              <a:t>Шантаж» 1929 року.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err="1" smtClean="0">
                <a:latin typeface="Consolas" pitchFamily="49" charset="0"/>
              </a:rPr>
              <a:t>Л.Андерсон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належачи</a:t>
            </a:r>
            <a:r>
              <a:rPr lang="ru-RU" spc="-150" dirty="0">
                <a:latin typeface="Consolas" pitchFamily="49" charset="0"/>
              </a:rPr>
              <a:t> до «</a:t>
            </a:r>
            <a:r>
              <a:rPr lang="ru-RU" spc="-150" dirty="0" err="1" smtClean="0">
                <a:latin typeface="Consolas" pitchFamily="49" charset="0"/>
              </a:rPr>
              <a:t>Вільного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кіно</a:t>
            </a:r>
            <a:r>
              <a:rPr lang="ru-RU" spc="-150" dirty="0">
                <a:latin typeface="Consolas" pitchFamily="49" charset="0"/>
              </a:rPr>
              <a:t>»,</a:t>
            </a:r>
            <a:r>
              <a:rPr lang="ru-RU" spc="-150" dirty="0" err="1">
                <a:latin typeface="Consolas" pitchFamily="49" charset="0"/>
              </a:rPr>
              <a:t>залишився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йому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вірний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</a:t>
            </a:r>
            <a:r>
              <a:rPr lang="ru-RU" spc="-150" dirty="0">
                <a:latin typeface="Consolas" pitchFamily="49" charset="0"/>
              </a:rPr>
              <a:t> в </a:t>
            </a:r>
            <a:r>
              <a:rPr lang="ru-RU" spc="-150" dirty="0" err="1">
                <a:latin typeface="Consolas" pitchFamily="49" charset="0"/>
              </a:rPr>
              <a:t>складні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часи</a:t>
            </a:r>
            <a:r>
              <a:rPr lang="ru-RU" spc="-150" dirty="0">
                <a:latin typeface="Consolas" pitchFamily="49" charset="0"/>
              </a:rPr>
              <a:t> для </a:t>
            </a:r>
            <a:r>
              <a:rPr lang="ru-RU" spc="-150" dirty="0" err="1">
                <a:latin typeface="Consolas" pitchFamily="49" charset="0"/>
              </a:rPr>
              <a:t>англійського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кінематографу</a:t>
            </a:r>
            <a:r>
              <a:rPr lang="ru-RU" spc="-150" dirty="0">
                <a:latin typeface="Consolas" pitchFamily="49" charset="0"/>
              </a:rPr>
              <a:t>. </a:t>
            </a: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7286625" y="4273550"/>
            <a:ext cx="11747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675198</a:t>
            </a:r>
          </a:p>
        </p:txBody>
      </p:sp>
      <p:sp>
        <p:nvSpPr>
          <p:cNvPr id="53253" name="TextBox 6"/>
          <p:cNvSpPr txBox="1">
            <a:spLocks noChangeArrowheads="1"/>
          </p:cNvSpPr>
          <p:nvPr/>
        </p:nvSpPr>
        <p:spPr bwMode="auto">
          <a:xfrm>
            <a:off x="4500563" y="4286250"/>
            <a:ext cx="1185862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Во 952311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41117-00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43213" y="1071563"/>
            <a:ext cx="2535237" cy="3636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 descr="Scan-141114-010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1463" y="1071563"/>
            <a:ext cx="2427287" cy="3636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Scan-141114-011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86400" y="1071563"/>
            <a:ext cx="2371725" cy="3571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75" y="85725"/>
            <a:ext cx="8929688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>
                <a:latin typeface="Consolas" pitchFamily="49" charset="0"/>
              </a:rPr>
              <a:t>У </a:t>
            </a:r>
            <a:r>
              <a:rPr lang="ru-RU" spc="-150" dirty="0" err="1">
                <a:latin typeface="Consolas" pitchFamily="49" charset="0"/>
              </a:rPr>
              <a:t>Молдові</a:t>
            </a:r>
            <a:r>
              <a:rPr lang="ru-RU" spc="-150" dirty="0">
                <a:latin typeface="Consolas" pitchFamily="49" charset="0"/>
              </a:rPr>
              <a:t> до моменту </a:t>
            </a:r>
            <a:r>
              <a:rPr lang="ru-RU" spc="-150" dirty="0" err="1">
                <a:latin typeface="Consolas" pitchFamily="49" charset="0"/>
              </a:rPr>
              <a:t>появи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кінематографа</a:t>
            </a:r>
            <a:r>
              <a:rPr lang="ru-RU" spc="-150" dirty="0">
                <a:latin typeface="Consolas" pitchFamily="49" charset="0"/>
              </a:rPr>
              <a:t>, на </a:t>
            </a:r>
            <a:r>
              <a:rPr lang="ru-RU" spc="-150" dirty="0" err="1">
                <a:latin typeface="Consolas" pitchFamily="49" charset="0"/>
              </a:rPr>
              <a:t>щастя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була</a:t>
            </a:r>
            <a:r>
              <a:rPr lang="ru-RU" spc="-150" dirty="0">
                <a:latin typeface="Consolas" pitchFamily="49" charset="0"/>
              </a:rPr>
              <a:t> своя </a:t>
            </a:r>
            <a:r>
              <a:rPr lang="ru-RU" spc="-150" dirty="0" err="1">
                <a:latin typeface="Consolas" pitchFamily="49" charset="0"/>
              </a:rPr>
              <a:t>багата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літературна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класика</a:t>
            </a:r>
            <a:r>
              <a:rPr lang="ru-RU" spc="-150" dirty="0">
                <a:latin typeface="Consolas" pitchFamily="49" charset="0"/>
              </a:rPr>
              <a:t>, а </a:t>
            </a:r>
            <a:r>
              <a:rPr lang="ru-RU" spc="-150" dirty="0" err="1">
                <a:latin typeface="Consolas" pitchFamily="49" charset="0"/>
              </a:rPr>
              <a:t>також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сучасні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молдавські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письменники</a:t>
            </a:r>
            <a:r>
              <a:rPr lang="ru-RU" spc="-150" dirty="0">
                <a:latin typeface="Consolas" pitchFamily="49" charset="0"/>
              </a:rPr>
              <a:t>. </a:t>
            </a:r>
            <a:r>
              <a:rPr lang="ru-RU" spc="-150" dirty="0" err="1">
                <a:latin typeface="Consolas" pitchFamily="49" charset="0"/>
              </a:rPr>
              <a:t>Була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розвинена</a:t>
            </a:r>
            <a:r>
              <a:rPr lang="ru-RU" spc="-150" dirty="0">
                <a:latin typeface="Consolas" pitchFamily="49" charset="0"/>
              </a:rPr>
              <a:t> не </a:t>
            </a:r>
            <a:r>
              <a:rPr lang="ru-RU" spc="-150" dirty="0" err="1">
                <a:latin typeface="Consolas" pitchFamily="49" charset="0"/>
              </a:rPr>
              <a:t>тільки</a:t>
            </a:r>
            <a:r>
              <a:rPr lang="ru-RU" spc="-150" dirty="0">
                <a:latin typeface="Consolas" pitchFamily="49" charset="0"/>
              </a:rPr>
              <a:t> народна, а </a:t>
            </a:r>
            <a:r>
              <a:rPr lang="ru-RU" spc="-150" dirty="0" err="1">
                <a:latin typeface="Consolas" pitchFamily="49" charset="0"/>
              </a:rPr>
              <a:t>й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класична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музика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існували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талановиті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актори</a:t>
            </a:r>
            <a:r>
              <a:rPr lang="ru-RU" spc="-150" dirty="0">
                <a:latin typeface="Consolas" pitchFamily="49" charset="0"/>
              </a:rPr>
              <a:t>, художники.</a:t>
            </a:r>
          </a:p>
        </p:txBody>
      </p:sp>
      <p:sp>
        <p:nvSpPr>
          <p:cNvPr id="54277" name="TextBox 5"/>
          <p:cNvSpPr txBox="1">
            <a:spLocks noChangeArrowheads="1"/>
          </p:cNvSpPr>
          <p:nvPr/>
        </p:nvSpPr>
        <p:spPr bwMode="auto">
          <a:xfrm>
            <a:off x="857250" y="4500563"/>
            <a:ext cx="1174750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538264</a:t>
            </a:r>
          </a:p>
        </p:txBody>
      </p:sp>
      <p:sp>
        <p:nvSpPr>
          <p:cNvPr id="54278" name="TextBox 6"/>
          <p:cNvSpPr txBox="1">
            <a:spLocks noChangeArrowheads="1"/>
          </p:cNvSpPr>
          <p:nvPr/>
        </p:nvSpPr>
        <p:spPr bwMode="auto">
          <a:xfrm>
            <a:off x="6143625" y="4500563"/>
            <a:ext cx="1174750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452278</a:t>
            </a:r>
          </a:p>
        </p:txBody>
      </p:sp>
      <p:sp>
        <p:nvSpPr>
          <p:cNvPr id="54279" name="TextBox 7"/>
          <p:cNvSpPr txBox="1">
            <a:spLocks noChangeArrowheads="1"/>
          </p:cNvSpPr>
          <p:nvPr/>
        </p:nvSpPr>
        <p:spPr bwMode="auto">
          <a:xfrm>
            <a:off x="3429000" y="4500563"/>
            <a:ext cx="1065213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 351995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5" y="4000500"/>
            <a:ext cx="885825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err="1">
                <a:latin typeface="Consolas" pitchFamily="49" charset="0"/>
              </a:rPr>
              <a:t>Природно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щ</a:t>
            </a:r>
            <a:r>
              <a:rPr lang="ru-RU" spc="-150" dirty="0" err="1" smtClean="0">
                <a:latin typeface="Consolas" pitchFamily="49" charset="0"/>
              </a:rPr>
              <a:t>о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>
                <a:latin typeface="Consolas" pitchFamily="49" charset="0"/>
              </a:rPr>
              <a:t>до </a:t>
            </a:r>
            <a:r>
              <a:rPr lang="ru-RU" spc="-150" dirty="0" err="1">
                <a:latin typeface="Consolas" pitchFamily="49" charset="0"/>
              </a:rPr>
              <a:t>нього</a:t>
            </a:r>
            <a:r>
              <a:rPr lang="ru-RU" spc="-150" dirty="0">
                <a:latin typeface="Consolas" pitchFamily="49" charset="0"/>
              </a:rPr>
              <a:t> привернуто </a:t>
            </a:r>
            <a:r>
              <a:rPr lang="ru-RU" spc="-150" dirty="0" err="1">
                <a:latin typeface="Consolas" pitchFamily="49" charset="0"/>
              </a:rPr>
              <a:t>увагу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соціологів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естетів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мистецтвознавців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теоретиків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культури</a:t>
            </a:r>
            <a:r>
              <a:rPr lang="ru-RU" spc="-150" dirty="0">
                <a:latin typeface="Consolas" pitchFamily="49" charset="0"/>
              </a:rPr>
              <a:t> - </a:t>
            </a:r>
            <a:r>
              <a:rPr lang="ru-RU" spc="-150" dirty="0" err="1">
                <a:latin typeface="Consolas" pitchFamily="49" charset="0"/>
              </a:rPr>
              <a:t>всіх</a:t>
            </a:r>
            <a:r>
              <a:rPr lang="ru-RU" spc="-150" dirty="0">
                <a:latin typeface="Consolas" pitchFamily="49" charset="0"/>
              </a:rPr>
              <a:t>, кого </a:t>
            </a:r>
            <a:r>
              <a:rPr lang="ru-RU" spc="-150" dirty="0" err="1">
                <a:latin typeface="Consolas" pitchFamily="49" charset="0"/>
              </a:rPr>
              <a:t>цікавлять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проблеми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художньої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творчості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сприйняття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засобів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масової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комунікації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динаміки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суспільних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настроїв</a:t>
            </a:r>
            <a:r>
              <a:rPr lang="ru-RU" spc="-150" dirty="0" smtClean="0">
                <a:latin typeface="Consolas" pitchFamily="49" charset="0"/>
              </a:rPr>
              <a:t>.</a:t>
            </a:r>
            <a:endParaRPr lang="ru-RU" dirty="0">
              <a:latin typeface="+mn-lt"/>
            </a:endParaRPr>
          </a:p>
        </p:txBody>
      </p:sp>
      <p:pic>
        <p:nvPicPr>
          <p:cNvPr id="4" name="Рисунок 3" descr="Scan-141114-00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57313" y="285750"/>
            <a:ext cx="2384425" cy="35004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Scan-141114-00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29063" y="285750"/>
            <a:ext cx="2295525" cy="35004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Scan-141114-004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29375" y="285750"/>
            <a:ext cx="2414588" cy="35004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7072313" y="3571875"/>
            <a:ext cx="11747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454709</a:t>
            </a:r>
          </a:p>
        </p:txBody>
      </p:sp>
      <p:sp>
        <p:nvSpPr>
          <p:cNvPr id="17414" name="TextBox 9"/>
          <p:cNvSpPr txBox="1">
            <a:spLocks noChangeArrowheads="1"/>
          </p:cNvSpPr>
          <p:nvPr/>
        </p:nvSpPr>
        <p:spPr bwMode="auto">
          <a:xfrm>
            <a:off x="4468813" y="3571875"/>
            <a:ext cx="11747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541043</a:t>
            </a:r>
          </a:p>
        </p:txBody>
      </p:sp>
      <p:sp>
        <p:nvSpPr>
          <p:cNvPr id="17415" name="TextBox 10"/>
          <p:cNvSpPr txBox="1">
            <a:spLocks noChangeArrowheads="1"/>
          </p:cNvSpPr>
          <p:nvPr/>
        </p:nvSpPr>
        <p:spPr bwMode="auto">
          <a:xfrm>
            <a:off x="2000250" y="3571875"/>
            <a:ext cx="11620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Вс 743941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41117-00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71625" y="273050"/>
            <a:ext cx="2398713" cy="3416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 descr="Scan-141117-00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72250" y="273050"/>
            <a:ext cx="2316163" cy="3357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Scan-141117-001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143375" y="273050"/>
            <a:ext cx="2273300" cy="3416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75" y="3929063"/>
            <a:ext cx="88582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err="1">
                <a:latin typeface="Consolas" pitchFamily="49" charset="0"/>
              </a:rPr>
              <a:t>Демонстрація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фільмів</a:t>
            </a:r>
            <a:r>
              <a:rPr lang="ru-RU" spc="-150" dirty="0">
                <a:latin typeface="Consolas" pitchFamily="49" charset="0"/>
              </a:rPr>
              <a:t> в </a:t>
            </a:r>
            <a:r>
              <a:rPr lang="ru-RU" spc="-150" dirty="0" err="1">
                <a:latin typeface="Consolas" pitchFamily="49" charset="0"/>
              </a:rPr>
              <a:t>Білорусії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почалась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наприкінці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en-US" spc="-150" dirty="0">
                <a:latin typeface="Consolas" pitchFamily="49" charset="0"/>
              </a:rPr>
              <a:t>XIX </a:t>
            </a:r>
            <a:r>
              <a:rPr lang="ru-RU" spc="-150" dirty="0" err="1">
                <a:latin typeface="Consolas" pitchFamily="49" charset="0"/>
              </a:rPr>
              <a:t>століття</a:t>
            </a:r>
            <a:r>
              <a:rPr lang="ru-RU" spc="-150" dirty="0">
                <a:latin typeface="Consolas" pitchFamily="49" charset="0"/>
              </a:rPr>
              <a:t>. На початку </a:t>
            </a:r>
            <a:r>
              <a:rPr lang="en-US" spc="-150" dirty="0">
                <a:latin typeface="Consolas" pitchFamily="49" charset="0"/>
              </a:rPr>
              <a:t>XX </a:t>
            </a:r>
            <a:r>
              <a:rPr lang="ru-RU" spc="-150" dirty="0" err="1">
                <a:latin typeface="Consolas" pitchFamily="49" charset="0"/>
              </a:rPr>
              <a:t>століття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діяло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вже</a:t>
            </a:r>
            <a:r>
              <a:rPr lang="ru-RU" spc="-150" dirty="0">
                <a:latin typeface="Consolas" pitchFamily="49" charset="0"/>
              </a:rPr>
              <a:t> 56 </a:t>
            </a:r>
            <a:r>
              <a:rPr lang="ru-RU" spc="-150" dirty="0" err="1">
                <a:latin typeface="Consolas" pitchFamily="49" charset="0"/>
              </a:rPr>
              <a:t>приватних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кінотеатрів</a:t>
            </a:r>
            <a:r>
              <a:rPr lang="ru-RU" spc="-150" dirty="0" smtClean="0">
                <a:latin typeface="Consolas" pitchFamily="49" charset="0"/>
              </a:rPr>
              <a:t>. </a:t>
            </a:r>
            <a:r>
              <a:rPr lang="ru-RU" spc="-150" dirty="0">
                <a:latin typeface="Consolas" pitchFamily="49" charset="0"/>
              </a:rPr>
              <a:t>Перший </a:t>
            </a:r>
            <a:r>
              <a:rPr lang="ru-RU" spc="-150" dirty="0" err="1">
                <a:latin typeface="Consolas" pitchFamily="49" charset="0"/>
              </a:rPr>
              <a:t>кінотеатр</a:t>
            </a:r>
            <a:r>
              <a:rPr lang="ru-RU" spc="-150" dirty="0">
                <a:latin typeface="Consolas" pitchFamily="49" charset="0"/>
              </a:rPr>
              <a:t> у </a:t>
            </a:r>
            <a:r>
              <a:rPr lang="ru-RU" spc="-150" dirty="0" err="1">
                <a:latin typeface="Consolas" pitchFamily="49" charset="0"/>
              </a:rPr>
              <a:t>Мінську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відкрито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>
                <a:latin typeface="Consolas" pitchFamily="49" charset="0"/>
              </a:rPr>
              <a:t>в 1900 </a:t>
            </a:r>
            <a:r>
              <a:rPr lang="ru-RU" spc="-150" dirty="0" err="1">
                <a:latin typeface="Consolas" pitchFamily="49" charset="0"/>
              </a:rPr>
              <a:t>році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підприємцем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Ріхардом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Штремером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>
                <a:latin typeface="Consolas" pitchFamily="49" charset="0"/>
              </a:rPr>
              <a:t>у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будинку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Раковщіка</a:t>
            </a:r>
            <a:r>
              <a:rPr lang="ru-RU" spc="-150" dirty="0">
                <a:latin typeface="Consolas" pitchFamily="49" charset="0"/>
              </a:rPr>
              <a:t> на </a:t>
            </a:r>
            <a:r>
              <a:rPr lang="ru-RU" spc="-150" dirty="0" err="1" smtClean="0">
                <a:latin typeface="Consolas" pitchFamily="49" charset="0"/>
              </a:rPr>
              <a:t>Захарьевський</a:t>
            </a:r>
            <a:r>
              <a:rPr lang="ru-RU" spc="-150" dirty="0" smtClean="0">
                <a:latin typeface="Consolas" pitchFamily="49" charset="0"/>
              </a:rPr>
              <a:t>. </a:t>
            </a:r>
            <a:r>
              <a:rPr lang="ru-RU" spc="-150" dirty="0" err="1">
                <a:latin typeface="Consolas" pitchFamily="49" charset="0"/>
              </a:rPr>
              <a:t>вулиці</a:t>
            </a:r>
            <a:endParaRPr lang="ru-RU" spc="-150" dirty="0">
              <a:latin typeface="Consolas" pitchFamily="49" charset="0"/>
            </a:endParaRPr>
          </a:p>
        </p:txBody>
      </p:sp>
      <p:sp>
        <p:nvSpPr>
          <p:cNvPr id="55301" name="TextBox 5"/>
          <p:cNvSpPr txBox="1">
            <a:spLocks noChangeArrowheads="1"/>
          </p:cNvSpPr>
          <p:nvPr/>
        </p:nvSpPr>
        <p:spPr bwMode="auto">
          <a:xfrm>
            <a:off x="2103438" y="3487738"/>
            <a:ext cx="1063625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 342296</a:t>
            </a:r>
          </a:p>
        </p:txBody>
      </p:sp>
      <p:sp>
        <p:nvSpPr>
          <p:cNvPr id="55302" name="TextBox 6"/>
          <p:cNvSpPr txBox="1">
            <a:spLocks noChangeArrowheads="1"/>
          </p:cNvSpPr>
          <p:nvPr/>
        </p:nvSpPr>
        <p:spPr bwMode="auto">
          <a:xfrm>
            <a:off x="7286625" y="3487738"/>
            <a:ext cx="1174750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625759</a:t>
            </a:r>
          </a:p>
        </p:txBody>
      </p:sp>
      <p:sp>
        <p:nvSpPr>
          <p:cNvPr id="55303" name="TextBox 7"/>
          <p:cNvSpPr txBox="1">
            <a:spLocks noChangeArrowheads="1"/>
          </p:cNvSpPr>
          <p:nvPr/>
        </p:nvSpPr>
        <p:spPr bwMode="auto">
          <a:xfrm>
            <a:off x="4675188" y="3487738"/>
            <a:ext cx="1063625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 347992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1143000"/>
            <a:ext cx="1928813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err="1">
                <a:latin typeface="Consolas" pitchFamily="49" charset="0"/>
              </a:rPr>
              <a:t>Історія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російського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своєрідна</a:t>
            </a:r>
            <a:r>
              <a:rPr lang="ru-RU" spc="-150" dirty="0">
                <a:latin typeface="Consolas" pitchFamily="49" charset="0"/>
              </a:rPr>
              <a:t>. </a:t>
            </a:r>
            <a:r>
              <a:rPr lang="ru-RU" spc="-150" dirty="0" err="1">
                <a:latin typeface="Consolas" pitchFamily="49" charset="0"/>
              </a:rPr>
              <a:t>Суворі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звичаї</a:t>
            </a:r>
            <a:r>
              <a:rPr lang="ru-RU" spc="-150" dirty="0">
                <a:latin typeface="Consolas" pitchFamily="49" charset="0"/>
              </a:rPr>
              <a:t> плюс </a:t>
            </a:r>
            <a:r>
              <a:rPr lang="ru-RU" spc="-150" dirty="0" err="1">
                <a:latin typeface="Consolas" pitchFamily="49" charset="0"/>
              </a:rPr>
              <a:t>характерні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риси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певних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політичних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періодів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наклали</a:t>
            </a:r>
            <a:r>
              <a:rPr lang="ru-RU" spc="-150" dirty="0">
                <a:latin typeface="Consolas" pitchFamily="49" charset="0"/>
              </a:rPr>
              <a:t> на </a:t>
            </a:r>
            <a:r>
              <a:rPr lang="ru-RU" spc="-150" dirty="0" err="1">
                <a:latin typeface="Consolas" pitchFamily="49" charset="0"/>
              </a:rPr>
              <a:t>російський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кінематограф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свій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відбиток</a:t>
            </a:r>
            <a:r>
              <a:rPr lang="ru-RU" spc="-150" dirty="0">
                <a:latin typeface="Consolas" pitchFamily="49" charset="0"/>
              </a:rPr>
              <a:t>. </a:t>
            </a:r>
          </a:p>
        </p:txBody>
      </p:sp>
      <p:pic>
        <p:nvPicPr>
          <p:cNvPr id="5" name="Рисунок 4" descr="Scan-141114-010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57875" y="344488"/>
            <a:ext cx="3114675" cy="43291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Scan-141114-01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71750" y="344488"/>
            <a:ext cx="3097213" cy="43291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324" name="TextBox 6"/>
          <p:cNvSpPr txBox="1">
            <a:spLocks noChangeArrowheads="1"/>
          </p:cNvSpPr>
          <p:nvPr/>
        </p:nvSpPr>
        <p:spPr bwMode="auto">
          <a:xfrm>
            <a:off x="6929438" y="4487863"/>
            <a:ext cx="1073150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А 123132</a:t>
            </a:r>
          </a:p>
        </p:txBody>
      </p:sp>
      <p:sp>
        <p:nvSpPr>
          <p:cNvPr id="56325" name="TextBox 8"/>
          <p:cNvSpPr txBox="1">
            <a:spLocks noChangeArrowheads="1"/>
          </p:cNvSpPr>
          <p:nvPr/>
        </p:nvSpPr>
        <p:spPr bwMode="auto">
          <a:xfrm>
            <a:off x="3500438" y="4487863"/>
            <a:ext cx="1174750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622183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5" y="214313"/>
            <a:ext cx="850106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err="1">
                <a:latin typeface="Consolas" pitchFamily="49" charset="0"/>
              </a:rPr>
              <a:t>Втім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це</a:t>
            </a:r>
            <a:r>
              <a:rPr lang="ru-RU" spc="-150" dirty="0">
                <a:latin typeface="Consolas" pitchFamily="49" charset="0"/>
              </a:rPr>
              <a:t> не </a:t>
            </a:r>
            <a:r>
              <a:rPr lang="ru-RU" spc="-150" dirty="0" err="1">
                <a:latin typeface="Consolas" pitchFamily="49" charset="0"/>
              </a:rPr>
              <a:t>завадило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появі</a:t>
            </a:r>
            <a:r>
              <a:rPr lang="ru-RU" spc="-150" dirty="0">
                <a:latin typeface="Consolas" pitchFamily="49" charset="0"/>
              </a:rPr>
              <a:t> в </a:t>
            </a:r>
            <a:r>
              <a:rPr lang="ru-RU" spc="-150" dirty="0" err="1">
                <a:latin typeface="Consolas" pitchFamily="49" charset="0"/>
              </a:rPr>
              <a:t>російській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кіноіндустрії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яскравих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зірок</a:t>
            </a:r>
            <a:r>
              <a:rPr lang="ru-RU" spc="-150" dirty="0">
                <a:latin typeface="Consolas" pitchFamily="49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err="1">
                <a:latin typeface="Consolas" pitchFamily="49" charset="0"/>
              </a:rPr>
              <a:t>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талановитих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кінорежисерів</a:t>
            </a:r>
            <a:r>
              <a:rPr lang="ru-RU" spc="-150" dirty="0">
                <a:latin typeface="Consolas" pitchFamily="49" charset="0"/>
              </a:rPr>
              <a:t>.</a:t>
            </a:r>
          </a:p>
        </p:txBody>
      </p:sp>
      <p:pic>
        <p:nvPicPr>
          <p:cNvPr id="3" name="Рисунок 2" descr="Scan-141114-009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313" y="1143000"/>
            <a:ext cx="2571750" cy="36433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Scan-141114-01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29250" y="1143000"/>
            <a:ext cx="2393950" cy="36433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Scan-141114-010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28938" y="1143000"/>
            <a:ext cx="2357437" cy="36433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7349" name="TextBox 5"/>
          <p:cNvSpPr txBox="1">
            <a:spLocks noChangeArrowheads="1"/>
          </p:cNvSpPr>
          <p:nvPr/>
        </p:nvSpPr>
        <p:spPr bwMode="auto">
          <a:xfrm>
            <a:off x="827088" y="4371975"/>
            <a:ext cx="1260475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 319263/1</a:t>
            </a:r>
          </a:p>
        </p:txBody>
      </p:sp>
      <p:sp>
        <p:nvSpPr>
          <p:cNvPr id="57350" name="TextBox 7"/>
          <p:cNvSpPr txBox="1">
            <a:spLocks noChangeArrowheads="1"/>
          </p:cNvSpPr>
          <p:nvPr/>
        </p:nvSpPr>
        <p:spPr bwMode="auto">
          <a:xfrm>
            <a:off x="3492500" y="4300538"/>
            <a:ext cx="1176338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Во 392981</a:t>
            </a:r>
          </a:p>
        </p:txBody>
      </p:sp>
      <p:sp>
        <p:nvSpPr>
          <p:cNvPr id="57351" name="TextBox 8"/>
          <p:cNvSpPr txBox="1">
            <a:spLocks noChangeArrowheads="1"/>
          </p:cNvSpPr>
          <p:nvPr/>
        </p:nvSpPr>
        <p:spPr bwMode="auto">
          <a:xfrm>
            <a:off x="5867400" y="4300538"/>
            <a:ext cx="1260475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 319263/4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5" y="785813"/>
            <a:ext cx="257175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err="1">
                <a:latin typeface="Consolas" pitchFamily="49" charset="0"/>
              </a:rPr>
              <a:t>Кавказьке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завжди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було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інтернаціональне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самобутнє</a:t>
            </a:r>
            <a:r>
              <a:rPr lang="ru-RU" spc="-150" dirty="0" smtClean="0">
                <a:latin typeface="Consolas" pitchFamily="49" charset="0"/>
              </a:rPr>
              <a:t>. </a:t>
            </a:r>
            <a:r>
              <a:rPr lang="ru-RU" spc="-150" dirty="0" err="1">
                <a:latin typeface="Consolas" pitchFamily="49" charset="0"/>
              </a:rPr>
              <a:t>Навіть</a:t>
            </a:r>
            <a:r>
              <a:rPr lang="ru-RU" spc="-150" dirty="0">
                <a:latin typeface="Consolas" pitchFamily="49" charset="0"/>
              </a:rPr>
              <a:t> у </a:t>
            </a:r>
            <a:r>
              <a:rPr lang="ru-RU" spc="-150" dirty="0" err="1">
                <a:latin typeface="Consolas" pitchFamily="49" charset="0"/>
              </a:rPr>
              <a:t>радянські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часи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партійні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лідери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розуміли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що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кінематограф</a:t>
            </a:r>
            <a:r>
              <a:rPr lang="ru-RU" spc="-150" dirty="0">
                <a:latin typeface="Consolas" pitchFamily="49" charset="0"/>
              </a:rPr>
              <a:t> на </a:t>
            </a:r>
            <a:r>
              <a:rPr lang="ru-RU" spc="-150" dirty="0" err="1">
                <a:latin typeface="Consolas" pitchFamily="49" charset="0"/>
              </a:rPr>
              <a:t>Кавказі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є</a:t>
            </a:r>
            <a:r>
              <a:rPr lang="ru-RU" spc="-150" dirty="0">
                <a:latin typeface="Consolas" pitchFamily="49" charset="0"/>
              </a:rPr>
              <a:t> одним </a:t>
            </a:r>
            <a:r>
              <a:rPr lang="ru-RU" spc="-150" dirty="0" err="1">
                <a:latin typeface="Consolas" pitchFamily="49" charset="0"/>
              </a:rPr>
              <a:t>з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найважливіших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інструментів</a:t>
            </a:r>
            <a:r>
              <a:rPr lang="ru-RU" spc="-150" dirty="0">
                <a:latin typeface="Consolas" pitchFamily="49" charset="0"/>
              </a:rPr>
              <a:t> у </a:t>
            </a:r>
            <a:r>
              <a:rPr lang="ru-RU" spc="-150" dirty="0" err="1">
                <a:latin typeface="Consolas" pitchFamily="49" charset="0"/>
              </a:rPr>
              <a:t>справі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об'єднання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численних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етносів</a:t>
            </a:r>
            <a:r>
              <a:rPr lang="ru-RU" spc="-150" dirty="0">
                <a:latin typeface="Consolas" pitchFamily="49" charset="0"/>
              </a:rPr>
              <a:t>. </a:t>
            </a:r>
          </a:p>
        </p:txBody>
      </p:sp>
      <p:pic>
        <p:nvPicPr>
          <p:cNvPr id="3" name="Рисунок 2" descr="Scan-141114-01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05125" y="357188"/>
            <a:ext cx="2952750" cy="4286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Scan-141114-010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89638" y="357188"/>
            <a:ext cx="2940050" cy="4286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8372" name="TextBox 5"/>
          <p:cNvSpPr txBox="1">
            <a:spLocks noChangeArrowheads="1"/>
          </p:cNvSpPr>
          <p:nvPr/>
        </p:nvSpPr>
        <p:spPr bwMode="auto">
          <a:xfrm>
            <a:off x="7000875" y="4429125"/>
            <a:ext cx="11747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284426</a:t>
            </a:r>
          </a:p>
        </p:txBody>
      </p:sp>
      <p:sp>
        <p:nvSpPr>
          <p:cNvPr id="58373" name="TextBox 6"/>
          <p:cNvSpPr txBox="1">
            <a:spLocks noChangeArrowheads="1"/>
          </p:cNvSpPr>
          <p:nvPr/>
        </p:nvSpPr>
        <p:spPr bwMode="auto">
          <a:xfrm>
            <a:off x="3857625" y="4429125"/>
            <a:ext cx="1185863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Во 791210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214313"/>
            <a:ext cx="864393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err="1">
                <a:latin typeface="Consolas" pitchFamily="49" charset="0"/>
              </a:rPr>
              <a:t>Це</a:t>
            </a:r>
            <a:r>
              <a:rPr lang="ru-RU" spc="-150" dirty="0">
                <a:latin typeface="Consolas" pitchFamily="49" charset="0"/>
              </a:rPr>
              <a:t> один </a:t>
            </a:r>
            <a:r>
              <a:rPr lang="ru-RU" spc="-150" dirty="0" err="1">
                <a:latin typeface="Consolas" pitchFamily="49" charset="0"/>
              </a:rPr>
              <a:t>з</a:t>
            </a:r>
            <a:r>
              <a:rPr lang="ru-RU" spc="-150" dirty="0">
                <a:latin typeface="Consolas" pitchFamily="49" charset="0"/>
              </a:rPr>
              <a:t> тих </a:t>
            </a:r>
            <a:r>
              <a:rPr lang="ru-RU" spc="-150" dirty="0" err="1">
                <a:latin typeface="Consolas" pitchFamily="49" charset="0"/>
              </a:rPr>
              <a:t>рідкісних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випадків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вважають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місцеві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кінокритики,коли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комуністи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знайшли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правильне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рішення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міжнаціонального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питання</a:t>
            </a:r>
            <a:r>
              <a:rPr lang="ru-RU" spc="-150" dirty="0">
                <a:latin typeface="Consolas" pitchFamily="49" charset="0"/>
              </a:rPr>
              <a:t>.</a:t>
            </a:r>
            <a:endParaRPr lang="ru-RU" dirty="0">
              <a:latin typeface="+mn-lt"/>
            </a:endParaRPr>
          </a:p>
        </p:txBody>
      </p:sp>
      <p:pic>
        <p:nvPicPr>
          <p:cNvPr id="3" name="Рисунок 2" descr="Scan-141114-01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1563" y="931863"/>
            <a:ext cx="2428875" cy="3854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Scan-141114-010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875" y="931863"/>
            <a:ext cx="2481263" cy="3854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Scan-141114-010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56325" y="931863"/>
            <a:ext cx="2559050" cy="3854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9397" name="TextBox 5"/>
          <p:cNvSpPr txBox="1">
            <a:spLocks noChangeArrowheads="1"/>
          </p:cNvSpPr>
          <p:nvPr/>
        </p:nvSpPr>
        <p:spPr bwMode="auto">
          <a:xfrm>
            <a:off x="1643063" y="4572000"/>
            <a:ext cx="119380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Ао 221059</a:t>
            </a:r>
          </a:p>
        </p:txBody>
      </p:sp>
      <p:sp>
        <p:nvSpPr>
          <p:cNvPr id="59398" name="TextBox 6"/>
          <p:cNvSpPr txBox="1">
            <a:spLocks noChangeArrowheads="1"/>
          </p:cNvSpPr>
          <p:nvPr/>
        </p:nvSpPr>
        <p:spPr bwMode="auto">
          <a:xfrm>
            <a:off x="6929438" y="4572000"/>
            <a:ext cx="11747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175168</a:t>
            </a:r>
          </a:p>
        </p:txBody>
      </p:sp>
      <p:sp>
        <p:nvSpPr>
          <p:cNvPr id="59399" name="TextBox 7"/>
          <p:cNvSpPr txBox="1">
            <a:spLocks noChangeArrowheads="1"/>
          </p:cNvSpPr>
          <p:nvPr/>
        </p:nvSpPr>
        <p:spPr bwMode="auto">
          <a:xfrm>
            <a:off x="4214813" y="4572000"/>
            <a:ext cx="1185862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Во 848433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5" y="4000500"/>
            <a:ext cx="87153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err="1">
                <a:latin typeface="Consolas" pitchFamily="49" charset="0"/>
              </a:rPr>
              <a:t>Кіно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Середньоъ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Азії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завжди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було</a:t>
            </a:r>
            <a:r>
              <a:rPr lang="ru-RU" spc="-150" dirty="0">
                <a:latin typeface="Consolas" pitchFamily="49" charset="0"/>
              </a:rPr>
              <a:t> абсолютно </a:t>
            </a:r>
            <a:r>
              <a:rPr lang="ru-RU" spc="-150" dirty="0" err="1">
                <a:latin typeface="Consolas" pitchFamily="49" charset="0"/>
              </a:rPr>
              <a:t>самобутнім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</a:t>
            </a:r>
            <a:r>
              <a:rPr lang="ru-RU" spc="-150" dirty="0">
                <a:latin typeface="Consolas" pitchFamily="49" charset="0"/>
              </a:rPr>
              <a:t> несхожим на </a:t>
            </a:r>
            <a:r>
              <a:rPr lang="ru-RU" spc="-150" dirty="0" err="1">
                <a:latin typeface="Consolas" pitchFamily="49" charset="0"/>
              </a:rPr>
              <a:t>європейське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чи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американське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кіно</a:t>
            </a:r>
            <a:r>
              <a:rPr lang="ru-RU" spc="-150" dirty="0">
                <a:latin typeface="Consolas" pitchFamily="49" charset="0"/>
              </a:rPr>
              <a:t>. Для </a:t>
            </a:r>
            <a:r>
              <a:rPr lang="ru-RU" spc="-150" dirty="0" err="1">
                <a:latin typeface="Consolas" pitchFamily="49" charset="0"/>
              </a:rPr>
              <a:t>авторських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фільмів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середньоазійських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режисерів</a:t>
            </a:r>
            <a:r>
              <a:rPr lang="ru-RU" spc="-150" dirty="0">
                <a:latin typeface="Consolas" pitchFamily="49" charset="0"/>
              </a:rPr>
              <a:t> характерна </a:t>
            </a:r>
            <a:r>
              <a:rPr lang="ru-RU" spc="-150" dirty="0" err="1" smtClean="0">
                <a:latin typeface="Consolas" pitchFamily="49" charset="0"/>
              </a:rPr>
              <a:t>високоестетичність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глибокомисленність</a:t>
            </a:r>
            <a:r>
              <a:rPr lang="ru-RU" spc="-150" dirty="0">
                <a:latin typeface="Consolas" pitchFamily="49" charset="0"/>
              </a:rPr>
              <a:t>.</a:t>
            </a:r>
          </a:p>
        </p:txBody>
      </p:sp>
      <p:pic>
        <p:nvPicPr>
          <p:cNvPr id="3" name="Рисунок 2" descr="Scan-141117-00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625" y="214313"/>
            <a:ext cx="2347913" cy="3486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Scan-141117-00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28938" y="214313"/>
            <a:ext cx="2503487" cy="3486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Scan-141117-000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72125" y="214313"/>
            <a:ext cx="2482850" cy="3486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421" name="TextBox 5"/>
          <p:cNvSpPr txBox="1">
            <a:spLocks noChangeArrowheads="1"/>
          </p:cNvSpPr>
          <p:nvPr/>
        </p:nvSpPr>
        <p:spPr bwMode="auto">
          <a:xfrm>
            <a:off x="957263" y="3500438"/>
            <a:ext cx="1185862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Во 949307</a:t>
            </a:r>
          </a:p>
        </p:txBody>
      </p:sp>
      <p:sp>
        <p:nvSpPr>
          <p:cNvPr id="60422" name="TextBox 6"/>
          <p:cNvSpPr txBox="1">
            <a:spLocks noChangeArrowheads="1"/>
          </p:cNvSpPr>
          <p:nvPr/>
        </p:nvSpPr>
        <p:spPr bwMode="auto">
          <a:xfrm>
            <a:off x="6286500" y="3500438"/>
            <a:ext cx="1185863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Во 716155</a:t>
            </a:r>
          </a:p>
        </p:txBody>
      </p:sp>
      <p:sp>
        <p:nvSpPr>
          <p:cNvPr id="60423" name="TextBox 7"/>
          <p:cNvSpPr txBox="1">
            <a:spLocks noChangeArrowheads="1"/>
          </p:cNvSpPr>
          <p:nvPr/>
        </p:nvSpPr>
        <p:spPr bwMode="auto">
          <a:xfrm>
            <a:off x="3603625" y="3500438"/>
            <a:ext cx="1174750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142127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41117-00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57938" y="1143000"/>
            <a:ext cx="2613025" cy="3357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 descr="Scan-141117-000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500" y="1143000"/>
            <a:ext cx="3408363" cy="3357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Scan-141117-000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63" y="1143000"/>
            <a:ext cx="2243137" cy="3357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500" y="285750"/>
            <a:ext cx="81438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>
                <a:latin typeface="Consolas" pitchFamily="49" charset="0"/>
              </a:rPr>
              <a:t>З </a:t>
            </a:r>
            <a:r>
              <a:rPr lang="ru-RU" spc="-150" dirty="0" err="1">
                <a:latin typeface="Consolas" pitchFamily="49" charset="0"/>
              </a:rPr>
              <a:t>усіх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країн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регіону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динамічно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розвиваються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кінематограф</a:t>
            </a:r>
            <a:r>
              <a:rPr lang="ru-RU" spc="-150" dirty="0">
                <a:latin typeface="Consolas" pitchFamily="49" charset="0"/>
              </a:rPr>
              <a:t> Казахстану та Узбекистану. В </a:t>
            </a:r>
            <a:r>
              <a:rPr lang="ru-RU" spc="-150" dirty="0" err="1">
                <a:latin typeface="Consolas" pitchFamily="49" charset="0"/>
              </a:rPr>
              <a:t>інших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країнах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регіону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нові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фільми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випускаються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рідше</a:t>
            </a:r>
            <a:r>
              <a:rPr lang="ru-RU" spc="-150" dirty="0">
                <a:latin typeface="Consolas" pitchFamily="49" charset="0"/>
              </a:rPr>
              <a:t>.</a:t>
            </a:r>
          </a:p>
        </p:txBody>
      </p:sp>
      <p:sp>
        <p:nvSpPr>
          <p:cNvPr id="61445" name="TextBox 5"/>
          <p:cNvSpPr txBox="1">
            <a:spLocks noChangeArrowheads="1"/>
          </p:cNvSpPr>
          <p:nvPr/>
        </p:nvSpPr>
        <p:spPr bwMode="auto">
          <a:xfrm>
            <a:off x="928688" y="4357688"/>
            <a:ext cx="1174750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191736</a:t>
            </a:r>
          </a:p>
        </p:txBody>
      </p:sp>
      <p:sp>
        <p:nvSpPr>
          <p:cNvPr id="61446" name="TextBox 6"/>
          <p:cNvSpPr txBox="1">
            <a:spLocks noChangeArrowheads="1"/>
          </p:cNvSpPr>
          <p:nvPr/>
        </p:nvSpPr>
        <p:spPr bwMode="auto">
          <a:xfrm>
            <a:off x="7143750" y="4357688"/>
            <a:ext cx="887413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444375</a:t>
            </a:r>
          </a:p>
        </p:txBody>
      </p:sp>
      <p:sp>
        <p:nvSpPr>
          <p:cNvPr id="61447" name="TextBox 7"/>
          <p:cNvSpPr txBox="1">
            <a:spLocks noChangeArrowheads="1"/>
          </p:cNvSpPr>
          <p:nvPr/>
        </p:nvSpPr>
        <p:spPr bwMode="auto">
          <a:xfrm>
            <a:off x="4071938" y="4357688"/>
            <a:ext cx="1193800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Ао 224870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5" y="4000500"/>
            <a:ext cx="87153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>
                <a:latin typeface="Consolas" pitchFamily="49" charset="0"/>
              </a:rPr>
              <a:t>До </a:t>
            </a:r>
            <a:r>
              <a:rPr lang="ru-RU" spc="-150" dirty="0" err="1">
                <a:latin typeface="Consolas" pitchFamily="49" charset="0"/>
              </a:rPr>
              <a:t>здобуття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незалежності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африканськими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колоніями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кінематограф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існував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тільки</a:t>
            </a:r>
            <a:r>
              <a:rPr lang="ru-RU" spc="-150" dirty="0">
                <a:latin typeface="Consolas" pitchFamily="49" charset="0"/>
              </a:rPr>
              <a:t> на </a:t>
            </a:r>
            <a:r>
              <a:rPr lang="ru-RU" spc="-150" dirty="0" err="1">
                <a:latin typeface="Consolas" pitchFamily="49" charset="0"/>
              </a:rPr>
              <a:t>півночі</a:t>
            </a:r>
            <a:r>
              <a:rPr lang="ru-RU" spc="-150" dirty="0">
                <a:latin typeface="Consolas" pitchFamily="49" charset="0"/>
              </a:rPr>
              <a:t> континенту, </a:t>
            </a:r>
            <a:r>
              <a:rPr lang="ru-RU" spc="-150" dirty="0" err="1">
                <a:latin typeface="Consolas" pitchFamily="49" charset="0"/>
              </a:rPr>
              <a:t>приміром</a:t>
            </a:r>
            <a:r>
              <a:rPr lang="ru-RU" spc="-150" dirty="0">
                <a:latin typeface="Consolas" pitchFamily="49" charset="0"/>
              </a:rPr>
              <a:t>, в </a:t>
            </a:r>
            <a:r>
              <a:rPr lang="ru-RU" spc="-150" dirty="0" err="1">
                <a:latin typeface="Consolas" pitchFamily="49" charset="0"/>
              </a:rPr>
              <a:t>Єгипті</a:t>
            </a:r>
            <a:r>
              <a:rPr lang="ru-RU" spc="-150" dirty="0">
                <a:latin typeface="Consolas" pitchFamily="49" charset="0"/>
              </a:rPr>
              <a:t> до 1920-м рокам </a:t>
            </a:r>
            <a:r>
              <a:rPr lang="ru-RU" spc="-150" dirty="0" err="1">
                <a:latin typeface="Consolas" pitchFamily="49" charset="0"/>
              </a:rPr>
              <a:t>склалася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досить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потужна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кіноіндустрія</a:t>
            </a:r>
            <a:r>
              <a:rPr lang="ru-RU" spc="-150" dirty="0">
                <a:latin typeface="Consolas" pitchFamily="49" charset="0"/>
              </a:rPr>
              <a:t>.</a:t>
            </a:r>
          </a:p>
        </p:txBody>
      </p:sp>
      <p:pic>
        <p:nvPicPr>
          <p:cNvPr id="3" name="Рисунок 2" descr="Scan-141117-005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88" y="214313"/>
            <a:ext cx="2384425" cy="3549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Scan-141117-003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1150" y="214313"/>
            <a:ext cx="2363788" cy="3549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Scan-141117-003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57813" y="214313"/>
            <a:ext cx="2786062" cy="3549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2469" name="TextBox 5"/>
          <p:cNvSpPr txBox="1">
            <a:spLocks noChangeArrowheads="1"/>
          </p:cNvSpPr>
          <p:nvPr/>
        </p:nvSpPr>
        <p:spPr bwMode="auto">
          <a:xfrm>
            <a:off x="1000125" y="3571875"/>
            <a:ext cx="11747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415818</a:t>
            </a:r>
          </a:p>
        </p:txBody>
      </p:sp>
      <p:sp>
        <p:nvSpPr>
          <p:cNvPr id="62470" name="TextBox 6"/>
          <p:cNvSpPr txBox="1">
            <a:spLocks noChangeArrowheads="1"/>
          </p:cNvSpPr>
          <p:nvPr/>
        </p:nvSpPr>
        <p:spPr bwMode="auto">
          <a:xfrm>
            <a:off x="6286500" y="3571875"/>
            <a:ext cx="11747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300249</a:t>
            </a:r>
          </a:p>
        </p:txBody>
      </p:sp>
      <p:sp>
        <p:nvSpPr>
          <p:cNvPr id="62471" name="TextBox 7"/>
          <p:cNvSpPr txBox="1">
            <a:spLocks noChangeArrowheads="1"/>
          </p:cNvSpPr>
          <p:nvPr/>
        </p:nvSpPr>
        <p:spPr bwMode="auto">
          <a:xfrm>
            <a:off x="3500438" y="3571875"/>
            <a:ext cx="11747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555446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1143000"/>
            <a:ext cx="2428875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>
                <a:latin typeface="Consolas" pitchFamily="49" charset="0"/>
              </a:rPr>
              <a:t>Свою </a:t>
            </a:r>
            <a:r>
              <a:rPr lang="ru-RU" spc="-150" dirty="0" err="1">
                <a:latin typeface="Consolas" pitchFamily="49" charset="0"/>
              </a:rPr>
              <a:t>нішу</a:t>
            </a:r>
            <a:r>
              <a:rPr lang="ru-RU" spc="-150" dirty="0">
                <a:latin typeface="Consolas" pitchFamily="49" charset="0"/>
              </a:rPr>
              <a:t> у </a:t>
            </a:r>
            <a:r>
              <a:rPr lang="ru-RU" spc="-150" dirty="0" err="1">
                <a:latin typeface="Consolas" pitchFamily="49" charset="0"/>
              </a:rPr>
              <a:t>світовому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займає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Індія</a:t>
            </a:r>
            <a:r>
              <a:rPr lang="ru-RU" spc="-150" dirty="0">
                <a:latin typeface="Consolas" pitchFamily="49" charset="0"/>
              </a:rPr>
              <a:t>. </a:t>
            </a:r>
            <a:r>
              <a:rPr lang="ru-RU" spc="-150" dirty="0" err="1">
                <a:latin typeface="Consolas" pitchFamily="49" charset="0"/>
              </a:rPr>
              <a:t>Індійське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різноманітно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поряд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музично-танцювальними</a:t>
            </a:r>
            <a:r>
              <a:rPr lang="ru-RU" spc="-150" dirty="0">
                <a:latin typeface="Consolas" pitchFamily="49" charset="0"/>
              </a:rPr>
              <a:t> драмами у </a:t>
            </a:r>
            <a:r>
              <a:rPr lang="ru-RU" spc="-150" dirty="0" err="1">
                <a:latin typeface="Consolas" pitchFamily="49" charset="0"/>
              </a:rPr>
              <a:t>ньому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чимало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розумних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суворих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реалістичних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психологічно</a:t>
            </a:r>
            <a:r>
              <a:rPr lang="ru-RU" spc="-150" dirty="0">
                <a:latin typeface="Consolas" pitchFamily="49" charset="0"/>
              </a:rPr>
              <a:t> тонких картин.</a:t>
            </a:r>
          </a:p>
        </p:txBody>
      </p:sp>
      <p:pic>
        <p:nvPicPr>
          <p:cNvPr id="3" name="Рисунок 2" descr="Scan-141117-005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500" y="428625"/>
            <a:ext cx="3273425" cy="414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Scan-141117-005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86500" y="428625"/>
            <a:ext cx="2516188" cy="414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3492" name="TextBox 4"/>
          <p:cNvSpPr txBox="1">
            <a:spLocks noChangeArrowheads="1"/>
          </p:cNvSpPr>
          <p:nvPr/>
        </p:nvSpPr>
        <p:spPr bwMode="auto">
          <a:xfrm>
            <a:off x="3929063" y="4357688"/>
            <a:ext cx="1185862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Во 654684</a:t>
            </a:r>
          </a:p>
        </p:txBody>
      </p:sp>
      <p:sp>
        <p:nvSpPr>
          <p:cNvPr id="63493" name="TextBox 6"/>
          <p:cNvSpPr txBox="1">
            <a:spLocks noChangeArrowheads="1"/>
          </p:cNvSpPr>
          <p:nvPr/>
        </p:nvSpPr>
        <p:spPr bwMode="auto">
          <a:xfrm>
            <a:off x="7072313" y="4357688"/>
            <a:ext cx="1174750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461305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5" y="142875"/>
            <a:ext cx="885825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err="1">
                <a:latin typeface="Consolas" pitchFamily="49" charset="0"/>
              </a:rPr>
              <a:t>Боллівуд</a:t>
            </a:r>
            <a:r>
              <a:rPr lang="ru-RU" spc="-150" dirty="0">
                <a:latin typeface="Consolas" pitchFamily="49" charset="0"/>
              </a:rPr>
              <a:t> - </a:t>
            </a:r>
            <a:r>
              <a:rPr lang="ru-RU" spc="-150" dirty="0" err="1">
                <a:latin typeface="Consolas" pitchFamily="49" charset="0"/>
              </a:rPr>
              <a:t>індійський</a:t>
            </a:r>
            <a:r>
              <a:rPr lang="ru-RU" spc="-150" dirty="0">
                <a:latin typeface="Consolas" pitchFamily="49" charset="0"/>
              </a:rPr>
              <a:t> аналог </a:t>
            </a:r>
            <a:r>
              <a:rPr lang="ru-RU" spc="-150" dirty="0" err="1">
                <a:latin typeface="Consolas" pitchFamily="49" charset="0"/>
              </a:rPr>
              <a:t>Голлівуду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подарував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світові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унікальну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неповторну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національну</a:t>
            </a:r>
            <a:r>
              <a:rPr lang="ru-RU" spc="-150" dirty="0">
                <a:latin typeface="Consolas" pitchFamily="49" charset="0"/>
              </a:rPr>
              <a:t> школу. </a:t>
            </a:r>
            <a:r>
              <a:rPr lang="ru-RU" spc="-150" dirty="0" err="1">
                <a:latin typeface="Consolas" pitchFamily="49" charset="0"/>
              </a:rPr>
              <a:t>Адже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індійське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кіно</a:t>
            </a:r>
            <a:r>
              <a:rPr lang="ru-RU" spc="-150" dirty="0">
                <a:latin typeface="Consolas" pitchFamily="49" charset="0"/>
              </a:rPr>
              <a:t> складно </a:t>
            </a:r>
            <a:r>
              <a:rPr lang="ru-RU" spc="-150" dirty="0" err="1">
                <a:latin typeface="Consolas" pitchFamily="49" charset="0"/>
              </a:rPr>
              <a:t>переплутати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наприклад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з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англійською</a:t>
            </a:r>
            <a:r>
              <a:rPr lang="ru-RU" spc="-150" dirty="0">
                <a:latin typeface="Consolas" pitchFamily="49" charset="0"/>
              </a:rPr>
              <a:t> - </a:t>
            </a:r>
            <a:r>
              <a:rPr lang="ru-RU" spc="-150" dirty="0" err="1">
                <a:latin typeface="Consolas" pitchFamily="49" charset="0"/>
              </a:rPr>
              <a:t>це</a:t>
            </a:r>
            <a:r>
              <a:rPr lang="ru-RU" spc="-150" dirty="0">
                <a:latin typeface="Consolas" pitchFamily="49" charset="0"/>
              </a:rPr>
              <a:t> практично </a:t>
            </a:r>
            <a:r>
              <a:rPr lang="ru-RU" spc="-150" dirty="0" err="1">
                <a:latin typeface="Consolas" pitchFamily="49" charset="0"/>
              </a:rPr>
              <a:t>неможливо</a:t>
            </a:r>
            <a:r>
              <a:rPr lang="ru-RU" spc="-150" dirty="0">
                <a:latin typeface="Consolas" pitchFamily="49" charset="0"/>
              </a:rPr>
              <a:t>.</a:t>
            </a:r>
          </a:p>
        </p:txBody>
      </p:sp>
      <p:pic>
        <p:nvPicPr>
          <p:cNvPr id="3" name="Рисунок 2" descr="Scan-141117-005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85850" y="1143000"/>
            <a:ext cx="2343150" cy="3609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Scan-141117-005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875" y="1143000"/>
            <a:ext cx="2366963" cy="3609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Scan-141117-005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72188" y="1143000"/>
            <a:ext cx="2857500" cy="3609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4517" name="TextBox 5"/>
          <p:cNvSpPr txBox="1">
            <a:spLocks noChangeArrowheads="1"/>
          </p:cNvSpPr>
          <p:nvPr/>
        </p:nvSpPr>
        <p:spPr bwMode="auto">
          <a:xfrm>
            <a:off x="1571625" y="4500563"/>
            <a:ext cx="1174750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468822</a:t>
            </a:r>
          </a:p>
        </p:txBody>
      </p:sp>
      <p:sp>
        <p:nvSpPr>
          <p:cNvPr id="64518" name="TextBox 6"/>
          <p:cNvSpPr txBox="1">
            <a:spLocks noChangeArrowheads="1"/>
          </p:cNvSpPr>
          <p:nvPr/>
        </p:nvSpPr>
        <p:spPr bwMode="auto">
          <a:xfrm>
            <a:off x="7040563" y="4500563"/>
            <a:ext cx="1174750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511445</a:t>
            </a:r>
          </a:p>
        </p:txBody>
      </p:sp>
      <p:sp>
        <p:nvSpPr>
          <p:cNvPr id="64519" name="TextBox 7"/>
          <p:cNvSpPr txBox="1">
            <a:spLocks noChangeArrowheads="1"/>
          </p:cNvSpPr>
          <p:nvPr/>
        </p:nvSpPr>
        <p:spPr bwMode="auto">
          <a:xfrm>
            <a:off x="4143375" y="4500563"/>
            <a:ext cx="1185863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Во 695907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can-141117-003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29063" y="1285875"/>
            <a:ext cx="2473325" cy="32972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Scan-141114-005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43688" y="1285875"/>
            <a:ext cx="2143125" cy="32972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Scan-141114-001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14438" y="1285875"/>
            <a:ext cx="2473325" cy="32972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85750" y="142875"/>
            <a:ext cx="8643938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>
                <a:latin typeface="Consolas" pitchFamily="49" charset="0"/>
              </a:rPr>
              <a:t>У наш час </a:t>
            </a:r>
            <a:r>
              <a:rPr lang="ru-RU" spc="-150" dirty="0" err="1">
                <a:latin typeface="Consolas" pitchFamily="49" charset="0"/>
              </a:rPr>
              <a:t>кіно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можна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назвати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мистецтвом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тільки</a:t>
            </a:r>
            <a:r>
              <a:rPr lang="ru-RU" spc="-150" dirty="0">
                <a:latin typeface="Consolas" pitchFamily="49" charset="0"/>
              </a:rPr>
              <a:t> в тому </a:t>
            </a:r>
            <a:r>
              <a:rPr lang="ru-RU" spc="-150" dirty="0" err="1">
                <a:latin typeface="Consolas" pitchFamily="49" charset="0"/>
              </a:rPr>
              <a:t>випадку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якщо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відштовхуватися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від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визначення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мистецтва</a:t>
            </a:r>
            <a:r>
              <a:rPr lang="ru-RU" spc="-150" dirty="0">
                <a:latin typeface="Consolas" pitchFamily="49" charset="0"/>
              </a:rPr>
              <a:t>, як </a:t>
            </a:r>
            <a:r>
              <a:rPr lang="ru-RU" spc="-150" dirty="0" err="1">
                <a:latin typeface="Consolas" pitchFamily="49" charset="0"/>
              </a:rPr>
              <a:t>високого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ступеня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майстерності</a:t>
            </a:r>
            <a:r>
              <a:rPr lang="ru-RU" spc="-150" dirty="0">
                <a:latin typeface="Consolas" pitchFamily="49" charset="0"/>
              </a:rPr>
              <a:t> в </a:t>
            </a:r>
            <a:r>
              <a:rPr lang="ru-RU" spc="-150" dirty="0" err="1">
                <a:latin typeface="Consolas" pitchFamily="49" charset="0"/>
              </a:rPr>
              <a:t>цій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галузі</a:t>
            </a:r>
            <a:r>
              <a:rPr lang="ru-RU" spc="-150" dirty="0">
                <a:latin typeface="Consolas" pitchFamily="49" charset="0"/>
              </a:rPr>
              <a:t>. </a:t>
            </a:r>
            <a:r>
              <a:rPr lang="ru-RU" spc="-150" dirty="0" err="1">
                <a:latin typeface="Consolas" pitchFamily="49" charset="0"/>
              </a:rPr>
              <a:t>Адже</a:t>
            </a:r>
            <a:r>
              <a:rPr lang="ru-RU" spc="-150" dirty="0">
                <a:latin typeface="Consolas" pitchFamily="49" charset="0"/>
              </a:rPr>
              <a:t> в </a:t>
            </a:r>
            <a:r>
              <a:rPr lang="ru-RU" spc="-150" dirty="0" err="1">
                <a:latin typeface="Consolas" pitchFamily="49" charset="0"/>
              </a:rPr>
              <a:t>технічному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відношенні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йде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</a:t>
            </a:r>
            <a:r>
              <a:rPr lang="ru-RU" spc="-150" dirty="0">
                <a:latin typeface="Consolas" pitchFamily="49" charset="0"/>
              </a:rPr>
              <a:t> ногу </a:t>
            </a:r>
            <a:r>
              <a:rPr lang="ru-RU" spc="-150" dirty="0" err="1">
                <a:latin typeface="Consolas" pitchFamily="49" charset="0"/>
              </a:rPr>
              <a:t>зі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світовим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прогресом</a:t>
            </a:r>
            <a:r>
              <a:rPr lang="ru-RU" spc="-150" dirty="0">
                <a:latin typeface="Consolas" pitchFamily="49" charset="0"/>
              </a:rPr>
              <a:t>. </a:t>
            </a:r>
          </a:p>
        </p:txBody>
      </p:sp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4572000" y="4429125"/>
            <a:ext cx="11747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400442</a:t>
            </a:r>
          </a:p>
        </p:txBody>
      </p:sp>
      <p:sp>
        <p:nvSpPr>
          <p:cNvPr id="18438" name="TextBox 11"/>
          <p:cNvSpPr txBox="1">
            <a:spLocks noChangeArrowheads="1"/>
          </p:cNvSpPr>
          <p:nvPr/>
        </p:nvSpPr>
        <p:spPr bwMode="auto">
          <a:xfrm>
            <a:off x="7215188" y="4429125"/>
            <a:ext cx="11747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311523</a:t>
            </a:r>
          </a:p>
        </p:txBody>
      </p:sp>
      <p:sp>
        <p:nvSpPr>
          <p:cNvPr id="18439" name="TextBox 12"/>
          <p:cNvSpPr txBox="1">
            <a:spLocks noChangeArrowheads="1"/>
          </p:cNvSpPr>
          <p:nvPr/>
        </p:nvSpPr>
        <p:spPr bwMode="auto">
          <a:xfrm>
            <a:off x="1857375" y="4429125"/>
            <a:ext cx="1046163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Вс 26418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75" y="4071938"/>
            <a:ext cx="885825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>
                <a:latin typeface="Consolas" pitchFamily="49" charset="0"/>
              </a:rPr>
              <a:t>В </a:t>
            </a:r>
            <a:r>
              <a:rPr lang="ru-RU" spc="-150" dirty="0" err="1">
                <a:latin typeface="Consolas" pitchFamily="49" charset="0"/>
              </a:rPr>
              <a:t>цілому</a:t>
            </a:r>
            <a:r>
              <a:rPr lang="ru-RU" spc="-150" dirty="0">
                <a:latin typeface="Consolas" pitchFamily="49" charset="0"/>
              </a:rPr>
              <a:t> те ж </a:t>
            </a:r>
            <a:r>
              <a:rPr lang="ru-RU" spc="-150" dirty="0" err="1">
                <a:latin typeface="Consolas" pitchFamily="49" charset="0"/>
              </a:rPr>
              <a:t>можна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сказати</a:t>
            </a:r>
            <a:r>
              <a:rPr lang="ru-RU" spc="-150" dirty="0">
                <a:latin typeface="Consolas" pitchFamily="49" charset="0"/>
              </a:rPr>
              <a:t> про </a:t>
            </a:r>
            <a:r>
              <a:rPr lang="ru-RU" spc="-150" dirty="0" err="1">
                <a:latin typeface="Consolas" pitchFamily="49" charset="0"/>
              </a:rPr>
              <a:t>китайський</a:t>
            </a:r>
            <a:r>
              <a:rPr lang="ru-RU" spc="-150" dirty="0">
                <a:latin typeface="Consolas" pitchFamily="49" charset="0"/>
              </a:rPr>
              <a:t> та </a:t>
            </a:r>
            <a:r>
              <a:rPr lang="ru-RU" spc="-150" dirty="0" err="1">
                <a:latin typeface="Consolas" pitchFamily="49" charset="0"/>
              </a:rPr>
              <a:t>корейський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кінематограф</a:t>
            </a:r>
            <a:r>
              <a:rPr lang="ru-RU" spc="-150" dirty="0">
                <a:latin typeface="Consolas" pitchFamily="49" charset="0"/>
              </a:rPr>
              <a:t>, основу репертуару </a:t>
            </a:r>
            <a:r>
              <a:rPr lang="ru-RU" spc="-150" dirty="0" err="1">
                <a:latin typeface="Consolas" pitchFamily="49" charset="0"/>
              </a:rPr>
              <a:t>яких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донедавна</a:t>
            </a:r>
            <a:r>
              <a:rPr lang="ru-RU" spc="-150" dirty="0">
                <a:latin typeface="Consolas" pitchFamily="49" charset="0"/>
              </a:rPr>
              <a:t> становили </a:t>
            </a:r>
            <a:r>
              <a:rPr lang="ru-RU" spc="-150" dirty="0" err="1">
                <a:latin typeface="Consolas" pitchFamily="49" charset="0"/>
              </a:rPr>
              <a:t>лише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бойовики</a:t>
            </a:r>
            <a:r>
              <a:rPr lang="ru-RU" spc="-150" dirty="0">
                <a:latin typeface="Consolas" pitchFamily="49" charset="0"/>
              </a:rPr>
              <a:t>, славили </a:t>
            </a:r>
            <a:r>
              <a:rPr lang="ru-RU" spc="-150" dirty="0" err="1">
                <a:latin typeface="Consolas" pitchFamily="49" charset="0"/>
              </a:rPr>
              <a:t>можливості</a:t>
            </a:r>
            <a:r>
              <a:rPr lang="ru-RU" spc="-150" dirty="0">
                <a:latin typeface="Consolas" pitchFamily="49" charset="0"/>
              </a:rPr>
              <a:t> тих, </a:t>
            </a:r>
            <a:r>
              <a:rPr lang="ru-RU" spc="-150" dirty="0" err="1">
                <a:latin typeface="Consolas" pitchFamily="49" charset="0"/>
              </a:rPr>
              <a:t>хто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займався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різними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бойовими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мистецтвами</a:t>
            </a:r>
            <a:r>
              <a:rPr lang="ru-RU" spc="-150" dirty="0">
                <a:latin typeface="Consolas" pitchFamily="49" charset="0"/>
              </a:rPr>
              <a:t>.</a:t>
            </a:r>
          </a:p>
        </p:txBody>
      </p:sp>
      <p:pic>
        <p:nvPicPr>
          <p:cNvPr id="6" name="Рисунок 5" descr="Scan-141117-004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14625" y="285750"/>
            <a:ext cx="2441575" cy="3571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Scan-141117-004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50" y="285750"/>
            <a:ext cx="2290763" cy="3571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Scan-141117-004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86375" y="285750"/>
            <a:ext cx="2259013" cy="3571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5541" name="TextBox 8"/>
          <p:cNvSpPr txBox="1">
            <a:spLocks noChangeArrowheads="1"/>
          </p:cNvSpPr>
          <p:nvPr/>
        </p:nvSpPr>
        <p:spPr bwMode="auto">
          <a:xfrm>
            <a:off x="857250" y="3714750"/>
            <a:ext cx="11747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338479</a:t>
            </a:r>
          </a:p>
        </p:txBody>
      </p:sp>
      <p:sp>
        <p:nvSpPr>
          <p:cNvPr id="65542" name="TextBox 9"/>
          <p:cNvSpPr txBox="1">
            <a:spLocks noChangeArrowheads="1"/>
          </p:cNvSpPr>
          <p:nvPr/>
        </p:nvSpPr>
        <p:spPr bwMode="auto">
          <a:xfrm>
            <a:off x="5929313" y="3714750"/>
            <a:ext cx="11747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467060</a:t>
            </a:r>
          </a:p>
        </p:txBody>
      </p:sp>
      <p:sp>
        <p:nvSpPr>
          <p:cNvPr id="65543" name="TextBox 10"/>
          <p:cNvSpPr txBox="1">
            <a:spLocks noChangeArrowheads="1"/>
          </p:cNvSpPr>
          <p:nvPr/>
        </p:nvSpPr>
        <p:spPr bwMode="auto">
          <a:xfrm>
            <a:off x="3429000" y="3714750"/>
            <a:ext cx="1122363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chemeClr val="bg1"/>
                </a:solidFill>
                <a:latin typeface="Calibri" pitchFamily="34" charset="0"/>
              </a:rPr>
              <a:t>ІВ 211246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1285875"/>
            <a:ext cx="200025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>
                <a:latin typeface="Consolas" pitchFamily="49" charset="0"/>
              </a:rPr>
              <a:t>Коли на початку 50-х </a:t>
            </a:r>
            <a:r>
              <a:rPr lang="ru-RU" spc="-150" dirty="0" err="1">
                <a:latin typeface="Consolas" pitchFamily="49" charset="0"/>
              </a:rPr>
              <a:t>рр</a:t>
            </a:r>
            <a:r>
              <a:rPr lang="ru-RU" spc="-150" dirty="0">
                <a:latin typeface="Consolas" pitchFamily="49" charset="0"/>
              </a:rPr>
              <a:t>. 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err="1">
                <a:latin typeface="Consolas" pitchFamily="49" charset="0"/>
              </a:rPr>
              <a:t>Європі</a:t>
            </a:r>
            <a:r>
              <a:rPr lang="ru-RU" spc="-150" dirty="0">
                <a:latin typeface="Consolas" pitchFamily="49" charset="0"/>
              </a:rPr>
              <a:t> почали </a:t>
            </a:r>
            <a:r>
              <a:rPr lang="ru-RU" spc="-150" dirty="0" err="1">
                <a:latin typeface="Consolas" pitchFamily="49" charset="0"/>
              </a:rPr>
              <a:t>проводитися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кінофестивалі</a:t>
            </a:r>
            <a:r>
              <a:rPr lang="ru-RU" spc="-150" dirty="0">
                <a:latin typeface="Consolas" pitchFamily="49" charset="0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>
                <a:latin typeface="Consolas" pitchFamily="49" charset="0"/>
              </a:rPr>
              <a:t>то </a:t>
            </a:r>
            <a:r>
              <a:rPr lang="ru-RU" spc="-150" dirty="0" err="1">
                <a:latin typeface="Consolas" pitchFamily="49" charset="0"/>
              </a:rPr>
              <a:t>сенсацію</a:t>
            </a:r>
            <a:r>
              <a:rPr lang="ru-RU" spc="-150" dirty="0">
                <a:latin typeface="Consolas" pitchFamily="49" charset="0"/>
              </a:rPr>
              <a:t> справили </a:t>
            </a:r>
            <a:r>
              <a:rPr lang="ru-RU" spc="-150" dirty="0" err="1">
                <a:latin typeface="Consolas" pitchFamily="49" charset="0"/>
              </a:rPr>
              <a:t>японські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фільми</a:t>
            </a:r>
            <a:r>
              <a:rPr lang="ru-RU" spc="-150" dirty="0">
                <a:latin typeface="Consolas" pitchFamily="49" charset="0"/>
              </a:rPr>
              <a:t>. </a:t>
            </a:r>
          </a:p>
        </p:txBody>
      </p:sp>
      <p:pic>
        <p:nvPicPr>
          <p:cNvPr id="4" name="Рисунок 3" descr="Scan-141117-004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43500" y="571500"/>
            <a:ext cx="3609975" cy="3857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Scan-141117-004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71750" y="571500"/>
            <a:ext cx="2436813" cy="3857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6564" name="TextBox 6"/>
          <p:cNvSpPr txBox="1">
            <a:spLocks noChangeArrowheads="1"/>
          </p:cNvSpPr>
          <p:nvPr/>
        </p:nvSpPr>
        <p:spPr bwMode="auto">
          <a:xfrm>
            <a:off x="6572250" y="4214813"/>
            <a:ext cx="1185863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Во 100035</a:t>
            </a:r>
          </a:p>
        </p:txBody>
      </p:sp>
      <p:sp>
        <p:nvSpPr>
          <p:cNvPr id="66565" name="TextBox 7"/>
          <p:cNvSpPr txBox="1">
            <a:spLocks noChangeArrowheads="1"/>
          </p:cNvSpPr>
          <p:nvPr/>
        </p:nvSpPr>
        <p:spPr bwMode="auto">
          <a:xfrm>
            <a:off x="3214688" y="4286250"/>
            <a:ext cx="11747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496948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00813" y="1285875"/>
            <a:ext cx="2143125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err="1">
                <a:latin typeface="Consolas" pitchFamily="49" charset="0"/>
              </a:rPr>
              <a:t>Це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було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відкриття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своєрідного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незвичного</a:t>
            </a:r>
            <a:r>
              <a:rPr lang="ru-RU" spc="-150" dirty="0">
                <a:latin typeface="Consolas" pitchFamily="49" charset="0"/>
              </a:rPr>
              <a:t> культурного </a:t>
            </a:r>
            <a:r>
              <a:rPr lang="ru-RU" spc="-150" dirty="0" err="1">
                <a:latin typeface="Consolas" pitchFamily="49" charset="0"/>
              </a:rPr>
              <a:t>світу</a:t>
            </a:r>
            <a:r>
              <a:rPr lang="ru-RU" spc="-150" dirty="0">
                <a:latin typeface="Consolas" pitchFamily="49" charset="0"/>
              </a:rPr>
              <a:t>. </a:t>
            </a:r>
            <a:r>
              <a:rPr lang="ru-RU" spc="-150" dirty="0" err="1">
                <a:latin typeface="Consolas" pitchFamily="49" charset="0"/>
              </a:rPr>
              <a:t>Японське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кіно</a:t>
            </a:r>
            <a:r>
              <a:rPr lang="ru-RU" spc="-150" dirty="0">
                <a:latin typeface="Consolas" pitchFamily="49" charset="0"/>
              </a:rPr>
              <a:t> в </a:t>
            </a:r>
            <a:r>
              <a:rPr lang="ru-RU" spc="-150" dirty="0" err="1">
                <a:latin typeface="Consolas" pitchFamily="49" charset="0"/>
              </a:rPr>
              <a:t>кращих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своїх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творах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самобутньо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глибоко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національно</a:t>
            </a:r>
            <a:r>
              <a:rPr lang="ru-RU" spc="-150" dirty="0">
                <a:latin typeface="Consolas" pitchFamily="49" charset="0"/>
              </a:rPr>
              <a:t>. </a:t>
            </a:r>
          </a:p>
        </p:txBody>
      </p:sp>
      <p:pic>
        <p:nvPicPr>
          <p:cNvPr id="3" name="Рисунок 2" descr="Scan-141117-004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625" y="500063"/>
            <a:ext cx="3101975" cy="40687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Scan-141117-004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14750" y="500063"/>
            <a:ext cx="2428875" cy="40687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7588" name="TextBox 4"/>
          <p:cNvSpPr txBox="1">
            <a:spLocks noChangeArrowheads="1"/>
          </p:cNvSpPr>
          <p:nvPr/>
        </p:nvSpPr>
        <p:spPr bwMode="auto">
          <a:xfrm>
            <a:off x="1357313" y="4429125"/>
            <a:ext cx="119380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Ао 214583</a:t>
            </a:r>
          </a:p>
        </p:txBody>
      </p:sp>
      <p:sp>
        <p:nvSpPr>
          <p:cNvPr id="67589" name="TextBox 6"/>
          <p:cNvSpPr txBox="1">
            <a:spLocks noChangeArrowheads="1"/>
          </p:cNvSpPr>
          <p:nvPr/>
        </p:nvSpPr>
        <p:spPr bwMode="auto">
          <a:xfrm>
            <a:off x="4286250" y="4429125"/>
            <a:ext cx="11747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484071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214313"/>
            <a:ext cx="8643937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err="1">
                <a:latin typeface="Consolas" pitchFamily="49" charset="0"/>
              </a:rPr>
              <a:t>Піонери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українського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кінематографу</a:t>
            </a:r>
            <a:r>
              <a:rPr lang="ru-RU" spc="-150" dirty="0">
                <a:latin typeface="Consolas" pitchFamily="49" charset="0"/>
              </a:rPr>
              <a:t> початку 1900-х </a:t>
            </a:r>
            <a:r>
              <a:rPr lang="ru-RU" spc="-150" dirty="0" err="1">
                <a:latin typeface="Consolas" pitchFamily="49" charset="0"/>
              </a:rPr>
              <a:t>років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віддавали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перевагу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екранізації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популярних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українських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вистав</a:t>
            </a:r>
            <a:r>
              <a:rPr lang="ru-RU" spc="-150" dirty="0">
                <a:latin typeface="Consolas" pitchFamily="49" charset="0"/>
              </a:rPr>
              <a:t> «Наталка Полтавка», «</a:t>
            </a:r>
            <a:r>
              <a:rPr lang="ru-RU" spc="-150" dirty="0" err="1">
                <a:latin typeface="Consolas" pitchFamily="49" charset="0"/>
              </a:rPr>
              <a:t>Москаль-чарівник</a:t>
            </a:r>
            <a:r>
              <a:rPr lang="ru-RU" spc="-150" dirty="0">
                <a:latin typeface="Consolas" pitchFamily="49" charset="0"/>
              </a:rPr>
              <a:t>», «Наймичка». </a:t>
            </a:r>
          </a:p>
        </p:txBody>
      </p:sp>
      <p:pic>
        <p:nvPicPr>
          <p:cNvPr id="3" name="Рисунок 2" descr="Scan-141114-004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22325" y="1143000"/>
            <a:ext cx="2376488" cy="36433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Scan-141114-007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94075" y="1143000"/>
            <a:ext cx="2695575" cy="36433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Scan-141114-007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51575" y="1143000"/>
            <a:ext cx="2678113" cy="36433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8613" name="TextBox 5"/>
          <p:cNvSpPr txBox="1">
            <a:spLocks noChangeArrowheads="1"/>
          </p:cNvSpPr>
          <p:nvPr/>
        </p:nvSpPr>
        <p:spPr bwMode="auto">
          <a:xfrm>
            <a:off x="1357313" y="4572000"/>
            <a:ext cx="11747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753525</a:t>
            </a:r>
          </a:p>
        </p:txBody>
      </p:sp>
      <p:sp>
        <p:nvSpPr>
          <p:cNvPr id="68614" name="TextBox 7"/>
          <p:cNvSpPr txBox="1">
            <a:spLocks noChangeArrowheads="1"/>
          </p:cNvSpPr>
          <p:nvPr/>
        </p:nvSpPr>
        <p:spPr bwMode="auto">
          <a:xfrm>
            <a:off x="7286625" y="4559300"/>
            <a:ext cx="1185863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Во 937791</a:t>
            </a:r>
          </a:p>
        </p:txBody>
      </p:sp>
      <p:sp>
        <p:nvSpPr>
          <p:cNvPr id="68615" name="TextBox 8"/>
          <p:cNvSpPr txBox="1">
            <a:spLocks noChangeArrowheads="1"/>
          </p:cNvSpPr>
          <p:nvPr/>
        </p:nvSpPr>
        <p:spPr bwMode="auto">
          <a:xfrm>
            <a:off x="4214813" y="4572000"/>
            <a:ext cx="1046162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Вс 45205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4071938"/>
            <a:ext cx="8786812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>
                <a:latin typeface="Consolas" pitchFamily="49" charset="0"/>
              </a:rPr>
              <a:t>З </a:t>
            </a:r>
            <a:r>
              <a:rPr lang="ru-RU" spc="-150" dirty="0" err="1">
                <a:latin typeface="Consolas" pitchFamily="49" charset="0"/>
              </a:rPr>
              <a:t>дореволюційним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кіно</a:t>
            </a:r>
            <a:r>
              <a:rPr lang="ru-RU" spc="-150" dirty="0">
                <a:latin typeface="Consolas" pitchFamily="49" charset="0"/>
              </a:rPr>
              <a:t> в </a:t>
            </a:r>
            <a:r>
              <a:rPr lang="ru-RU" spc="-150" dirty="0" err="1">
                <a:latin typeface="Consolas" pitchFamily="49" charset="0"/>
              </a:rPr>
              <a:t>Україні</a:t>
            </a:r>
            <a:r>
              <a:rPr lang="ru-RU" spc="-150" dirty="0">
                <a:latin typeface="Consolas" pitchFamily="49" charset="0"/>
              </a:rPr>
              <a:t> </a:t>
            </a:r>
            <a:r>
              <a:rPr lang="ru-RU" spc="-150" dirty="0" err="1">
                <a:latin typeface="Consolas" pitchFamily="49" charset="0"/>
              </a:rPr>
              <a:t>пов'язана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творчість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багатьох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популярних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акторів</a:t>
            </a:r>
            <a:r>
              <a:rPr lang="ru-RU" spc="-150" dirty="0">
                <a:latin typeface="Consolas" pitchFamily="49" charset="0"/>
              </a:rPr>
              <a:t>. Королевою </a:t>
            </a:r>
            <a:r>
              <a:rPr lang="ru-RU" spc="-150" dirty="0" err="1">
                <a:latin typeface="Consolas" pitchFamily="49" charset="0"/>
              </a:rPr>
              <a:t>екрану</a:t>
            </a:r>
            <a:r>
              <a:rPr lang="ru-RU" spc="-150" dirty="0">
                <a:latin typeface="Consolas" pitchFamily="49" charset="0"/>
              </a:rPr>
              <a:t> тих </a:t>
            </a:r>
            <a:r>
              <a:rPr lang="ru-RU" spc="-150" dirty="0" err="1">
                <a:latin typeface="Consolas" pitchFamily="49" charset="0"/>
              </a:rPr>
              <a:t>часів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була</a:t>
            </a:r>
            <a:r>
              <a:rPr lang="ru-RU" spc="-150" dirty="0">
                <a:latin typeface="Consolas" pitchFamily="49" charset="0"/>
              </a:rPr>
              <a:t> </a:t>
            </a:r>
            <a:r>
              <a:rPr lang="ru-RU" spc="-150" dirty="0" err="1">
                <a:latin typeface="Consolas" pitchFamily="49" charset="0"/>
              </a:rPr>
              <a:t>Віра</a:t>
            </a:r>
            <a:r>
              <a:rPr lang="ru-RU" spc="-150" dirty="0">
                <a:latin typeface="Consolas" pitchFamily="49" charset="0"/>
              </a:rPr>
              <a:t> Холодна, яка </a:t>
            </a:r>
            <a:r>
              <a:rPr lang="ru-RU" spc="-150" dirty="0" err="1">
                <a:latin typeface="Consolas" pitchFamily="49" charset="0"/>
              </a:rPr>
              <a:t>народилася</a:t>
            </a:r>
            <a:r>
              <a:rPr lang="ru-RU" spc="-150" dirty="0">
                <a:latin typeface="Consolas" pitchFamily="49" charset="0"/>
              </a:rPr>
              <a:t> в </a:t>
            </a:r>
            <a:r>
              <a:rPr lang="ru-RU" spc="-150" dirty="0" err="1">
                <a:latin typeface="Consolas" pitchFamily="49" charset="0"/>
              </a:rPr>
              <a:t>Полтаві</a:t>
            </a:r>
            <a:r>
              <a:rPr lang="ru-RU" spc="-150" dirty="0">
                <a:latin typeface="Consolas" pitchFamily="49" charset="0"/>
              </a:rPr>
              <a:t> </a:t>
            </a:r>
            <a:r>
              <a:rPr lang="ru-RU" spc="-150" dirty="0" err="1">
                <a:latin typeface="Consolas" pitchFamily="49" charset="0"/>
              </a:rPr>
              <a:t>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багато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знімалася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</a:t>
            </a:r>
            <a:r>
              <a:rPr lang="ru-RU" spc="-150" dirty="0">
                <a:latin typeface="Consolas" pitchFamily="49" charset="0"/>
              </a:rPr>
              <a:t> </a:t>
            </a:r>
            <a:r>
              <a:rPr lang="ru-RU" spc="-150" dirty="0" err="1">
                <a:latin typeface="Consolas" pitchFamily="49" charset="0"/>
              </a:rPr>
              <a:t>Одесі</a:t>
            </a:r>
            <a:r>
              <a:rPr lang="ru-RU" spc="-150" dirty="0">
                <a:latin typeface="Consolas" pitchFamily="49" charset="0"/>
              </a:rPr>
              <a:t>.</a:t>
            </a:r>
            <a:endParaRPr lang="ru-RU" dirty="0">
              <a:latin typeface="+mn-lt"/>
            </a:endParaRPr>
          </a:p>
        </p:txBody>
      </p:sp>
      <p:pic>
        <p:nvPicPr>
          <p:cNvPr id="17" name="Рисунок 16" descr="Scan-141114-008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43188" y="214313"/>
            <a:ext cx="2582862" cy="3714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 descr="Scan-141114-009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50" y="214313"/>
            <a:ext cx="2243138" cy="3714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 descr="Scan-141114-009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57813" y="214313"/>
            <a:ext cx="2714625" cy="3714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9637" name="TextBox 5"/>
          <p:cNvSpPr txBox="1">
            <a:spLocks noChangeArrowheads="1"/>
          </p:cNvSpPr>
          <p:nvPr/>
        </p:nvSpPr>
        <p:spPr bwMode="auto">
          <a:xfrm>
            <a:off x="785813" y="3714750"/>
            <a:ext cx="11747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498882</a:t>
            </a:r>
          </a:p>
        </p:txBody>
      </p:sp>
      <p:sp>
        <p:nvSpPr>
          <p:cNvPr id="69638" name="TextBox 6"/>
          <p:cNvSpPr txBox="1">
            <a:spLocks noChangeArrowheads="1"/>
          </p:cNvSpPr>
          <p:nvPr/>
        </p:nvSpPr>
        <p:spPr bwMode="auto">
          <a:xfrm>
            <a:off x="6143625" y="3714750"/>
            <a:ext cx="11747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612735</a:t>
            </a:r>
          </a:p>
        </p:txBody>
      </p:sp>
      <p:sp>
        <p:nvSpPr>
          <p:cNvPr id="69639" name="TextBox 7"/>
          <p:cNvSpPr txBox="1">
            <a:spLocks noChangeArrowheads="1"/>
          </p:cNvSpPr>
          <p:nvPr/>
        </p:nvSpPr>
        <p:spPr bwMode="auto">
          <a:xfrm>
            <a:off x="3357563" y="3714750"/>
            <a:ext cx="1046162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Вс 38124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214313"/>
            <a:ext cx="87153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err="1">
                <a:latin typeface="Consolas" pitchFamily="49" charset="0"/>
              </a:rPr>
              <a:t>Тоді</a:t>
            </a:r>
            <a:r>
              <a:rPr lang="ru-RU" spc="-150" dirty="0">
                <a:latin typeface="Consolas" pitchFamily="49" charset="0"/>
              </a:rPr>
              <a:t> ж мала </a:t>
            </a:r>
            <a:r>
              <a:rPr lang="ru-RU" spc="-150" dirty="0" err="1">
                <a:latin typeface="Consolas" pitchFamily="49" charset="0"/>
              </a:rPr>
              <a:t>місце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спроба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створити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фільм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>
                <a:latin typeface="Consolas" pitchFamily="49" charset="0"/>
              </a:rPr>
              <a:t>на </a:t>
            </a:r>
            <a:r>
              <a:rPr lang="ru-RU" spc="-150" dirty="0" err="1">
                <a:latin typeface="Consolas" pitchFamily="49" charset="0"/>
              </a:rPr>
              <a:t>українську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історичну</a:t>
            </a:r>
            <a:r>
              <a:rPr lang="ru-RU" spc="-150" dirty="0">
                <a:latin typeface="Consolas" pitchFamily="49" charset="0"/>
              </a:rPr>
              <a:t> тематику, </a:t>
            </a:r>
            <a:r>
              <a:rPr lang="ru-RU" spc="-150" dirty="0" err="1">
                <a:latin typeface="Consolas" pitchFamily="49" charset="0"/>
              </a:rPr>
              <a:t>теж</a:t>
            </a:r>
            <a:r>
              <a:rPr lang="ru-RU" spc="-150" dirty="0">
                <a:latin typeface="Consolas" pitchFamily="49" charset="0"/>
              </a:rPr>
              <a:t> на </a:t>
            </a:r>
            <a:r>
              <a:rPr lang="ru-RU" spc="-150" dirty="0" err="1">
                <a:latin typeface="Consolas" pitchFamily="49" charset="0"/>
              </a:rPr>
              <a:t>театральній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основі</a:t>
            </a:r>
            <a:r>
              <a:rPr lang="ru-RU" spc="-150" dirty="0">
                <a:latin typeface="Consolas" pitchFamily="49" charset="0"/>
              </a:rPr>
              <a:t> «Богдан </a:t>
            </a:r>
            <a:r>
              <a:rPr lang="ru-RU" spc="-150" dirty="0" err="1">
                <a:latin typeface="Consolas" pitchFamily="49" charset="0"/>
              </a:rPr>
              <a:t>Хмельницький</a:t>
            </a:r>
            <a:r>
              <a:rPr lang="ru-RU" spc="-150" dirty="0">
                <a:latin typeface="Consolas" pitchFamily="49" charset="0"/>
              </a:rPr>
              <a:t>» за </a:t>
            </a:r>
            <a:r>
              <a:rPr lang="ru-RU" spc="-150" dirty="0" err="1">
                <a:latin typeface="Consolas" pitchFamily="49" charset="0"/>
              </a:rPr>
              <a:t>п'єсою</a:t>
            </a:r>
            <a:r>
              <a:rPr lang="ru-RU" spc="-150" dirty="0">
                <a:latin typeface="Consolas" pitchFamily="49" charset="0"/>
              </a:rPr>
              <a:t> </a:t>
            </a:r>
            <a:r>
              <a:rPr lang="ru-RU" spc="-150" dirty="0" err="1">
                <a:latin typeface="Consolas" pitchFamily="49" charset="0"/>
              </a:rPr>
              <a:t>Михайла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Старицького</a:t>
            </a:r>
            <a:r>
              <a:rPr lang="ru-RU" spc="-150" dirty="0">
                <a:latin typeface="Consolas" pitchFamily="49" charset="0"/>
              </a:rPr>
              <a:t>. </a:t>
            </a:r>
          </a:p>
        </p:txBody>
      </p:sp>
      <p:pic>
        <p:nvPicPr>
          <p:cNvPr id="13" name="Рисунок 12" descr="Scan-141114-008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4438" y="1071563"/>
            <a:ext cx="2405062" cy="3571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Scan-141114-008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9375" y="1071563"/>
            <a:ext cx="2336800" cy="3571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 descr="Scan-141114-008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14750" y="1071563"/>
            <a:ext cx="2578100" cy="3571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0661" name="TextBox 5"/>
          <p:cNvSpPr txBox="1">
            <a:spLocks noChangeArrowheads="1"/>
          </p:cNvSpPr>
          <p:nvPr/>
        </p:nvSpPr>
        <p:spPr bwMode="auto">
          <a:xfrm>
            <a:off x="1785938" y="4429125"/>
            <a:ext cx="11747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678674</a:t>
            </a:r>
          </a:p>
        </p:txBody>
      </p:sp>
      <p:sp>
        <p:nvSpPr>
          <p:cNvPr id="70662" name="TextBox 6"/>
          <p:cNvSpPr txBox="1">
            <a:spLocks noChangeArrowheads="1"/>
          </p:cNvSpPr>
          <p:nvPr/>
        </p:nvSpPr>
        <p:spPr bwMode="auto">
          <a:xfrm>
            <a:off x="7143750" y="4429125"/>
            <a:ext cx="1058863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90292</a:t>
            </a:r>
          </a:p>
        </p:txBody>
      </p:sp>
      <p:sp>
        <p:nvSpPr>
          <p:cNvPr id="70663" name="TextBox 7"/>
          <p:cNvSpPr txBox="1">
            <a:spLocks noChangeArrowheads="1"/>
          </p:cNvSpPr>
          <p:nvPr/>
        </p:nvSpPr>
        <p:spPr bwMode="auto">
          <a:xfrm>
            <a:off x="4357688" y="4429125"/>
            <a:ext cx="11747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658133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can-141114-009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86500" y="692150"/>
            <a:ext cx="2643188" cy="3522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Scan-141114-009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00438" y="692150"/>
            <a:ext cx="2584450" cy="3522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14313" y="214313"/>
            <a:ext cx="3071812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err="1">
                <a:latin typeface="Consolas" pitchFamily="49" charset="0"/>
              </a:rPr>
              <a:t>Особливу</a:t>
            </a:r>
            <a:r>
              <a:rPr lang="ru-RU" spc="-150" dirty="0">
                <a:latin typeface="Consolas" pitchFamily="49" charset="0"/>
              </a:rPr>
              <a:t> роль у </a:t>
            </a:r>
            <a:r>
              <a:rPr lang="ru-RU" spc="-150" dirty="0" err="1">
                <a:latin typeface="Consolas" pitchFamily="49" charset="0"/>
              </a:rPr>
              <a:t>становленні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українського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кіномистецтва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відіграли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фільми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О.Довженка</a:t>
            </a:r>
            <a:r>
              <a:rPr lang="ru-RU" spc="-150" dirty="0">
                <a:latin typeface="Consolas" pitchFamily="49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err="1">
                <a:latin typeface="Consolas" pitchFamily="49" charset="0"/>
              </a:rPr>
              <a:t>Цікаво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також</a:t>
            </a:r>
            <a:r>
              <a:rPr lang="ru-RU" spc="-150" dirty="0">
                <a:latin typeface="Consolas" pitchFamily="49" charset="0"/>
              </a:rPr>
              <a:t> те,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err="1">
                <a:latin typeface="Consolas" pitchFamily="49" charset="0"/>
              </a:rPr>
              <a:t>що</a:t>
            </a:r>
            <a:r>
              <a:rPr lang="ru-RU" spc="-150" dirty="0">
                <a:latin typeface="Consolas" pitchFamily="49" charset="0"/>
              </a:rPr>
              <a:t> Довженко,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err="1">
                <a:latin typeface="Consolas" pitchFamily="49" charset="0"/>
              </a:rPr>
              <a:t>який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знаходився</a:t>
            </a:r>
            <a:r>
              <a:rPr lang="ru-RU" spc="-150" dirty="0">
                <a:latin typeface="Consolas" pitchFamily="49" charset="0"/>
              </a:rPr>
              <a:t> у лавах </a:t>
            </a:r>
            <a:r>
              <a:rPr lang="ru-RU" spc="-150" dirty="0" err="1">
                <a:latin typeface="Consolas" pitchFamily="49" charset="0"/>
              </a:rPr>
              <a:t>Армії</a:t>
            </a:r>
            <a:r>
              <a:rPr lang="ru-RU" spc="-150" dirty="0">
                <a:latin typeface="Consolas" pitchFamily="49" charset="0"/>
              </a:rPr>
              <a:t> УНР, </a:t>
            </a:r>
            <a:r>
              <a:rPr lang="ru-RU" spc="-150" dirty="0" err="1">
                <a:latin typeface="Consolas" pitchFamily="49" charset="0"/>
              </a:rPr>
              <a:t>тепер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знімав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фільм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smtClean="0">
                <a:latin typeface="Consolas" pitchFamily="49" charset="0"/>
              </a:rPr>
              <a:t>«Арсенал» </a:t>
            </a:r>
            <a:r>
              <a:rPr lang="ru-RU" spc="-150" dirty="0">
                <a:latin typeface="Consolas" pitchFamily="49" charset="0"/>
              </a:rPr>
              <a:t>«</a:t>
            </a:r>
            <a:r>
              <a:rPr lang="ru-RU" spc="-150" dirty="0" err="1">
                <a:latin typeface="Consolas" pitchFamily="49" charset="0"/>
              </a:rPr>
              <a:t>з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іншого</a:t>
            </a:r>
            <a:r>
              <a:rPr lang="ru-RU" spc="-150" dirty="0">
                <a:latin typeface="Consolas" pitchFamily="49" charset="0"/>
              </a:rPr>
              <a:t> боку». </a:t>
            </a:r>
            <a:r>
              <a:rPr lang="ru-RU" spc="-150" dirty="0" err="1">
                <a:latin typeface="Consolas" pitchFamily="49" charset="0"/>
              </a:rPr>
              <a:t>Його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творчість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піднесла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вітчизняний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кінематограф</a:t>
            </a:r>
            <a:r>
              <a:rPr lang="ru-RU" spc="-150" dirty="0">
                <a:latin typeface="Consolas" pitchFamily="49" charset="0"/>
              </a:rPr>
              <a:t> до </a:t>
            </a:r>
            <a:r>
              <a:rPr lang="ru-RU" spc="-150" dirty="0" err="1">
                <a:latin typeface="Consolas" pitchFamily="49" charset="0"/>
              </a:rPr>
              <a:t>світового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рівня</a:t>
            </a:r>
            <a:r>
              <a:rPr lang="ru-RU" spc="-150" dirty="0">
                <a:latin typeface="Consolas" pitchFamily="49" charset="0"/>
              </a:rPr>
              <a:t>. </a:t>
            </a:r>
            <a:r>
              <a:rPr lang="ru-RU" spc="-150" dirty="0" err="1">
                <a:latin typeface="Consolas" pitchFamily="49" charset="0"/>
              </a:rPr>
              <a:t>Стилістика</a:t>
            </a:r>
            <a:r>
              <a:rPr lang="ru-RU" spc="-150" dirty="0">
                <a:latin typeface="Consolas" pitchFamily="49" charset="0"/>
              </a:rPr>
              <a:t>, створена </a:t>
            </a:r>
            <a:r>
              <a:rPr lang="ru-RU" spc="-150" dirty="0" err="1">
                <a:latin typeface="Consolas" pitchFamily="49" charset="0"/>
              </a:rPr>
              <a:t>Довженком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поклала</a:t>
            </a:r>
            <a:r>
              <a:rPr lang="ru-RU" spc="-150" dirty="0">
                <a:latin typeface="Consolas" pitchFamily="49" charset="0"/>
              </a:rPr>
              <a:t> початок </a:t>
            </a:r>
            <a:r>
              <a:rPr lang="ru-RU" spc="-150" dirty="0" err="1">
                <a:latin typeface="Consolas" pitchFamily="49" charset="0"/>
              </a:rPr>
              <a:t>напряму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який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визначають</a:t>
            </a:r>
            <a:r>
              <a:rPr lang="ru-RU" spc="-150" dirty="0">
                <a:latin typeface="Consolas" pitchFamily="49" charset="0"/>
              </a:rPr>
              <a:t> як «</a:t>
            </a:r>
            <a:r>
              <a:rPr lang="ru-RU" spc="-150" dirty="0" err="1">
                <a:latin typeface="Consolas" pitchFamily="49" charset="0"/>
              </a:rPr>
              <a:t>українське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поетичне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кіно</a:t>
            </a:r>
            <a:r>
              <a:rPr lang="ru-RU" spc="-150" dirty="0">
                <a:latin typeface="Consolas" pitchFamily="49" charset="0"/>
              </a:rPr>
              <a:t>».</a:t>
            </a:r>
          </a:p>
        </p:txBody>
      </p:sp>
      <p:sp>
        <p:nvSpPr>
          <p:cNvPr id="71684" name="TextBox 5"/>
          <p:cNvSpPr txBox="1">
            <a:spLocks noChangeArrowheads="1"/>
          </p:cNvSpPr>
          <p:nvPr/>
        </p:nvSpPr>
        <p:spPr bwMode="auto">
          <a:xfrm>
            <a:off x="7143750" y="4000500"/>
            <a:ext cx="11747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702379</a:t>
            </a:r>
          </a:p>
        </p:txBody>
      </p:sp>
      <p:sp>
        <p:nvSpPr>
          <p:cNvPr id="71685" name="TextBox 8"/>
          <p:cNvSpPr txBox="1">
            <a:spLocks noChangeArrowheads="1"/>
          </p:cNvSpPr>
          <p:nvPr/>
        </p:nvSpPr>
        <p:spPr bwMode="auto">
          <a:xfrm>
            <a:off x="4171950" y="4000500"/>
            <a:ext cx="1185863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Во 867664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41114-008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00688" y="1143000"/>
            <a:ext cx="2582862" cy="36433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 descr="Scan-141114-008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313" y="1143000"/>
            <a:ext cx="2725737" cy="36433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Scan-141114-008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71813" y="1143000"/>
            <a:ext cx="2338387" cy="36433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313" y="142875"/>
            <a:ext cx="87153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err="1">
                <a:latin typeface="Consolas" pitchFamily="49" charset="0"/>
              </a:rPr>
              <a:t>Український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кінематограф</a:t>
            </a:r>
            <a:r>
              <a:rPr lang="ru-RU" spc="-150" dirty="0">
                <a:latin typeface="Consolas" pitchFamily="49" charset="0"/>
              </a:rPr>
              <a:t> 1960-70-х </a:t>
            </a:r>
            <a:r>
              <a:rPr lang="ru-RU" spc="-150" dirty="0" err="1">
                <a:latin typeface="Consolas" pitchFamily="49" charset="0"/>
              </a:rPr>
              <a:t>років</a:t>
            </a:r>
            <a:r>
              <a:rPr lang="ru-RU" spc="-150" dirty="0">
                <a:latin typeface="Consolas" pitchFamily="49" charset="0"/>
              </a:rPr>
              <a:t> представлений </a:t>
            </a:r>
            <a:r>
              <a:rPr lang="ru-RU" spc="-150" dirty="0" err="1">
                <a:latin typeface="Consolas" pitchFamily="49" charset="0"/>
              </a:rPr>
              <a:t>іменами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світової</a:t>
            </a:r>
            <a:r>
              <a:rPr lang="ru-RU" spc="-150" dirty="0">
                <a:latin typeface="Consolas" pitchFamily="49" charset="0"/>
              </a:rPr>
              <a:t> ваги: </a:t>
            </a:r>
            <a:endParaRPr lang="ru-RU" spc="-150" dirty="0" smtClean="0">
              <a:latin typeface="Consolas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smtClean="0">
                <a:latin typeface="Consolas" pitchFamily="49" charset="0"/>
              </a:rPr>
              <a:t>С. Параджанов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smtClean="0">
                <a:latin typeface="Consolas" pitchFamily="49" charset="0"/>
              </a:rPr>
              <a:t>М. </a:t>
            </a:r>
            <a:r>
              <a:rPr lang="ru-RU" spc="-150" dirty="0" err="1" smtClean="0">
                <a:latin typeface="Consolas" pitchFamily="49" charset="0"/>
              </a:rPr>
              <a:t>Іллєнко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smtClean="0">
                <a:latin typeface="Consolas" pitchFamily="49" charset="0"/>
              </a:rPr>
              <a:t>І. </a:t>
            </a:r>
            <a:r>
              <a:rPr lang="ru-RU" spc="-150" dirty="0" err="1" smtClean="0">
                <a:latin typeface="Consolas" pitchFamily="49" charset="0"/>
              </a:rPr>
              <a:t>Миколайчук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smtClean="0">
                <a:latin typeface="Consolas" pitchFamily="49" charset="0"/>
              </a:rPr>
              <a:t>Л. </a:t>
            </a:r>
            <a:r>
              <a:rPr lang="ru-RU" spc="-150" dirty="0" err="1" smtClean="0">
                <a:latin typeface="Consolas" pitchFamily="49" charset="0"/>
              </a:rPr>
              <a:t>Осика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smtClean="0">
                <a:latin typeface="Consolas" pitchFamily="49" charset="0"/>
              </a:rPr>
              <a:t>Ю. </a:t>
            </a:r>
            <a:r>
              <a:rPr lang="ru-RU" spc="-150" dirty="0" err="1" smtClean="0">
                <a:latin typeface="Consolas" pitchFamily="49" charset="0"/>
              </a:rPr>
              <a:t>Шумський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smtClean="0">
                <a:latin typeface="Consolas" pitchFamily="49" charset="0"/>
              </a:rPr>
              <a:t>Г. Юра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smtClean="0">
                <a:latin typeface="Consolas" pitchFamily="49" charset="0"/>
              </a:rPr>
              <a:t>К. </a:t>
            </a:r>
            <a:r>
              <a:rPr lang="ru-RU" spc="-150" dirty="0" err="1" smtClean="0">
                <a:latin typeface="Consolas" pitchFamily="49" charset="0"/>
              </a:rPr>
              <a:t>Степанков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 smtClean="0">
                <a:latin typeface="Consolas" pitchFamily="49" charset="0"/>
              </a:rPr>
              <a:t>І.Гринько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smtClean="0">
                <a:latin typeface="Consolas" pitchFamily="49" charset="0"/>
              </a:rPr>
              <a:t>Б. Ступка</a:t>
            </a:r>
            <a:r>
              <a:rPr lang="ru-RU" spc="-150" dirty="0">
                <a:latin typeface="Consolas" pitchFamily="49" charset="0"/>
              </a:rPr>
              <a:t>.</a:t>
            </a:r>
          </a:p>
        </p:txBody>
      </p:sp>
      <p:sp>
        <p:nvSpPr>
          <p:cNvPr id="72709" name="TextBox 5"/>
          <p:cNvSpPr txBox="1">
            <a:spLocks noChangeArrowheads="1"/>
          </p:cNvSpPr>
          <p:nvPr/>
        </p:nvSpPr>
        <p:spPr bwMode="auto">
          <a:xfrm>
            <a:off x="785813" y="4572000"/>
            <a:ext cx="1058862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75308</a:t>
            </a:r>
          </a:p>
        </p:txBody>
      </p:sp>
      <p:sp>
        <p:nvSpPr>
          <p:cNvPr id="72710" name="TextBox 6"/>
          <p:cNvSpPr txBox="1">
            <a:spLocks noChangeArrowheads="1"/>
          </p:cNvSpPr>
          <p:nvPr/>
        </p:nvSpPr>
        <p:spPr bwMode="auto">
          <a:xfrm>
            <a:off x="6215063" y="4572000"/>
            <a:ext cx="11747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275886</a:t>
            </a:r>
          </a:p>
        </p:txBody>
      </p:sp>
      <p:sp>
        <p:nvSpPr>
          <p:cNvPr id="72711" name="TextBox 7"/>
          <p:cNvSpPr txBox="1">
            <a:spLocks noChangeArrowheads="1"/>
          </p:cNvSpPr>
          <p:nvPr/>
        </p:nvSpPr>
        <p:spPr bwMode="auto">
          <a:xfrm>
            <a:off x="3643313" y="4572000"/>
            <a:ext cx="1065212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 354177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41114-007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85875" y="142875"/>
            <a:ext cx="2486025" cy="3486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 descr="Scan-141114-009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29063" y="142875"/>
            <a:ext cx="2432050" cy="35004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Scan-141114-008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00813" y="142875"/>
            <a:ext cx="2424112" cy="3522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313" y="3786188"/>
            <a:ext cx="892968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>
                <a:latin typeface="Consolas" pitchFamily="49" charset="0"/>
              </a:rPr>
              <a:t>У </a:t>
            </a:r>
            <a:r>
              <a:rPr lang="ru-RU" spc="-150" dirty="0" err="1">
                <a:latin typeface="Consolas" pitchFamily="49" charset="0"/>
              </a:rPr>
              <a:t>цей</a:t>
            </a:r>
            <a:r>
              <a:rPr lang="ru-RU" spc="-150" dirty="0">
                <a:latin typeface="Consolas" pitchFamily="49" charset="0"/>
              </a:rPr>
              <a:t> час </a:t>
            </a:r>
            <a:r>
              <a:rPr lang="ru-RU" spc="-150" dirty="0" err="1">
                <a:latin typeface="Consolas" pitchFamily="49" charset="0"/>
              </a:rPr>
              <a:t>з'являються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стрічки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які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поклали</a:t>
            </a:r>
            <a:r>
              <a:rPr lang="ru-RU" spc="-150" dirty="0">
                <a:latin typeface="Consolas" pitchFamily="49" charset="0"/>
              </a:rPr>
              <a:t> початок </a:t>
            </a:r>
            <a:r>
              <a:rPr lang="ru-RU" spc="-150" dirty="0" err="1">
                <a:latin typeface="Consolas" pitchFamily="49" charset="0"/>
              </a:rPr>
              <a:t>розвитку</a:t>
            </a:r>
            <a:r>
              <a:rPr lang="ru-RU" spc="-150" dirty="0">
                <a:latin typeface="Consolas" pitchFamily="49" charset="0"/>
              </a:rPr>
              <a:t> «</a:t>
            </a:r>
            <a:r>
              <a:rPr lang="ru-RU" spc="-150" dirty="0" err="1">
                <a:latin typeface="Consolas" pitchFamily="49" charset="0"/>
              </a:rPr>
              <a:t>українського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поетичного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кіно</a:t>
            </a:r>
            <a:r>
              <a:rPr lang="ru-RU" spc="-150" dirty="0">
                <a:latin typeface="Consolas" pitchFamily="49" charset="0"/>
              </a:rPr>
              <a:t>»: «</a:t>
            </a:r>
            <a:r>
              <a:rPr lang="ru-RU" spc="-150" dirty="0" err="1">
                <a:latin typeface="Consolas" pitchFamily="49" charset="0"/>
              </a:rPr>
              <a:t>Тіні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забутих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предків</a:t>
            </a:r>
            <a:r>
              <a:rPr lang="ru-RU" spc="-150" dirty="0">
                <a:latin typeface="Consolas" pitchFamily="49" charset="0"/>
              </a:rPr>
              <a:t>», «</a:t>
            </a:r>
            <a:r>
              <a:rPr lang="ru-RU" spc="-150" dirty="0" err="1">
                <a:latin typeface="Consolas" pitchFamily="49" charset="0"/>
              </a:rPr>
              <a:t>Криниця</a:t>
            </a:r>
            <a:r>
              <a:rPr lang="ru-RU" spc="-150" dirty="0">
                <a:latin typeface="Consolas" pitchFamily="49" charset="0"/>
              </a:rPr>
              <a:t> для </a:t>
            </a:r>
            <a:r>
              <a:rPr lang="ru-RU" spc="-150" dirty="0" err="1">
                <a:latin typeface="Consolas" pitchFamily="49" charset="0"/>
              </a:rPr>
              <a:t>спраглих</a:t>
            </a:r>
            <a:r>
              <a:rPr lang="ru-RU" spc="-150" dirty="0">
                <a:latin typeface="Consolas" pitchFamily="49" charset="0"/>
              </a:rPr>
              <a:t>», «</a:t>
            </a:r>
            <a:r>
              <a:rPr lang="ru-RU" spc="-150" dirty="0" err="1">
                <a:latin typeface="Consolas" pitchFamily="49" charset="0"/>
              </a:rPr>
              <a:t>Камінний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хрест</a:t>
            </a:r>
            <a:r>
              <a:rPr lang="ru-RU" spc="-150" dirty="0">
                <a:latin typeface="Consolas" pitchFamily="49" charset="0"/>
              </a:rPr>
              <a:t>», «</a:t>
            </a:r>
            <a:r>
              <a:rPr lang="ru-RU" spc="-150" dirty="0" err="1">
                <a:latin typeface="Consolas" pitchFamily="49" charset="0"/>
              </a:rPr>
              <a:t>Вірність</a:t>
            </a:r>
            <a:r>
              <a:rPr lang="ru-RU" spc="-150" dirty="0">
                <a:latin typeface="Consolas" pitchFamily="49" charset="0"/>
              </a:rPr>
              <a:t>». </a:t>
            </a:r>
            <a:r>
              <a:rPr lang="ru-RU" spc="-150" dirty="0" err="1">
                <a:latin typeface="Consolas" pitchFamily="49" charset="0"/>
              </a:rPr>
              <a:t>Згодом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естетика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українського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поетичного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стимулювала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режисерський</a:t>
            </a:r>
            <a:r>
              <a:rPr lang="ru-RU" spc="-150" dirty="0">
                <a:latin typeface="Consolas" pitchFamily="49" charset="0"/>
              </a:rPr>
              <a:t> дебют </a:t>
            </a:r>
            <a:r>
              <a:rPr lang="ru-RU" spc="-150" dirty="0" err="1">
                <a:latin typeface="Consolas" pitchFamily="49" charset="0"/>
              </a:rPr>
              <a:t>актора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Івана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Миколайчука</a:t>
            </a:r>
            <a:r>
              <a:rPr lang="ru-RU" spc="-150" dirty="0">
                <a:latin typeface="Consolas" pitchFamily="49" charset="0"/>
              </a:rPr>
              <a:t> «</a:t>
            </a:r>
            <a:r>
              <a:rPr lang="ru-RU" spc="-150" dirty="0" err="1">
                <a:latin typeface="Consolas" pitchFamily="49" charset="0"/>
              </a:rPr>
              <a:t>Вавілон-ХХ</a:t>
            </a:r>
            <a:r>
              <a:rPr lang="ru-RU" spc="-150" dirty="0" smtClean="0">
                <a:latin typeface="Consolas" pitchFamily="49" charset="0"/>
              </a:rPr>
              <a:t>».</a:t>
            </a:r>
            <a:endParaRPr lang="ru-RU" spc="-150" dirty="0">
              <a:latin typeface="Consolas" pitchFamily="49" charset="0"/>
            </a:endParaRPr>
          </a:p>
        </p:txBody>
      </p:sp>
      <p:sp>
        <p:nvSpPr>
          <p:cNvPr id="73733" name="TextBox 5"/>
          <p:cNvSpPr txBox="1">
            <a:spLocks noChangeArrowheads="1"/>
          </p:cNvSpPr>
          <p:nvPr/>
        </p:nvSpPr>
        <p:spPr bwMode="auto">
          <a:xfrm>
            <a:off x="1928813" y="3429000"/>
            <a:ext cx="1046162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Вс 38764</a:t>
            </a:r>
          </a:p>
        </p:txBody>
      </p:sp>
      <p:sp>
        <p:nvSpPr>
          <p:cNvPr id="73734" name="TextBox 6"/>
          <p:cNvSpPr txBox="1">
            <a:spLocks noChangeArrowheads="1"/>
          </p:cNvSpPr>
          <p:nvPr/>
        </p:nvSpPr>
        <p:spPr bwMode="auto">
          <a:xfrm>
            <a:off x="7183438" y="3429000"/>
            <a:ext cx="11747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444410</a:t>
            </a:r>
          </a:p>
        </p:txBody>
      </p:sp>
      <p:sp>
        <p:nvSpPr>
          <p:cNvPr id="73735" name="TextBox 7"/>
          <p:cNvSpPr txBox="1">
            <a:spLocks noChangeArrowheads="1"/>
          </p:cNvSpPr>
          <p:nvPr/>
        </p:nvSpPr>
        <p:spPr bwMode="auto">
          <a:xfrm>
            <a:off x="4500563" y="3429000"/>
            <a:ext cx="11747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701857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an-141114-007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86438" y="214313"/>
            <a:ext cx="3148012" cy="457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Scan-141114-007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43188" y="214313"/>
            <a:ext cx="3051175" cy="457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214313" y="714375"/>
            <a:ext cx="228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err="1">
                <a:latin typeface="Consolas" pitchFamily="49" charset="0"/>
              </a:rPr>
              <a:t>Українська</a:t>
            </a:r>
            <a:r>
              <a:rPr lang="ru-RU" spc="-150" dirty="0">
                <a:latin typeface="Consolas" pitchFamily="49" charset="0"/>
              </a:rPr>
              <a:t> держава, </a:t>
            </a:r>
            <a:r>
              <a:rPr lang="ru-RU" spc="-150" dirty="0" err="1">
                <a:latin typeface="Consolas" pitchFamily="49" charset="0"/>
              </a:rPr>
              <a:t>щоб</a:t>
            </a:r>
            <a:r>
              <a:rPr lang="ru-RU" spc="-150" dirty="0">
                <a:latin typeface="Consolas" pitchFamily="49" charset="0"/>
              </a:rPr>
              <a:t> бути </a:t>
            </a:r>
            <a:r>
              <a:rPr lang="ru-RU" spc="-150" dirty="0" err="1">
                <a:latin typeface="Consolas" pitchFamily="49" charset="0"/>
              </a:rPr>
              <a:t>європейською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країною</a:t>
            </a:r>
            <a:r>
              <a:rPr lang="ru-RU" spc="-150" dirty="0" smtClean="0">
                <a:latin typeface="Consolas" pitchFamily="49" charset="0"/>
              </a:rPr>
              <a:t>, </a:t>
            </a:r>
            <a:r>
              <a:rPr lang="ru-RU" spc="-150" dirty="0">
                <a:latin typeface="Consolas" pitchFamily="49" charset="0"/>
              </a:rPr>
              <a:t>повинна </a:t>
            </a:r>
            <a:r>
              <a:rPr lang="ru-RU" spc="-150" dirty="0" err="1">
                <a:latin typeface="Consolas" pitchFamily="49" charset="0"/>
              </a:rPr>
              <a:t>підтримувати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сприяти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розвитку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національної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літератури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засобів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масової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інформації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кіно</a:t>
            </a:r>
            <a:r>
              <a:rPr lang="ru-RU" spc="-150" dirty="0">
                <a:latin typeface="Consolas" pitchFamily="49" charset="0"/>
              </a:rPr>
              <a:t>, теле-, </a:t>
            </a:r>
            <a:r>
              <a:rPr lang="ru-RU" spc="-150" dirty="0" err="1">
                <a:latin typeface="Consolas" pitchFamily="49" charset="0"/>
              </a:rPr>
              <a:t>радіо</a:t>
            </a:r>
            <a:r>
              <a:rPr lang="ru-RU" spc="-150" dirty="0">
                <a:latin typeface="Consolas" pitchFamily="49" charset="0"/>
              </a:rPr>
              <a:t>- </a:t>
            </a:r>
            <a:r>
              <a:rPr lang="ru-RU" spc="-150" dirty="0" err="1">
                <a:latin typeface="Consolas" pitchFamily="49" charset="0"/>
              </a:rPr>
              <a:t>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книговиробництву</a:t>
            </a:r>
            <a:r>
              <a:rPr lang="ru-RU" spc="-150" dirty="0" smtClean="0">
                <a:latin typeface="Consolas" pitchFamily="49" charset="0"/>
              </a:rPr>
              <a:t>.</a:t>
            </a:r>
            <a:endParaRPr lang="ru-RU" spc="-150" dirty="0">
              <a:latin typeface="Consolas" pitchFamily="49" charset="0"/>
            </a:endParaRPr>
          </a:p>
        </p:txBody>
      </p:sp>
      <p:sp>
        <p:nvSpPr>
          <p:cNvPr id="74756" name="TextBox 6"/>
          <p:cNvSpPr txBox="1">
            <a:spLocks noChangeArrowheads="1"/>
          </p:cNvSpPr>
          <p:nvPr/>
        </p:nvSpPr>
        <p:spPr bwMode="auto">
          <a:xfrm>
            <a:off x="6929438" y="4572000"/>
            <a:ext cx="1185862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Во 640287</a:t>
            </a:r>
          </a:p>
        </p:txBody>
      </p:sp>
      <p:sp>
        <p:nvSpPr>
          <p:cNvPr id="74757" name="TextBox 7"/>
          <p:cNvSpPr txBox="1">
            <a:spLocks noChangeArrowheads="1"/>
          </p:cNvSpPr>
          <p:nvPr/>
        </p:nvSpPr>
        <p:spPr bwMode="auto">
          <a:xfrm>
            <a:off x="3571875" y="4572000"/>
            <a:ext cx="11747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723548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an-141114-00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43250" y="428625"/>
            <a:ext cx="2217738" cy="3286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Scan-141114-001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00688" y="428625"/>
            <a:ext cx="2651125" cy="3286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Scan-141114-001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50" y="428625"/>
            <a:ext cx="2673350" cy="3286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928688" y="3929063"/>
            <a:ext cx="8072437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>
                <a:latin typeface="Consolas" pitchFamily="49" charset="0"/>
              </a:rPr>
              <a:t>З </a:t>
            </a:r>
            <a:r>
              <a:rPr lang="ru-RU" spc="-150" dirty="0" err="1">
                <a:latin typeface="Consolas" pitchFamily="49" charset="0"/>
              </a:rPr>
              <a:t>чорно-білого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німого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фільму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>
                <a:latin typeface="Consolas" pitchFamily="49" charset="0"/>
              </a:rPr>
              <a:t>початку </a:t>
            </a:r>
            <a:r>
              <a:rPr lang="en-US" spc="-150" dirty="0">
                <a:latin typeface="Consolas" pitchFamily="49" charset="0"/>
              </a:rPr>
              <a:t>XX </a:t>
            </a:r>
            <a:r>
              <a:rPr lang="ru-RU" spc="-150" dirty="0" err="1">
                <a:latin typeface="Consolas" pitchFamily="49" charset="0"/>
              </a:rPr>
              <a:t>століття</a:t>
            </a:r>
            <a:r>
              <a:rPr lang="ru-RU" spc="-150" dirty="0">
                <a:latin typeface="Consolas" pitchFamily="49" charset="0"/>
              </a:rPr>
              <a:t> до </a:t>
            </a:r>
            <a:r>
              <a:rPr lang="en-US" spc="-150" dirty="0">
                <a:latin typeface="Consolas" pitchFamily="49" charset="0"/>
              </a:rPr>
              <a:t>XXI </a:t>
            </a:r>
            <a:r>
              <a:rPr lang="ru-RU" spc="-150" dirty="0" err="1">
                <a:latin typeface="Consolas" pitchFamily="49" charset="0"/>
              </a:rPr>
              <a:t>століття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перетворилося</a:t>
            </a:r>
            <a:r>
              <a:rPr lang="ru-RU" spc="-150" dirty="0">
                <a:latin typeface="Consolas" pitchFamily="49" charset="0"/>
              </a:rPr>
              <a:t> на </a:t>
            </a:r>
            <a:r>
              <a:rPr lang="ru-RU" spc="-150" dirty="0" err="1">
                <a:latin typeface="Consolas" pitchFamily="49" charset="0"/>
              </a:rPr>
              <a:t>феєричне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видовище,вже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немислиме</a:t>
            </a:r>
            <a:r>
              <a:rPr lang="ru-RU" spc="-150" dirty="0">
                <a:latin typeface="Consolas" pitchFamily="49" charset="0"/>
              </a:rPr>
              <a:t> без </a:t>
            </a:r>
            <a:r>
              <a:rPr lang="ru-RU" spc="-150" dirty="0" err="1">
                <a:latin typeface="Consolas" pitchFamily="49" charset="0"/>
              </a:rPr>
              <a:t>комп'ютерної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графіки</a:t>
            </a:r>
            <a:r>
              <a:rPr lang="ru-RU" spc="-150" dirty="0">
                <a:latin typeface="Consolas" pitchFamily="49" charset="0"/>
              </a:rPr>
              <a:t>, головною метою </a:t>
            </a:r>
            <a:r>
              <a:rPr lang="ru-RU" spc="-150" dirty="0" err="1">
                <a:latin typeface="Consolas" pitchFamily="49" charset="0"/>
              </a:rPr>
              <a:t>якого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стає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максимальне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занурення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глядача</a:t>
            </a:r>
            <a:r>
              <a:rPr lang="ru-RU" spc="-150" dirty="0">
                <a:latin typeface="Consolas" pitchFamily="49" charset="0"/>
              </a:rPr>
              <a:t> в </a:t>
            </a:r>
            <a:r>
              <a:rPr lang="ru-RU" spc="-150" dirty="0" err="1">
                <a:latin typeface="Consolas" pitchFamily="49" charset="0"/>
              </a:rPr>
              <a:t>дію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кінофільму</a:t>
            </a:r>
            <a:r>
              <a:rPr lang="ru-RU" spc="-150" dirty="0">
                <a:latin typeface="Consolas" pitchFamily="49" charset="0"/>
              </a:rPr>
              <a:t>.</a:t>
            </a:r>
            <a:endParaRPr lang="ru-RU" dirty="0">
              <a:latin typeface="+mn-lt"/>
            </a:endParaRP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1000125" y="3571875"/>
            <a:ext cx="11747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228097</a:t>
            </a:r>
          </a:p>
        </p:txBody>
      </p: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3746500" y="3571875"/>
            <a:ext cx="11620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Вс 687914</a:t>
            </a:r>
          </a:p>
        </p:txBody>
      </p:sp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6357938" y="3571875"/>
            <a:ext cx="11747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175374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41114-007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5913" y="1071563"/>
            <a:ext cx="2647950" cy="3714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 descr="Scan-141114-007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29313" y="1071563"/>
            <a:ext cx="2322512" cy="3714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Scan-141114-007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71813" y="1071563"/>
            <a:ext cx="2692400" cy="3714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313" y="76200"/>
            <a:ext cx="8929687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err="1">
                <a:latin typeface="Consolas" pitchFamily="49" charset="0"/>
              </a:rPr>
              <a:t>Починаючи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приблизно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</a:t>
            </a:r>
            <a:r>
              <a:rPr lang="ru-RU" spc="-150" dirty="0">
                <a:latin typeface="Consolas" pitchFamily="49" charset="0"/>
              </a:rPr>
              <a:t> 2003 року в </a:t>
            </a:r>
            <a:r>
              <a:rPr lang="ru-RU" spc="-150" dirty="0" err="1">
                <a:latin typeface="Consolas" pitchFamily="49" charset="0"/>
              </a:rPr>
              <a:t>Україні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спостерігаються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подібні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процеси</a:t>
            </a:r>
            <a:r>
              <a:rPr lang="ru-RU" spc="-150" dirty="0">
                <a:latin typeface="Consolas" pitchFamily="49" charset="0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>
                <a:latin typeface="Consolas" pitchFamily="49" charset="0"/>
              </a:rPr>
              <a:t>а </a:t>
            </a:r>
            <a:r>
              <a:rPr lang="ru-RU" spc="-150" dirty="0" err="1">
                <a:latin typeface="Consolas" pitchFamily="49" charset="0"/>
              </a:rPr>
              <a:t>саме</a:t>
            </a:r>
            <a:r>
              <a:rPr lang="ru-RU" spc="-150" dirty="0">
                <a:latin typeface="Consolas" pitchFamily="49" charset="0"/>
              </a:rPr>
              <a:t> – </a:t>
            </a:r>
            <a:r>
              <a:rPr lang="ru-RU" spc="-150" dirty="0" err="1">
                <a:latin typeface="Consolas" pitchFamily="49" charset="0"/>
              </a:rPr>
              <a:t>поступове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проте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впевнене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кількісне</a:t>
            </a:r>
            <a:r>
              <a:rPr lang="ru-RU" spc="-150" dirty="0">
                <a:latin typeface="Consolas" pitchFamily="49" charset="0"/>
              </a:rPr>
              <a:t> та </a:t>
            </a:r>
            <a:r>
              <a:rPr lang="ru-RU" spc="-150" dirty="0" err="1">
                <a:latin typeface="Consolas" pitchFamily="49" charset="0"/>
              </a:rPr>
              <a:t>якісне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зростання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вітчизняного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телевізійного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кіновиробництва</a:t>
            </a:r>
            <a:r>
              <a:rPr lang="ru-RU" spc="-150" dirty="0">
                <a:latin typeface="Consolas" pitchFamily="49" charset="0"/>
              </a:rPr>
              <a:t>. </a:t>
            </a:r>
          </a:p>
        </p:txBody>
      </p:sp>
      <p:sp>
        <p:nvSpPr>
          <p:cNvPr id="75781" name="TextBox 5"/>
          <p:cNvSpPr txBox="1">
            <a:spLocks noChangeArrowheads="1"/>
          </p:cNvSpPr>
          <p:nvPr/>
        </p:nvSpPr>
        <p:spPr bwMode="auto">
          <a:xfrm>
            <a:off x="1071563" y="4572000"/>
            <a:ext cx="11747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629626</a:t>
            </a:r>
          </a:p>
        </p:txBody>
      </p:sp>
      <p:sp>
        <p:nvSpPr>
          <p:cNvPr id="75782" name="TextBox 6"/>
          <p:cNvSpPr txBox="1">
            <a:spLocks noChangeArrowheads="1"/>
          </p:cNvSpPr>
          <p:nvPr/>
        </p:nvSpPr>
        <p:spPr bwMode="auto">
          <a:xfrm>
            <a:off x="6540500" y="4572000"/>
            <a:ext cx="11747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681021</a:t>
            </a:r>
          </a:p>
        </p:txBody>
      </p:sp>
      <p:sp>
        <p:nvSpPr>
          <p:cNvPr id="75783" name="TextBox 7"/>
          <p:cNvSpPr txBox="1">
            <a:spLocks noChangeArrowheads="1"/>
          </p:cNvSpPr>
          <p:nvPr/>
        </p:nvSpPr>
        <p:spPr bwMode="auto">
          <a:xfrm>
            <a:off x="3857625" y="4572000"/>
            <a:ext cx="11747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594749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41114-007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86125" y="500063"/>
            <a:ext cx="3016250" cy="4000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 descr="Scan-141114-009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50" y="500063"/>
            <a:ext cx="2867025" cy="4000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500813" y="869950"/>
            <a:ext cx="2500312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err="1">
                <a:latin typeface="Consolas" pitchFamily="49" charset="0"/>
              </a:rPr>
              <a:t>Крім</a:t>
            </a:r>
            <a:r>
              <a:rPr lang="ru-RU" spc="-150" dirty="0">
                <a:latin typeface="Consolas" pitchFamily="49" charset="0"/>
              </a:rPr>
              <a:t> того, за </a:t>
            </a:r>
            <a:r>
              <a:rPr lang="ru-RU" spc="-150" dirty="0" err="1">
                <a:latin typeface="Consolas" pitchFamily="49" charset="0"/>
              </a:rPr>
              <a:t>останні</a:t>
            </a:r>
            <a:r>
              <a:rPr lang="ru-RU" spc="-150" dirty="0">
                <a:latin typeface="Consolas" pitchFamily="49" charset="0"/>
              </a:rPr>
              <a:t> роки у </a:t>
            </a:r>
            <a:r>
              <a:rPr lang="ru-RU" spc="-150" dirty="0" err="1">
                <a:latin typeface="Consolas" pitchFamily="49" charset="0"/>
              </a:rPr>
              <a:t>державі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сформувалася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доволі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розвинена</a:t>
            </a:r>
            <a:r>
              <a:rPr lang="ru-RU" spc="-150" dirty="0">
                <a:latin typeface="Consolas" pitchFamily="49" charset="0"/>
              </a:rPr>
              <a:t> система </a:t>
            </a:r>
            <a:r>
              <a:rPr lang="ru-RU" spc="-150" dirty="0" err="1">
                <a:latin typeface="Consolas" pitchFamily="49" charset="0"/>
              </a:rPr>
              <a:t>аудіовізуальних</a:t>
            </a:r>
            <a:r>
              <a:rPr lang="ru-RU" spc="-150" dirty="0">
                <a:latin typeface="Consolas" pitchFamily="49" charset="0"/>
              </a:rPr>
              <a:t> ЗМІ та </a:t>
            </a:r>
            <a:r>
              <a:rPr lang="ru-RU" spc="-150" dirty="0" err="1">
                <a:latin typeface="Consolas" pitchFamily="49" charset="0"/>
              </a:rPr>
              <a:t>розгалужені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телевізійні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мережі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що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дає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можливість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охопити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достатньо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широку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аудиторію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smtClean="0">
                <a:latin typeface="Consolas" pitchFamily="49" charset="0"/>
              </a:rPr>
              <a:t>по </a:t>
            </a:r>
            <a:r>
              <a:rPr lang="ru-RU" spc="-150" dirty="0" err="1">
                <a:latin typeface="Consolas" pitchFamily="49" charset="0"/>
              </a:rPr>
              <a:t>всій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території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країни</a:t>
            </a:r>
            <a:r>
              <a:rPr lang="ru-RU" spc="-150" dirty="0">
                <a:latin typeface="Consolas" pitchFamily="49" charset="0"/>
              </a:rPr>
              <a:t>.</a:t>
            </a:r>
          </a:p>
        </p:txBody>
      </p:sp>
      <p:sp>
        <p:nvSpPr>
          <p:cNvPr id="76804" name="TextBox 4"/>
          <p:cNvSpPr txBox="1">
            <a:spLocks noChangeArrowheads="1"/>
          </p:cNvSpPr>
          <p:nvPr/>
        </p:nvSpPr>
        <p:spPr bwMode="auto">
          <a:xfrm>
            <a:off x="1214438" y="4357688"/>
            <a:ext cx="1068387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Со 23755</a:t>
            </a:r>
          </a:p>
        </p:txBody>
      </p:sp>
      <p:sp>
        <p:nvSpPr>
          <p:cNvPr id="76805" name="TextBox 6"/>
          <p:cNvSpPr txBox="1">
            <a:spLocks noChangeArrowheads="1"/>
          </p:cNvSpPr>
          <p:nvPr/>
        </p:nvSpPr>
        <p:spPr bwMode="auto">
          <a:xfrm>
            <a:off x="4286250" y="4357688"/>
            <a:ext cx="1459054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В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354830/1-2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214313"/>
            <a:ext cx="8715375" cy="458587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z="2000" b="1" spc="-150" dirty="0" err="1" smtClean="0">
                <a:latin typeface="Consolas" pitchFamily="49" charset="0"/>
              </a:rPr>
              <a:t>Джерела</a:t>
            </a:r>
            <a:r>
              <a:rPr lang="ru-RU" sz="2000" b="1" spc="-150" dirty="0" smtClean="0">
                <a:latin typeface="Consolas" pitchFamily="49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spc="-150" dirty="0" err="1" smtClean="0">
                <a:latin typeface="Consolas" pitchFamily="49" charset="0"/>
              </a:rPr>
              <a:t>Кіно</a:t>
            </a:r>
            <a:r>
              <a:rPr lang="ru-RU" sz="1600" spc="-150" dirty="0" smtClean="0">
                <a:latin typeface="Consolas" pitchFamily="49" charset="0"/>
              </a:rPr>
              <a:t> </a:t>
            </a:r>
            <a:r>
              <a:rPr lang="ru-RU" sz="1600" spc="-150" dirty="0">
                <a:latin typeface="Consolas" pitchFamily="49" charset="0"/>
              </a:rPr>
              <a:t>як вид </a:t>
            </a:r>
            <a:r>
              <a:rPr lang="ru-RU" sz="1600" spc="-150" dirty="0" err="1">
                <a:latin typeface="Consolas" pitchFamily="49" charset="0"/>
              </a:rPr>
              <a:t>мистецтва</a:t>
            </a:r>
            <a:r>
              <a:rPr lang="ru-RU" sz="1600" spc="-150" dirty="0">
                <a:latin typeface="Consolas" pitchFamily="49" charset="0"/>
              </a:rPr>
              <a:t> та </a:t>
            </a:r>
            <a:r>
              <a:rPr lang="ru-RU" sz="1600" spc="-150" dirty="0" err="1">
                <a:latin typeface="Consolas" pitchFamily="49" charset="0"/>
              </a:rPr>
              <a:t>його</a:t>
            </a:r>
            <a:r>
              <a:rPr lang="ru-RU" sz="1600" spc="-150" dirty="0">
                <a:latin typeface="Consolas" pitchFamily="49" charset="0"/>
              </a:rPr>
              <a:t> </a:t>
            </a:r>
            <a:r>
              <a:rPr lang="ru-RU" sz="1600" spc="-150" dirty="0" err="1">
                <a:latin typeface="Consolas" pitchFamily="49" charset="0"/>
              </a:rPr>
              <a:t>розвиток</a:t>
            </a:r>
            <a:r>
              <a:rPr lang="ru-RU" sz="1600" spc="-150" dirty="0">
                <a:latin typeface="Consolas" pitchFamily="49" charset="0"/>
              </a:rPr>
              <a:t> в </a:t>
            </a:r>
            <a:r>
              <a:rPr lang="ru-RU" sz="1600" spc="-150" dirty="0" err="1">
                <a:latin typeface="Consolas" pitchFamily="49" charset="0"/>
              </a:rPr>
              <a:t>Україні</a:t>
            </a:r>
            <a:endParaRPr lang="ru-RU" sz="1600" spc="-150" dirty="0">
              <a:latin typeface="Consolas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-150" dirty="0">
                <a:latin typeface="Consolas" pitchFamily="49" charset="0"/>
              </a:rPr>
              <a:t>http://e-works.com.ua/work/5233_Kino_yak_vid_mistectva_ta_iogo_rozvitok_v_Ykraini.html</a:t>
            </a:r>
            <a:endParaRPr lang="ru-RU" sz="1600" spc="-150" dirty="0">
              <a:latin typeface="Consolas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spc="-150" dirty="0">
              <a:latin typeface="Consolas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spc="-150" dirty="0">
                <a:latin typeface="Consolas" pitchFamily="49" charset="0"/>
              </a:rPr>
              <a:t>Киноискусство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-150" dirty="0">
                <a:latin typeface="Consolas" pitchFamily="49" charset="0"/>
              </a:rPr>
              <a:t>http://dic.academic.ru/dic.nsf/bse/95453/</a:t>
            </a:r>
            <a:r>
              <a:rPr lang="ru-RU" sz="1600" spc="-150" dirty="0">
                <a:latin typeface="Consolas" pitchFamily="49" charset="0"/>
              </a:rPr>
              <a:t>Киноискусство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spc="-150" dirty="0">
              <a:latin typeface="Consolas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spc="-150" dirty="0">
                <a:latin typeface="Consolas" pitchFamily="49" charset="0"/>
              </a:rPr>
              <a:t>История киноискусства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-150" dirty="0">
                <a:latin typeface="Consolas" pitchFamily="49" charset="0"/>
              </a:rPr>
              <a:t>http://otherreferats.allbest.ru/culture/00016490_0.html</a:t>
            </a:r>
            <a:endParaRPr lang="ru-RU" sz="1600" spc="-150" dirty="0">
              <a:latin typeface="Consolas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spc="-150" dirty="0">
              <a:latin typeface="Consolas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spc="-150" dirty="0">
                <a:latin typeface="Consolas" pitchFamily="49" charset="0"/>
              </a:rPr>
              <a:t>Кінематограф України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-150" dirty="0">
                <a:latin typeface="Consolas" pitchFamily="49" charset="0"/>
              </a:rPr>
              <a:t>http://uk.wikipedia.org/wiki/</a:t>
            </a:r>
            <a:r>
              <a:rPr lang="ru-RU" sz="1600" spc="-150" dirty="0" err="1">
                <a:latin typeface="Consolas" pitchFamily="49" charset="0"/>
              </a:rPr>
              <a:t>Кінематограф_України</a:t>
            </a:r>
            <a:endParaRPr lang="ru-RU" sz="1600" spc="-150" dirty="0">
              <a:latin typeface="Consolas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spc="-150" dirty="0">
              <a:latin typeface="Consolas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spc="-150" dirty="0" err="1">
                <a:latin typeface="Consolas" pitchFamily="49" charset="0"/>
              </a:rPr>
              <a:t>Сучасне</a:t>
            </a:r>
            <a:r>
              <a:rPr lang="ru-RU" sz="1600" spc="-150" dirty="0">
                <a:latin typeface="Consolas" pitchFamily="49" charset="0"/>
              </a:rPr>
              <a:t> </a:t>
            </a:r>
            <a:r>
              <a:rPr lang="ru-RU" sz="1600" spc="-150" dirty="0" err="1">
                <a:latin typeface="Consolas" pitchFamily="49" charset="0"/>
              </a:rPr>
              <a:t>українське</a:t>
            </a:r>
            <a:r>
              <a:rPr lang="ru-RU" sz="1600" spc="-150" dirty="0">
                <a:latin typeface="Consolas" pitchFamily="49" charset="0"/>
              </a:rPr>
              <a:t> </a:t>
            </a:r>
            <a:r>
              <a:rPr lang="ru-RU" sz="1600" spc="-150" dirty="0" err="1">
                <a:latin typeface="Consolas" pitchFamily="49" charset="0"/>
              </a:rPr>
              <a:t>кіномистецтво</a:t>
            </a:r>
            <a:r>
              <a:rPr lang="ru-RU" sz="1600" spc="-150" dirty="0">
                <a:latin typeface="Consolas" pitchFamily="49" charset="0"/>
              </a:rPr>
              <a:t> </a:t>
            </a:r>
            <a:r>
              <a:rPr lang="ru-RU" sz="1600" spc="-150" dirty="0" err="1">
                <a:latin typeface="Consolas" pitchFamily="49" charset="0"/>
              </a:rPr>
              <a:t>і</a:t>
            </a:r>
            <a:r>
              <a:rPr lang="ru-RU" sz="1600" spc="-150" dirty="0">
                <a:latin typeface="Consolas" pitchFamily="49" charset="0"/>
              </a:rPr>
              <a:t> театр, </a:t>
            </a:r>
            <a:r>
              <a:rPr lang="ru-RU" sz="1600" spc="-150" dirty="0" err="1">
                <a:latin typeface="Consolas" pitchFamily="49" charset="0"/>
              </a:rPr>
              <a:t>образотворче</a:t>
            </a:r>
            <a:r>
              <a:rPr lang="ru-RU" sz="1600" spc="-150" dirty="0">
                <a:latin typeface="Consolas" pitchFamily="49" charset="0"/>
              </a:rPr>
              <a:t> та </a:t>
            </a:r>
            <a:r>
              <a:rPr lang="ru-RU" sz="1600" spc="-150" dirty="0" err="1">
                <a:latin typeface="Consolas" pitchFamily="49" charset="0"/>
              </a:rPr>
              <a:t>музичне</a:t>
            </a:r>
            <a:r>
              <a:rPr lang="ru-RU" sz="1600" spc="-150" dirty="0">
                <a:latin typeface="Consolas" pitchFamily="49" charset="0"/>
              </a:rPr>
              <a:t> </a:t>
            </a:r>
            <a:r>
              <a:rPr lang="ru-RU" sz="1600" spc="-150" dirty="0" err="1">
                <a:latin typeface="Consolas" pitchFamily="49" charset="0"/>
              </a:rPr>
              <a:t>мистецтво</a:t>
            </a:r>
            <a:r>
              <a:rPr lang="ru-RU" sz="1600" spc="-150" dirty="0">
                <a:latin typeface="Consolas" pitchFamily="49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-150" dirty="0">
                <a:latin typeface="Consolas" pitchFamily="49" charset="0"/>
                <a:hlinkClick r:id="rId2"/>
              </a:rPr>
              <a:t>http://</a:t>
            </a:r>
            <a:r>
              <a:rPr lang="en-US" sz="1600" spc="-150" dirty="0" smtClean="0">
                <a:latin typeface="Consolas" pitchFamily="49" charset="0"/>
                <a:hlinkClick r:id="rId2"/>
              </a:rPr>
              <a:t>lektsiopedia.org/ukr/lek-14077.html</a:t>
            </a:r>
            <a:endParaRPr lang="uk-UA" sz="1600" spc="-150" dirty="0" smtClean="0">
              <a:latin typeface="Consolas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spc="-150" dirty="0" smtClean="0">
              <a:latin typeface="Consolas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spc="-150" dirty="0" smtClean="0">
              <a:latin typeface="Consolas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spc="-150" dirty="0">
              <a:latin typeface="Consolas" pitchFamily="49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011910"/>
            <a:ext cx="8604448" cy="80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400" b="1" i="1" dirty="0" smtClean="0">
                <a:latin typeface="Consolas" pitchFamily="49" charset="0"/>
                <a:cs typeface="Arial" charset="0"/>
              </a:rPr>
              <a:t>Національна бібліотека України ім. В. І. Вернадського.</a:t>
            </a: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400" b="1" i="1" dirty="0" smtClean="0">
                <a:latin typeface="Consolas" pitchFamily="49" charset="0"/>
                <a:cs typeface="Arial" charset="0"/>
              </a:rPr>
              <a:t> Відділ соціокультурної діяльності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400" i="1" dirty="0" smtClean="0">
                <a:latin typeface="Consolas" pitchFamily="49" charset="0"/>
                <a:cs typeface="Arial" charset="0"/>
              </a:rPr>
              <a:t>                                                                                                                                    </a:t>
            </a:r>
          </a:p>
          <a:p>
            <a:pPr algn="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i="1" dirty="0" err="1" smtClean="0">
                <a:latin typeface="Consolas" pitchFamily="49" charset="0"/>
                <a:cs typeface="Arial" charset="0"/>
              </a:rPr>
              <a:t>Всі</a:t>
            </a:r>
            <a:r>
              <a:rPr lang="ru-RU" sz="1400" i="1" dirty="0" smtClean="0">
                <a:latin typeface="Consolas" pitchFamily="49" charset="0"/>
                <a:cs typeface="Arial" charset="0"/>
              </a:rPr>
              <a:t> права </a:t>
            </a:r>
            <a:r>
              <a:rPr lang="ru-RU" sz="1400" i="1" dirty="0" err="1" smtClean="0">
                <a:latin typeface="Consolas" pitchFamily="49" charset="0"/>
                <a:cs typeface="Arial" charset="0"/>
              </a:rPr>
              <a:t>захищені</a:t>
            </a:r>
            <a:r>
              <a:rPr lang="ru-RU" sz="1400" i="1" dirty="0" smtClean="0">
                <a:latin typeface="Consolas" pitchFamily="49" charset="0"/>
                <a:cs typeface="Arial" charset="0"/>
              </a:rPr>
              <a:t> ©  ВСКД НБУВ </a:t>
            </a:r>
            <a:r>
              <a:rPr lang="ru-RU" sz="1400" i="1" dirty="0" err="1" smtClean="0">
                <a:latin typeface="Consolas" pitchFamily="49" charset="0"/>
                <a:cs typeface="Arial" charset="0"/>
              </a:rPr>
              <a:t>Гол.біб-р</a:t>
            </a:r>
            <a:r>
              <a:rPr lang="ru-RU" sz="1400" i="1" dirty="0" smtClean="0">
                <a:latin typeface="Consolas" pitchFamily="49" charset="0"/>
                <a:cs typeface="Arial" charset="0"/>
              </a:rPr>
              <a:t> </a:t>
            </a:r>
            <a:r>
              <a:rPr lang="ru-RU" sz="1400" i="1" dirty="0" err="1" smtClean="0">
                <a:latin typeface="Consolas" pitchFamily="49" charset="0"/>
                <a:cs typeface="Arial" charset="0"/>
              </a:rPr>
              <a:t>І.А.Прокошина</a:t>
            </a:r>
            <a:r>
              <a:rPr lang="ru-RU" sz="1600" i="1" dirty="0" smtClean="0">
                <a:cs typeface="Arial" charset="0"/>
              </a:rPr>
              <a:t>. </a:t>
            </a:r>
            <a:endParaRPr lang="uk-UA" sz="1600" b="1" i="1" dirty="0" smtClean="0"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313" y="142875"/>
            <a:ext cx="87153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err="1">
                <a:latin typeface="Consolas" pitchFamily="49" charset="0"/>
              </a:rPr>
              <a:t>Кінематограф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народився</a:t>
            </a:r>
            <a:r>
              <a:rPr lang="ru-RU" spc="-150" dirty="0">
                <a:latin typeface="Consolas" pitchFamily="49" charset="0"/>
              </a:rPr>
              <a:t> 28 </a:t>
            </a:r>
            <a:r>
              <a:rPr lang="ru-RU" spc="-150" dirty="0" err="1">
                <a:latin typeface="Consolas" pitchFamily="49" charset="0"/>
              </a:rPr>
              <a:t>грудня</a:t>
            </a:r>
            <a:r>
              <a:rPr lang="ru-RU" spc="-150" dirty="0">
                <a:latin typeface="Consolas" pitchFamily="49" charset="0"/>
              </a:rPr>
              <a:t> 1885, коли </a:t>
            </a:r>
            <a:r>
              <a:rPr lang="ru-RU" spc="-150" dirty="0" err="1">
                <a:latin typeface="Consolas" pitchFamily="49" charset="0"/>
              </a:rPr>
              <a:t>французи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брати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Луї</a:t>
            </a:r>
            <a:r>
              <a:rPr lang="ru-RU" spc="-150" dirty="0">
                <a:latin typeface="Consolas" pitchFamily="49" charset="0"/>
              </a:rPr>
              <a:t> та Огюст </a:t>
            </a:r>
            <a:r>
              <a:rPr lang="ru-RU" spc="-150" dirty="0" err="1" smtClean="0">
                <a:latin typeface="Consolas" pitchFamily="49" charset="0"/>
              </a:rPr>
              <a:t>Люм</a:t>
            </a:r>
            <a:r>
              <a:rPr lang="en-US" spc="-150" dirty="0" smtClean="0">
                <a:latin typeface="Consolas" pitchFamily="49" charset="0"/>
              </a:rPr>
              <a:t>’</a:t>
            </a:r>
            <a:r>
              <a:rPr lang="uk-UA" spc="-150" dirty="0" smtClean="0">
                <a:latin typeface="Consolas" pitchFamily="49" charset="0"/>
              </a:rPr>
              <a:t>є</a:t>
            </a:r>
            <a:r>
              <a:rPr lang="ru-RU" spc="-150" dirty="0" err="1" smtClean="0">
                <a:latin typeface="Consolas" pitchFamily="49" charset="0"/>
              </a:rPr>
              <a:t>ри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вперше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продемонстрували</a:t>
            </a:r>
            <a:r>
              <a:rPr lang="ru-RU" spc="-150" dirty="0">
                <a:latin typeface="Consolas" pitchFamily="49" charset="0"/>
              </a:rPr>
              <a:t> «</a:t>
            </a:r>
            <a:r>
              <a:rPr lang="ru-RU" spc="-150" dirty="0" err="1">
                <a:latin typeface="Consolas" pitchFamily="49" charset="0"/>
              </a:rPr>
              <a:t>рухомі</a:t>
            </a:r>
            <a:r>
              <a:rPr lang="ru-RU" spc="-150" dirty="0">
                <a:latin typeface="Consolas" pitchFamily="49" charset="0"/>
              </a:rPr>
              <a:t> картинки» - </a:t>
            </a:r>
            <a:r>
              <a:rPr lang="ru-RU" spc="-150" dirty="0" err="1">
                <a:latin typeface="Consolas" pitchFamily="49" charset="0"/>
              </a:rPr>
              <a:t>знятий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епізод</a:t>
            </a:r>
            <a:r>
              <a:rPr lang="ru-RU" spc="-150" dirty="0">
                <a:latin typeface="Consolas" pitchFamily="49" charset="0"/>
              </a:rPr>
              <a:t> про те, як </a:t>
            </a:r>
            <a:r>
              <a:rPr lang="ru-RU" spc="-150" dirty="0" err="1">
                <a:latin typeface="Consolas" pitchFamily="49" charset="0"/>
              </a:rPr>
              <a:t>робітники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виходять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з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воріт</a:t>
            </a:r>
            <a:r>
              <a:rPr lang="ru-RU" spc="-150" dirty="0">
                <a:latin typeface="Consolas" pitchFamily="49" charset="0"/>
              </a:rPr>
              <a:t> фабрики, </a:t>
            </a:r>
            <a:r>
              <a:rPr lang="ru-RU" spc="-150" dirty="0" err="1">
                <a:latin typeface="Consolas" pitchFamily="49" charset="0"/>
              </a:rPr>
              <a:t>і</a:t>
            </a:r>
            <a:r>
              <a:rPr lang="ru-RU" spc="-150" dirty="0">
                <a:latin typeface="Consolas" pitchFamily="49" charset="0"/>
              </a:rPr>
              <a:t> ряд </a:t>
            </a:r>
            <a:r>
              <a:rPr lang="ru-RU" spc="-150" dirty="0" err="1">
                <a:latin typeface="Consolas" pitchFamily="49" charset="0"/>
              </a:rPr>
              <a:t>інших</a:t>
            </a:r>
            <a:r>
              <a:rPr lang="ru-RU" spc="-150" dirty="0">
                <a:latin typeface="Consolas" pitchFamily="49" charset="0"/>
              </a:rPr>
              <a:t> коротеньких </a:t>
            </a:r>
            <a:r>
              <a:rPr lang="uk-UA" dirty="0" err="1" smtClean="0">
                <a:latin typeface="Consolas" pitchFamily="49" charset="0"/>
              </a:rPr>
              <a:t>кінозамальовок</a:t>
            </a:r>
            <a:r>
              <a:rPr lang="ru-RU" spc="-150" dirty="0" smtClean="0">
                <a:latin typeface="Consolas" pitchFamily="49" charset="0"/>
              </a:rPr>
              <a:t>. </a:t>
            </a:r>
            <a:r>
              <a:rPr lang="ru-RU" spc="-150" dirty="0">
                <a:latin typeface="Consolas" pitchFamily="49" charset="0"/>
              </a:rPr>
              <a:t>На </a:t>
            </a:r>
            <a:r>
              <a:rPr lang="ru-RU" spc="-150" dirty="0" err="1">
                <a:latin typeface="Consolas" pitchFamily="49" charset="0"/>
              </a:rPr>
              <a:t>глядачів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це</a:t>
            </a:r>
            <a:r>
              <a:rPr lang="ru-RU" spc="-150" dirty="0">
                <a:latin typeface="Consolas" pitchFamily="49" charset="0"/>
              </a:rPr>
              <a:t> справило </a:t>
            </a:r>
            <a:r>
              <a:rPr lang="ru-RU" spc="-150" dirty="0" err="1" smtClean="0">
                <a:latin typeface="Consolas" pitchFamily="49" charset="0"/>
              </a:rPr>
              <a:t>приголомшливе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враження</a:t>
            </a:r>
            <a:r>
              <a:rPr lang="ru-RU" spc="-150" dirty="0">
                <a:latin typeface="Consolas" pitchFamily="49" charset="0"/>
              </a:rPr>
              <a:t>. </a:t>
            </a:r>
          </a:p>
        </p:txBody>
      </p:sp>
      <p:pic>
        <p:nvPicPr>
          <p:cNvPr id="8" name="Рисунок 7" descr="Scan-141114-001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43000" y="1428750"/>
            <a:ext cx="2370138" cy="33448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Scan-141114-002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86188" y="1428750"/>
            <a:ext cx="2428875" cy="3357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Scan-141114-002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29375" y="1428750"/>
            <a:ext cx="2500313" cy="33448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4429125" y="4572000"/>
            <a:ext cx="1058863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86708</a:t>
            </a:r>
          </a:p>
        </p:txBody>
      </p:sp>
      <p:sp>
        <p:nvSpPr>
          <p:cNvPr id="20486" name="TextBox 10"/>
          <p:cNvSpPr txBox="1">
            <a:spLocks noChangeArrowheads="1"/>
          </p:cNvSpPr>
          <p:nvPr/>
        </p:nvSpPr>
        <p:spPr bwMode="auto">
          <a:xfrm>
            <a:off x="7215188" y="4559300"/>
            <a:ext cx="119380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Ао 200727</a:t>
            </a:r>
          </a:p>
        </p:txBody>
      </p:sp>
      <p:sp>
        <p:nvSpPr>
          <p:cNvPr id="20487" name="TextBox 11"/>
          <p:cNvSpPr txBox="1">
            <a:spLocks noChangeArrowheads="1"/>
          </p:cNvSpPr>
          <p:nvPr/>
        </p:nvSpPr>
        <p:spPr bwMode="auto">
          <a:xfrm>
            <a:off x="1785938" y="4572000"/>
            <a:ext cx="10731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А 885579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can-141114-00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00875" y="642938"/>
            <a:ext cx="1722438" cy="3000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50" y="4000500"/>
            <a:ext cx="87153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err="1">
                <a:latin typeface="Consolas" pitchFamily="49" charset="0"/>
              </a:rPr>
              <a:t>Серед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всіх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інших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винахідників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які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шукали</a:t>
            </a:r>
            <a:r>
              <a:rPr lang="ru-RU" spc="-150" dirty="0">
                <a:latin typeface="Consolas" pitchFamily="49" charset="0"/>
              </a:rPr>
              <a:t> шлях для </a:t>
            </a:r>
            <a:r>
              <a:rPr lang="ru-RU" spc="-150" dirty="0" err="1">
                <a:latin typeface="Consolas" pitchFamily="49" charset="0"/>
              </a:rPr>
              <a:t>створення</a:t>
            </a:r>
            <a:r>
              <a:rPr lang="ru-RU" spc="-150" dirty="0">
                <a:latin typeface="Consolas" pitchFamily="49" charset="0"/>
              </a:rPr>
              <a:t> «</a:t>
            </a:r>
            <a:r>
              <a:rPr lang="ru-RU" spc="-150" dirty="0" err="1">
                <a:latin typeface="Consolas" pitchFamily="49" charset="0"/>
              </a:rPr>
              <a:t>рухомих</a:t>
            </a:r>
            <a:r>
              <a:rPr lang="ru-RU" spc="-150" dirty="0">
                <a:latin typeface="Consolas" pitchFamily="49" charset="0"/>
              </a:rPr>
              <a:t> картинок», </a:t>
            </a:r>
            <a:r>
              <a:rPr lang="ru-RU" spc="-150" dirty="0" err="1">
                <a:latin typeface="Consolas" pitchFamily="49" charset="0"/>
              </a:rPr>
              <a:t>найближче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підійшли</a:t>
            </a:r>
            <a:r>
              <a:rPr lang="ru-RU" spc="-150" dirty="0">
                <a:latin typeface="Consolas" pitchFamily="49" charset="0"/>
              </a:rPr>
              <a:t> до </a:t>
            </a:r>
            <a:r>
              <a:rPr lang="ru-RU" spc="-150" dirty="0" err="1">
                <a:latin typeface="Consolas" pitchFamily="49" charset="0"/>
              </a:rPr>
              <a:t>створення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кінематографу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чотири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неабияких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людини</a:t>
            </a:r>
            <a:r>
              <a:rPr lang="ru-RU" spc="-150" dirty="0">
                <a:latin typeface="Consolas" pitchFamily="49" charset="0"/>
              </a:rPr>
              <a:t>. </a:t>
            </a:r>
            <a:r>
              <a:rPr lang="ru-RU" spc="-150" dirty="0" err="1">
                <a:latin typeface="Consolas" pitchFamily="49" charset="0"/>
              </a:rPr>
              <a:t>Це</a:t>
            </a:r>
            <a:r>
              <a:rPr lang="ru-RU" spc="-150" dirty="0">
                <a:latin typeface="Consolas" pitchFamily="49" charset="0"/>
              </a:rPr>
              <a:t> Томас </a:t>
            </a:r>
            <a:r>
              <a:rPr lang="ru-RU" spc="-150" dirty="0" err="1">
                <a:latin typeface="Consolas" pitchFamily="49" charset="0"/>
              </a:rPr>
              <a:t>Едісон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Брати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Люм'єр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Йосип</a:t>
            </a:r>
            <a:r>
              <a:rPr lang="ru-RU" spc="-150" dirty="0">
                <a:latin typeface="Consolas" pitchFamily="49" charset="0"/>
              </a:rPr>
              <a:t> Тимченко.</a:t>
            </a:r>
          </a:p>
        </p:txBody>
      </p:sp>
      <p:pic>
        <p:nvPicPr>
          <p:cNvPr id="4" name="Рисунок 3" descr="Scan-141114-00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29250" y="285750"/>
            <a:ext cx="1722438" cy="30305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Scan-141114-000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14563" y="285750"/>
            <a:ext cx="1722437" cy="30305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Scan-141114-000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786188" y="642938"/>
            <a:ext cx="1735137" cy="30305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Scan-141114-001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71500" y="500063"/>
            <a:ext cx="1741488" cy="30305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785813" y="3429000"/>
            <a:ext cx="1271587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 305252/1</a:t>
            </a:r>
          </a:p>
        </p:txBody>
      </p:sp>
      <p:sp>
        <p:nvSpPr>
          <p:cNvPr id="22536" name="TextBox 13"/>
          <p:cNvSpPr txBox="1">
            <a:spLocks noChangeArrowheads="1"/>
          </p:cNvSpPr>
          <p:nvPr/>
        </p:nvSpPr>
        <p:spPr bwMode="auto">
          <a:xfrm>
            <a:off x="2428875" y="3214688"/>
            <a:ext cx="1271588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 305252/2</a:t>
            </a:r>
          </a:p>
        </p:txBody>
      </p:sp>
      <p:sp>
        <p:nvSpPr>
          <p:cNvPr id="22537" name="TextBox 14"/>
          <p:cNvSpPr txBox="1">
            <a:spLocks noChangeArrowheads="1"/>
          </p:cNvSpPr>
          <p:nvPr/>
        </p:nvSpPr>
        <p:spPr bwMode="auto">
          <a:xfrm>
            <a:off x="4071938" y="3500438"/>
            <a:ext cx="1271587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 305252/3</a:t>
            </a:r>
          </a:p>
        </p:txBody>
      </p:sp>
      <p:sp>
        <p:nvSpPr>
          <p:cNvPr id="22538" name="TextBox 15"/>
          <p:cNvSpPr txBox="1">
            <a:spLocks noChangeArrowheads="1"/>
          </p:cNvSpPr>
          <p:nvPr/>
        </p:nvSpPr>
        <p:spPr bwMode="auto">
          <a:xfrm>
            <a:off x="5643563" y="3214688"/>
            <a:ext cx="1271587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 305252/4</a:t>
            </a:r>
          </a:p>
        </p:txBody>
      </p:sp>
      <p:sp>
        <p:nvSpPr>
          <p:cNvPr id="22539" name="TextBox 16"/>
          <p:cNvSpPr txBox="1">
            <a:spLocks noChangeArrowheads="1"/>
          </p:cNvSpPr>
          <p:nvPr/>
        </p:nvSpPr>
        <p:spPr bwMode="auto">
          <a:xfrm>
            <a:off x="7286625" y="3500438"/>
            <a:ext cx="1271588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 305252/5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2125" y="285750"/>
            <a:ext cx="3214688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>
                <a:latin typeface="Consolas" pitchFamily="49" charset="0"/>
              </a:rPr>
              <a:t>У 1894 </a:t>
            </a:r>
            <a:r>
              <a:rPr lang="ru-RU" spc="-150" dirty="0" err="1">
                <a:latin typeface="Consolas" pitchFamily="49" charset="0"/>
              </a:rPr>
              <a:t>році</a:t>
            </a:r>
            <a:r>
              <a:rPr lang="ru-RU" spc="-150" dirty="0">
                <a:latin typeface="Consolas" pitchFamily="49" charset="0"/>
              </a:rPr>
              <a:t> Томас </a:t>
            </a:r>
            <a:r>
              <a:rPr lang="ru-RU" spc="-150" dirty="0" err="1">
                <a:latin typeface="Consolas" pitchFamily="49" charset="0"/>
              </a:rPr>
              <a:t>Едісон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передає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розробки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кінематографа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Генріху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Уілкес</a:t>
            </a:r>
            <a:r>
              <a:rPr lang="ru-RU" spc="-150" dirty="0">
                <a:latin typeface="Consolas" pitchFamily="49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50" dirty="0" err="1">
                <a:latin typeface="Consolas" pitchFamily="49" charset="0"/>
              </a:rPr>
              <a:t>Під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керівництвом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Едісона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Уілкес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винаходить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апарат</a:t>
            </a:r>
            <a:r>
              <a:rPr lang="ru-RU" spc="-150" dirty="0">
                <a:latin typeface="Consolas" pitchFamily="49" charset="0"/>
              </a:rPr>
              <a:t> «</a:t>
            </a:r>
            <a:r>
              <a:rPr lang="ru-RU" spc="-150" dirty="0" err="1" smtClean="0">
                <a:latin typeface="Consolas" pitchFamily="49" charset="0"/>
              </a:rPr>
              <a:t>кінетоскоп</a:t>
            </a:r>
            <a:r>
              <a:rPr lang="ru-RU" spc="-150" dirty="0">
                <a:latin typeface="Consolas" pitchFamily="49" charset="0"/>
              </a:rPr>
              <a:t>». Цей </a:t>
            </a:r>
            <a:r>
              <a:rPr lang="ru-RU" spc="-150" dirty="0" err="1">
                <a:latin typeface="Consolas" pitchFamily="49" charset="0"/>
              </a:rPr>
              <a:t>апарат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був</a:t>
            </a:r>
            <a:r>
              <a:rPr lang="ru-RU" spc="-150" dirty="0">
                <a:latin typeface="Consolas" pitchFamily="49" charset="0"/>
              </a:rPr>
              <a:t> так </a:t>
            </a:r>
            <a:r>
              <a:rPr lang="ru-RU" spc="-150" dirty="0" err="1" smtClean="0">
                <a:latin typeface="Consolas" pitchFamily="49" charset="0"/>
              </a:rPr>
              <a:t>влаштовано</a:t>
            </a:r>
            <a:r>
              <a:rPr lang="ru-RU" spc="-150" dirty="0" smtClean="0">
                <a:latin typeface="Consolas" pitchFamily="49" charset="0"/>
              </a:rPr>
              <a:t>, </a:t>
            </a:r>
            <a:r>
              <a:rPr lang="ru-RU" spc="-150" dirty="0" err="1">
                <a:latin typeface="Consolas" pitchFamily="49" charset="0"/>
              </a:rPr>
              <a:t>що</a:t>
            </a:r>
            <a:r>
              <a:rPr lang="ru-RU" spc="-150" dirty="0">
                <a:latin typeface="Consolas" pitchFamily="49" charset="0"/>
              </a:rPr>
              <a:t> «</a:t>
            </a:r>
            <a:r>
              <a:rPr lang="ru-RU" spc="-150" dirty="0" err="1">
                <a:latin typeface="Consolas" pitchFamily="49" charset="0"/>
              </a:rPr>
              <a:t>рухомі</a:t>
            </a:r>
            <a:r>
              <a:rPr lang="ru-RU" spc="-150" dirty="0">
                <a:latin typeface="Consolas" pitchFamily="49" charset="0"/>
              </a:rPr>
              <a:t> картинки», </a:t>
            </a:r>
            <a:r>
              <a:rPr lang="ru-RU" spc="-150" dirty="0" err="1">
                <a:latin typeface="Consolas" pitchFamily="49" charset="0"/>
              </a:rPr>
              <a:t>які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він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демонстрував</a:t>
            </a:r>
            <a:r>
              <a:rPr lang="ru-RU" spc="-150" dirty="0">
                <a:latin typeface="Consolas" pitchFamily="49" charset="0"/>
              </a:rPr>
              <a:t>, </a:t>
            </a:r>
            <a:r>
              <a:rPr lang="ru-RU" spc="-150" dirty="0" smtClean="0">
                <a:latin typeface="Consolas" pitchFamily="49" charset="0"/>
              </a:rPr>
              <a:t>могла </a:t>
            </a:r>
            <a:r>
              <a:rPr lang="ru-RU" spc="-150" dirty="0" err="1" smtClean="0">
                <a:latin typeface="Consolas" pitchFamily="49" charset="0"/>
              </a:rPr>
              <a:t>дивитися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тільки</a:t>
            </a:r>
            <a:r>
              <a:rPr lang="ru-RU" spc="-150" dirty="0" smtClean="0">
                <a:latin typeface="Consolas" pitchFamily="49" charset="0"/>
              </a:rPr>
              <a:t> </a:t>
            </a:r>
            <a:r>
              <a:rPr lang="ru-RU" spc="-150" dirty="0">
                <a:latin typeface="Consolas" pitchFamily="49" charset="0"/>
              </a:rPr>
              <a:t>одна </a:t>
            </a:r>
            <a:r>
              <a:rPr lang="ru-RU" spc="-150" dirty="0" err="1">
                <a:latin typeface="Consolas" pitchFamily="49" charset="0"/>
              </a:rPr>
              <a:t>людина</a:t>
            </a:r>
            <a:r>
              <a:rPr lang="ru-RU" spc="-150" dirty="0">
                <a:latin typeface="Consolas" pitchFamily="49" charset="0"/>
              </a:rPr>
              <a:t>. Таких </a:t>
            </a:r>
            <a:r>
              <a:rPr lang="ru-RU" spc="-150" dirty="0" err="1">
                <a:latin typeface="Consolas" pitchFamily="49" charset="0"/>
              </a:rPr>
              <a:t>апаратів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було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випущено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близько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 smtClean="0">
                <a:latin typeface="Consolas" pitchFamily="49" charset="0"/>
              </a:rPr>
              <a:t>сотні</a:t>
            </a:r>
            <a:r>
              <a:rPr lang="ru-RU" spc="-150" dirty="0" smtClean="0">
                <a:latin typeface="Consolas" pitchFamily="49" charset="0"/>
              </a:rPr>
              <a:t>. Цей </a:t>
            </a:r>
            <a:r>
              <a:rPr lang="ru-RU" spc="-150" dirty="0" err="1">
                <a:latin typeface="Consolas" pitchFamily="49" charset="0"/>
              </a:rPr>
              <a:t>кінескоп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мав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параметри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майбутнього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обладнання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братів</a:t>
            </a:r>
            <a:r>
              <a:rPr lang="ru-RU" spc="-150" dirty="0">
                <a:latin typeface="Consolas" pitchFamily="49" charset="0"/>
              </a:rPr>
              <a:t> </a:t>
            </a:r>
            <a:r>
              <a:rPr lang="ru-RU" spc="-150" dirty="0" err="1">
                <a:latin typeface="Consolas" pitchFamily="49" charset="0"/>
              </a:rPr>
              <a:t>Люм'єр</a:t>
            </a:r>
            <a:r>
              <a:rPr lang="ru-RU" spc="-150" dirty="0">
                <a:latin typeface="Consolas" pitchFamily="49" charset="0"/>
              </a:rPr>
              <a:t>. </a:t>
            </a:r>
          </a:p>
        </p:txBody>
      </p:sp>
      <p:pic>
        <p:nvPicPr>
          <p:cNvPr id="4" name="Рисунок 3" descr="Scan-141114-00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50" y="571500"/>
            <a:ext cx="2505075" cy="3786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Scan-141114-003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28938" y="571500"/>
            <a:ext cx="2360612" cy="3786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968375" y="4214813"/>
            <a:ext cx="1174750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 731667</a:t>
            </a: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3571875" y="4214813"/>
            <a:ext cx="1065213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 120469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1844</TotalTime>
  <Words>2382</Words>
  <Application>Microsoft Office PowerPoint</Application>
  <PresentationFormat>Экран (16:9)</PresentationFormat>
  <Paragraphs>257</Paragraphs>
  <Slides>62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196</cp:revision>
  <dcterms:created xsi:type="dcterms:W3CDTF">2014-12-11T22:55:34Z</dcterms:created>
  <dcterms:modified xsi:type="dcterms:W3CDTF">2020-11-03T07:13:58Z</dcterms:modified>
</cp:coreProperties>
</file>