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269" r:id="rId31"/>
    <p:sldId id="270" r:id="rId32"/>
    <p:sldId id="328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29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00"/>
    <a:srgbClr val="FFCC66"/>
    <a:srgbClr val="FFFF66"/>
    <a:srgbClr val="00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104" d="100"/>
          <a:sy n="104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82" r="44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77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34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76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65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03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88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61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27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58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11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7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31AE-00F6-4D19-95A0-D25EE7E83A2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103C-3DE9-4D99-A7F6-F46DF8FC653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26" t="22664" r="14362" b="11301"/>
          <a:stretch/>
        </p:blipFill>
        <p:spPr>
          <a:xfrm>
            <a:off x="0" y="794"/>
            <a:ext cx="9144000" cy="68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9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s://akademperiodyka.org.ua/uk/projects/catalog_periodicals_nas_ukrain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s://akademperiodyka.org.ua/uk/projects/historical_biographical_directory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kademperiodyka.org.ua/uk/projects/ukrainian_scientifical_book" TargetMode="Externa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hyperlink" Target="https://akademperiodyka.org.ua/uk/books/science_ukraine_gi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hyperlink" Target="https://akademperiodyka.org.ua/uk/journal_category/academic_journal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00110" cy="352839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Видавничому дому "</a:t>
            </a:r>
            <a:r>
              <a:rPr lang="uk-UA" sz="54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Академперіодика</a:t>
            </a:r>
            <a:r>
              <a:rPr lang="uk-UA" sz="5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НАН України – </a:t>
            </a:r>
            <a:r>
              <a:rPr lang="uk-UA" sz="5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5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ВА839525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А83952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59632" y="2348880"/>
            <a:ext cx="2355593" cy="376396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56792"/>
            <a:ext cx="317869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ВА817679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ВА81767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26185" y="2505075"/>
            <a:ext cx="229371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ВА826271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ВА82627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54349" y="2505075"/>
            <a:ext cx="222051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36096" y="1535112"/>
            <a:ext cx="325070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ВА679351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Содержимое 13" descr="ВА67935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79054" y="2505075"/>
            <a:ext cx="218797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</a:t>
            </a:r>
            <a:r>
              <a:rPr lang="ru-RU" sz="36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переклади</a:t>
            </a:r>
            <a:r>
              <a:rPr lang="ru-RU" sz="3600" dirty="0" smtClean="0">
                <a:solidFill>
                  <a:schemeClr val="accent3"/>
                </a:solidFill>
              </a:rPr>
              <a:t/>
            </a:r>
            <a:br>
              <a:rPr lang="ru-RU" sz="3600" dirty="0" smtClean="0">
                <a:solidFill>
                  <a:schemeClr val="accent3"/>
                </a:solidFill>
              </a:rPr>
            </a:b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</a:rPr>
              <a:t>ВС55310</a:t>
            </a:r>
            <a:endParaRPr lang="ru-RU" sz="2800" dirty="0">
              <a:solidFill>
                <a:srgbClr val="CC9900"/>
              </a:solidFill>
            </a:endParaRPr>
          </a:p>
        </p:txBody>
      </p:sp>
      <p:pic>
        <p:nvPicPr>
          <p:cNvPr id="11" name="Содержимое 10" descr="ВС5531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24209" y="2505075"/>
            <a:ext cx="248079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</a:rPr>
              <a:t>ВА787893</a:t>
            </a:r>
            <a:endParaRPr lang="ru-RU" sz="2800" dirty="0">
              <a:solidFill>
                <a:srgbClr val="CC9900"/>
              </a:solidFill>
            </a:endParaRPr>
          </a:p>
        </p:txBody>
      </p:sp>
      <p:pic>
        <p:nvPicPr>
          <p:cNvPr id="12" name="Содержимое 11" descr="ВА78789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48553" y="2505075"/>
            <a:ext cx="224898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ВА788267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А78826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42149" y="2505075"/>
            <a:ext cx="2244915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36096" y="1535112"/>
            <a:ext cx="325070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ВА789567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А78956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48553" y="2505075"/>
            <a:ext cx="224898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ВА687234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90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24896" y="2505075"/>
            <a:ext cx="2479421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8064" y="1535112"/>
            <a:ext cx="353873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Р111696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208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45266" y="2505075"/>
            <a:ext cx="266709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ВА703529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218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40248" y="2505075"/>
            <a:ext cx="244871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ВА830323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225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71715" y="2505075"/>
            <a:ext cx="240265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ВА831947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232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03648" y="2286524"/>
            <a:ext cx="2592288" cy="3776844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36096" y="1535112"/>
            <a:ext cx="325070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ВА730317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273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36096" y="2348880"/>
            <a:ext cx="2532833" cy="376396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ВА733357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277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59632" y="2348880"/>
            <a:ext cx="2540675" cy="376396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ВА735331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284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29495" y="2505075"/>
            <a:ext cx="248709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45378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ВА741712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297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44086" y="2505075"/>
            <a:ext cx="244104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</a:rPr>
              <a:t>ВА806336</a:t>
            </a:r>
            <a:endParaRPr lang="ru-RU" sz="2800" dirty="0">
              <a:solidFill>
                <a:srgbClr val="CC9900"/>
              </a:solidFill>
            </a:endParaRPr>
          </a:p>
        </p:txBody>
      </p:sp>
      <p:pic>
        <p:nvPicPr>
          <p:cNvPr id="8" name="Содержимое 7" descr="304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91114" y="2505075"/>
            <a:ext cx="256385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</a:rPr>
              <a:t>ВА750318</a:t>
            </a:r>
            <a:endParaRPr lang="ru-RU" dirty="0">
              <a:solidFill>
                <a:srgbClr val="CC9900"/>
              </a:solidFill>
            </a:endParaRPr>
          </a:p>
        </p:txBody>
      </p:sp>
      <p:pic>
        <p:nvPicPr>
          <p:cNvPr id="7" name="Содержимое 6" descr="318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40248" y="2505075"/>
            <a:ext cx="244871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</a:rPr>
              <a:t>ВА751993</a:t>
            </a:r>
            <a:endParaRPr lang="ru-RU" sz="2800" dirty="0">
              <a:solidFill>
                <a:srgbClr val="CC9900"/>
              </a:solidFill>
            </a:endParaRPr>
          </a:p>
        </p:txBody>
      </p:sp>
      <p:pic>
        <p:nvPicPr>
          <p:cNvPr id="8" name="Содержимое 7" descr="323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64038" y="2505075"/>
            <a:ext cx="2418011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9841" y="908720"/>
            <a:ext cx="2949178" cy="792088"/>
          </a:xfrm>
        </p:spPr>
        <p:txBody>
          <a:bodyPr/>
          <a:lstStyle/>
          <a:p>
            <a:r>
              <a:rPr lang="uk-UA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ВА763846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5" descr="ВА7638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1" y="2060848"/>
            <a:ext cx="2952328" cy="3816424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Содержимое 5" descr="ВА76384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2060848"/>
            <a:ext cx="3024336" cy="3916437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995936" y="754391"/>
            <a:ext cx="41044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Діяльність ВД "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Академперіодика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»  спрямована на оперативне інформування, вітчизняної та міжнародної громадськості про стан і здобутки української  науки.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Підсумки роботи Видавничого дому "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Академперіодика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" за 25 років — це 4323 випуски 73 назв періодичних видань, тираж яких перевищив 1,1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млн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 примірників, і 1167 назв книг тиражем майже 0,5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млн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 примірників. А до того — робота групи науково-методичного забезпечення видавничої діяльності НАН України, методичні рекомендації з технічних і правових питань у видавничій справі, анотовані каталоги книжкових видань, каталоги академічної періодики, численні виставки і дослідницькі статті.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Важливий здобуток "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Академперіодики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" — ювілейні двомовні (українською та російською мовами) видання "М.В.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Келдиш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 та українська наука. До 100-річчя з дня народження вченого" та "Б.Є. Патон: 50 років на чолі Академії" та  щорічна  науково-практична конференція "Наукова періодика: традиції та інновації"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Поступ Видавничого дому у книговиданні засвідчений півсотнею міжнародних, державних і академічних нагород  та проведенням щорічної  науково-практичної конференції "Наукова періодика: традиції та інновації" .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ВА751992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324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40248" y="2505075"/>
            <a:ext cx="244871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</a:rPr>
              <a:t>ВА</a:t>
            </a:r>
            <a:r>
              <a:rPr lang="uk-UA" sz="2800" dirty="0" smtClean="0">
                <a:solidFill>
                  <a:srgbClr val="CC9900"/>
                </a:solidFill>
              </a:rPr>
              <a:t>754923</a:t>
            </a:r>
            <a:endParaRPr lang="ru-RU" sz="2800" dirty="0">
              <a:solidFill>
                <a:srgbClr val="CC9900"/>
              </a:solidFill>
            </a:endParaRPr>
          </a:p>
        </p:txBody>
      </p:sp>
      <p:pic>
        <p:nvPicPr>
          <p:cNvPr id="8" name="Содержимое 7" descr="330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44848" y="2505075"/>
            <a:ext cx="245639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754933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3312-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32572" y="2505075"/>
            <a:ext cx="246406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ВА758160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338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83438" y="2505075"/>
            <a:ext cx="257921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759869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339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40248" y="2505075"/>
            <a:ext cx="244871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765992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355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06467" y="2505075"/>
            <a:ext cx="253315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769503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364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44086" y="2505075"/>
            <a:ext cx="244104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773134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370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21819" y="2505075"/>
            <a:ext cx="250244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sz="2800" dirty="0" smtClean="0">
                <a:solidFill>
                  <a:srgbClr val="CC9900"/>
                </a:solidFill>
              </a:rPr>
              <a:t>ВА</a:t>
            </a:r>
            <a:r>
              <a:rPr lang="uk-UA" dirty="0" smtClean="0">
                <a:solidFill>
                  <a:srgbClr val="CC9900"/>
                </a:solidFill>
              </a:rPr>
              <a:t>790751</a:t>
            </a:r>
            <a:endParaRPr lang="ru-RU" dirty="0">
              <a:solidFill>
                <a:srgbClr val="CC9900"/>
              </a:solidFill>
            </a:endParaRPr>
          </a:p>
        </p:txBody>
      </p:sp>
      <p:pic>
        <p:nvPicPr>
          <p:cNvPr id="7" name="Содержимое 6" descr="416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21058" y="2505075"/>
            <a:ext cx="248709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790752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417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17981" y="2505075"/>
            <a:ext cx="251012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794396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428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21058" y="2505075"/>
            <a:ext cx="248709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800735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449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29495" y="2505075"/>
            <a:ext cx="248709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804467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463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09543" y="2505075"/>
            <a:ext cx="251012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804938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465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21819" y="2505075"/>
            <a:ext cx="250244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821546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517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44086" y="2505075"/>
            <a:ext cx="244104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824046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5285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29495" y="2505075"/>
            <a:ext cx="248709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820008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pastur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21058" y="2505075"/>
            <a:ext cx="248709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</a:rPr>
              <a:t>ВА</a:t>
            </a:r>
            <a:r>
              <a:rPr lang="uk-UA" dirty="0" smtClean="0">
                <a:solidFill>
                  <a:srgbClr val="CC9900"/>
                </a:solidFill>
              </a:rPr>
              <a:t>836231</a:t>
            </a:r>
            <a:endParaRPr lang="ru-RU" dirty="0">
              <a:solidFill>
                <a:srgbClr val="CC9900"/>
              </a:solidFill>
            </a:endParaRPr>
          </a:p>
        </p:txBody>
      </p:sp>
      <p:pic>
        <p:nvPicPr>
          <p:cNvPr id="8" name="Содержимое 7" descr="Pavluk_MI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8334" y="2505075"/>
            <a:ext cx="268942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824064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turkevich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05705" y="2505075"/>
            <a:ext cx="251780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</a:rPr>
              <a:t>ВА</a:t>
            </a:r>
            <a:r>
              <a:rPr lang="uk-UA" dirty="0" smtClean="0">
                <a:solidFill>
                  <a:srgbClr val="CC9900"/>
                </a:solidFill>
              </a:rPr>
              <a:t>812014</a:t>
            </a:r>
            <a:endParaRPr lang="ru-RU" dirty="0">
              <a:solidFill>
                <a:srgbClr val="CC9900"/>
              </a:solidFill>
            </a:endParaRPr>
          </a:p>
        </p:txBody>
      </p:sp>
      <p:pic>
        <p:nvPicPr>
          <p:cNvPr id="8" name="Содержимое 7" descr="YMKA-PRESS№54.7.1_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91617" y="2505075"/>
            <a:ext cx="236285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</a:t>
            </a:r>
            <a:r>
              <a:rPr lang="ru-RU" sz="36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6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3600" b="1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1556792"/>
            <a:ext cx="404018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ВА659935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ВА65993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66550" y="2505075"/>
            <a:ext cx="219611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36096" y="1535112"/>
            <a:ext cx="325070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ВА660786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ВА66078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40419" y="2505075"/>
            <a:ext cx="226525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365126"/>
            <a:ext cx="7688957" cy="1325563"/>
          </a:xfrm>
        </p:spPr>
        <p:txBody>
          <a:bodyPr>
            <a:normAutofit/>
          </a:bodyPr>
          <a:lstStyle/>
          <a:p>
            <a:r>
              <a:rPr lang="uk-UA" sz="3600" b="1" u="sng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Анотований каталог книжкових видань</a:t>
            </a:r>
            <a:endParaRPr lang="ru-RU" sz="3600" b="1" u="sng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ВА672507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ВА67250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03875" y="2505075"/>
            <a:ext cx="252146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БШ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бш_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75349" y="2505075"/>
            <a:ext cx="239538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ВС46597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Содержимое 12" descr="ВС46597_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26243" y="2505075"/>
            <a:ext cx="247672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36096" y="1535112"/>
            <a:ext cx="325070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ВА719169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Содержимое 13" descr="ВА71916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508104" y="2276872"/>
            <a:ext cx="2449698" cy="376396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hlinkClick r:id="rId2"/>
              </a:rPr>
              <a:t/>
            </a:r>
            <a:br>
              <a:rPr lang="ru-RU" sz="3600" dirty="0" smtClean="0">
                <a:hlinkClick r:id="rId2"/>
              </a:rPr>
            </a:br>
            <a:r>
              <a:rPr lang="ru-RU" sz="36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періодичних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видань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НАН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ВС60871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Periodychni_ta_knygkovi_vydannya (1)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298029" y="2505075"/>
            <a:ext cx="253315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БШ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3071 (1)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248895" y="2505075"/>
            <a:ext cx="264829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C9900"/>
                </a:solidFill>
              </a:rPr>
              <a:t/>
            </a:r>
            <a:br>
              <a:rPr lang="ru-RU" sz="4000" dirty="0" smtClean="0">
                <a:solidFill>
                  <a:srgbClr val="CC9900"/>
                </a:solidFill>
              </a:rPr>
            </a:b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будні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В352914/1-2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В35291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09976" y="2505075"/>
            <a:ext cx="2509261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В352914/1-2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294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48895" y="2505075"/>
            <a:ext cx="264829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ВА733353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ВА73335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99808" y="2505075"/>
            <a:ext cx="252959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</a:rPr>
              <a:t>ВА792890</a:t>
            </a:r>
            <a:endParaRPr lang="ru-RU" sz="2800" dirty="0">
              <a:solidFill>
                <a:srgbClr val="CC9900"/>
              </a:solidFill>
            </a:endParaRPr>
          </a:p>
        </p:txBody>
      </p:sp>
      <p:pic>
        <p:nvPicPr>
          <p:cNvPr id="10" name="Содержимое 9" descr="ВА79289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57048" y="2505075"/>
            <a:ext cx="2431991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Р114300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Р11430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05909" y="2505075"/>
            <a:ext cx="2517395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</a:rPr>
              <a:t>ВА</a:t>
            </a:r>
            <a:r>
              <a:rPr lang="uk-UA" dirty="0" smtClean="0">
                <a:solidFill>
                  <a:srgbClr val="CC9900"/>
                </a:solidFill>
              </a:rPr>
              <a:t>708151</a:t>
            </a:r>
            <a:endParaRPr lang="ru-RU" dirty="0">
              <a:solidFill>
                <a:srgbClr val="CC9900"/>
              </a:solidFill>
            </a:endParaRPr>
          </a:p>
        </p:txBody>
      </p:sp>
      <p:pic>
        <p:nvPicPr>
          <p:cNvPr id="8" name="Содержимое 7" descr="ВА70815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42814" y="2505075"/>
            <a:ext cx="246045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</a:t>
            </a:r>
            <a:r>
              <a:rPr lang="ru-RU" sz="36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монографії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В357538/1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357538.1_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91674" y="2505075"/>
            <a:ext cx="254586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</a:rPr>
              <a:t>В357538/2</a:t>
            </a:r>
            <a:endParaRPr lang="ru-RU" sz="2800" dirty="0">
              <a:solidFill>
                <a:srgbClr val="CC9900"/>
              </a:solidFill>
            </a:endParaRPr>
          </a:p>
        </p:txBody>
      </p:sp>
      <p:pic>
        <p:nvPicPr>
          <p:cNvPr id="8" name="Содержимое 7" descr="В357538.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38747" y="2505075"/>
            <a:ext cx="246859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ВА780717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Содержимое 12" descr="ВА78071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26243" y="2505075"/>
            <a:ext cx="247672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</a:rPr>
              <a:t>ВА785080</a:t>
            </a:r>
            <a:endParaRPr lang="ru-RU" dirty="0">
              <a:solidFill>
                <a:srgbClr val="CC9900"/>
              </a:solidFill>
            </a:endParaRPr>
          </a:p>
        </p:txBody>
      </p:sp>
      <p:pic>
        <p:nvPicPr>
          <p:cNvPr id="14" name="Содержимое 13" descr="ВА78508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44847" y="2505075"/>
            <a:ext cx="245639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</a:rPr>
              <a:t>ВС58480</a:t>
            </a:r>
            <a:endParaRPr lang="ru-RU" dirty="0">
              <a:solidFill>
                <a:srgbClr val="CC9900"/>
              </a:solidFill>
            </a:endParaRPr>
          </a:p>
        </p:txBody>
      </p:sp>
      <p:pic>
        <p:nvPicPr>
          <p:cNvPr id="7" name="Содержимое 6" descr="ВС5848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36410" y="2505075"/>
            <a:ext cx="245639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</a:rPr>
              <a:t>ВС58703</a:t>
            </a:r>
            <a:endParaRPr lang="ru-RU" dirty="0">
              <a:solidFill>
                <a:srgbClr val="CC9900"/>
              </a:solidFill>
            </a:endParaRPr>
          </a:p>
        </p:txBody>
      </p:sp>
      <p:pic>
        <p:nvPicPr>
          <p:cNvPr id="9" name="Содержимое 8" descr="ВС5870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46881" y="2505075"/>
            <a:ext cx="2452325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u="sng" dirty="0" smtClean="0">
                <a:solidFill>
                  <a:srgbClr val="CC9900"/>
                </a:solidFill>
              </a:rPr>
              <a:t>ВС58713</a:t>
            </a:r>
            <a:endParaRPr lang="ru-RU" u="sng" dirty="0">
              <a:solidFill>
                <a:srgbClr val="CC9900"/>
              </a:solidFill>
            </a:endParaRPr>
          </a:p>
        </p:txBody>
      </p:sp>
      <p:pic>
        <p:nvPicPr>
          <p:cNvPr id="7" name="Содержимое 6" descr="ВС5871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30310" y="2505075"/>
            <a:ext cx="246859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</a:rPr>
              <a:t>ВС58718</a:t>
            </a:r>
            <a:endParaRPr lang="ru-RU" dirty="0">
              <a:solidFill>
                <a:srgbClr val="CC9900"/>
              </a:solidFill>
            </a:endParaRPr>
          </a:p>
        </p:txBody>
      </p:sp>
      <p:pic>
        <p:nvPicPr>
          <p:cNvPr id="8" name="Содержимое 7" descr="ВС5871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50948" y="2505075"/>
            <a:ext cx="244419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ВА674165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ВА674165_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95380" y="2505075"/>
            <a:ext cx="233845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1535112"/>
            <a:ext cx="317869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ВА691204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Содержимое 13" descr="ВА69120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52620" y="2505075"/>
            <a:ext cx="224084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484784"/>
            <a:ext cx="339211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ВС58733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С5873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03875" y="2505075"/>
            <a:ext cx="252146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8064" y="1535112"/>
            <a:ext cx="353873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ВС59050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5905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86239" y="2505075"/>
            <a:ext cx="277360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484784"/>
            <a:ext cx="404018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ВС59939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С5993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03875" y="2505075"/>
            <a:ext cx="252146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20072" y="1484784"/>
            <a:ext cx="4041775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ВС60174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6017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53343" y="2505075"/>
            <a:ext cx="263940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56792"/>
            <a:ext cx="332010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ВС62254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С6225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52677" y="2505075"/>
            <a:ext cx="242385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76056" y="1535112"/>
            <a:ext cx="361074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ВС63731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6373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86239" y="2505075"/>
            <a:ext cx="277360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ВС64389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С6438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42510" y="2505075"/>
            <a:ext cx="244419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ВС65187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ВС6518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42814" y="2505075"/>
            <a:ext cx="246045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5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sz="3600" dirty="0" err="1" smtClean="0">
                <a:hlinkClick r:id="rId2"/>
              </a:rPr>
              <a:t>Відділення</a:t>
            </a:r>
            <a:r>
              <a:rPr lang="ru-RU" sz="3600" dirty="0" smtClean="0">
                <a:hlinkClick r:id="rId2"/>
              </a:rPr>
              <a:t> НАН </a:t>
            </a:r>
            <a:r>
              <a:rPr lang="ru-RU" sz="3600" dirty="0" err="1" smtClean="0">
                <a:hlinkClick r:id="rId2"/>
              </a:rPr>
              <a:t>України</a:t>
            </a:r>
            <a:r>
              <a:rPr lang="ru-RU" sz="3600" dirty="0" smtClean="0">
                <a:hlinkClick r:id="rId2"/>
              </a:rPr>
              <a:t>. </a:t>
            </a:r>
            <a:r>
              <a:rPr lang="ru-RU" sz="3600" dirty="0" err="1" smtClean="0">
                <a:hlinkClick r:id="rId2"/>
              </a:rPr>
              <a:t>Історико-біографічний</a:t>
            </a:r>
            <a:r>
              <a:rPr lang="ru-RU" sz="3600" dirty="0" smtClean="0">
                <a:hlinkClick r:id="rId2"/>
              </a:rPr>
              <a:t> </a:t>
            </a:r>
            <a:r>
              <a:rPr lang="ru-RU" sz="3600" dirty="0" err="1" smtClean="0">
                <a:hlinkClick r:id="rId2"/>
              </a:rPr>
              <a:t>довідник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ВА778755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ВА778755_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377079" y="2505075"/>
            <a:ext cx="237505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ВА794400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 descr="ВА794400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381450" y="2505075"/>
            <a:ext cx="238318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ВА797214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А797214_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70979" y="2505075"/>
            <a:ext cx="2387255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ВА820018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А82001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65182" y="2505075"/>
            <a:ext cx="241572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ВА821469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А82146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15714" y="2505075"/>
            <a:ext cx="229778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</a:br>
            <a:r>
              <a:rPr lang="ru-RU" sz="3600" dirty="0" smtClean="0">
                <a:solidFill>
                  <a:srgbClr val="CC9900"/>
                </a:solidFill>
              </a:rPr>
              <a:t/>
            </a:r>
            <a:br>
              <a:rPr lang="ru-RU" sz="3600" dirty="0" smtClean="0">
                <a:solidFill>
                  <a:srgbClr val="CC9900"/>
                </a:solidFill>
              </a:rPr>
            </a:b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книга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іноземною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мовою</a:t>
            </a:r>
            <a:r>
              <a:rPr lang="ru-RU" dirty="0" smtClean="0">
                <a:solidFill>
                  <a:srgbClr val="CC9900"/>
                </a:solidFill>
              </a:rPr>
              <a:t/>
            </a:r>
            <a:br>
              <a:rPr lang="ru-RU" dirty="0" smtClean="0">
                <a:solidFill>
                  <a:srgbClr val="CC9900"/>
                </a:solidFill>
              </a:rPr>
            </a:br>
            <a:endParaRPr lang="ru-RU" dirty="0">
              <a:solidFill>
                <a:srgbClr val="CC99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ІВ202166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IB202166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1377079" y="2505075"/>
            <a:ext cx="237505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ІВ215243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B215243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5355015" y="2505075"/>
            <a:ext cx="243605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ІВ216537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IB21653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58778" y="2505075"/>
            <a:ext cx="241165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ІВ218427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B21842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50948" y="2505075"/>
            <a:ext cx="244419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ІВ219136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IB21913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03648" y="2348880"/>
            <a:ext cx="2410543" cy="376396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56792"/>
            <a:ext cx="332271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ІВ220934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B22093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57048" y="2505075"/>
            <a:ext cx="2431991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ВА678715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А678715_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70979" y="2505075"/>
            <a:ext cx="2387255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1535112"/>
            <a:ext cx="317869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ВА726669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 descr="ВА72666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72954" y="2505075"/>
            <a:ext cx="220017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ІВ220935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IB22093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44544" y="2505075"/>
            <a:ext cx="2440125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ІВ223967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B22396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32647" y="2505075"/>
            <a:ext cx="248079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ІВ225231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IB22523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60811" y="2505075"/>
            <a:ext cx="240759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ІВ225232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B22523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50948" y="2505075"/>
            <a:ext cx="244419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ІВ225236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IB22523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66912" y="2505075"/>
            <a:ext cx="239538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ІВ226450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B22645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42814" y="2505075"/>
            <a:ext cx="246045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ІВ226712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IB22671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52677" y="2505075"/>
            <a:ext cx="242385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ІВ226934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B22693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42814" y="2505075"/>
            <a:ext cx="246045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В277392/1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277392.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59632" y="2348880"/>
            <a:ext cx="2524846" cy="376396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В277392/2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277392.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26547" y="2505075"/>
            <a:ext cx="249299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ВС50600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С5060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34377" y="2505075"/>
            <a:ext cx="246045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ВС51818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5181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71282" y="2505075"/>
            <a:ext cx="240352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ВС52993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С5299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52677" y="2505075"/>
            <a:ext cx="242385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ВС54592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5459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20446" y="2505075"/>
            <a:ext cx="2505195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ВС57716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С5771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42510" y="2505075"/>
            <a:ext cx="244419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36096" y="1535112"/>
            <a:ext cx="325070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ВС59286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5928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32285" y="2505075"/>
            <a:ext cx="228151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ВС59287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С5928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99808" y="2505075"/>
            <a:ext cx="252959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ВС61239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6123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40781" y="2505075"/>
            <a:ext cx="246452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ВС62299</a:t>
            </a:r>
            <a:endParaRPr lang="ru-RU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С6229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59632" y="2348880"/>
            <a:ext cx="2486762" cy="376396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б/ш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Lamonova_Modified_crystal_field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71924" y="2505075"/>
            <a:ext cx="260224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ВА697493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ВА69749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62483" y="2505075"/>
            <a:ext cx="220424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36096" y="1535112"/>
            <a:ext cx="325070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ВА710885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ВА71088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74988" y="2505075"/>
            <a:ext cx="219611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Видатні</a:t>
            </a:r>
            <a:r>
              <a:rPr lang="ru-RU" sz="36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484784"/>
            <a:ext cx="4040188" cy="750887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uk-UA" sz="3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ВС66428</a:t>
            </a:r>
            <a:endParaRPr lang="ru-RU" sz="30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ВС6642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56744" y="2505075"/>
            <a:ext cx="241572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ВС52512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5251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55015" y="2505075"/>
            <a:ext cx="2436058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ВС50825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ВС5082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24209" y="2505075"/>
            <a:ext cx="248079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ВС55990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5599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91978" y="2505075"/>
            <a:ext cx="2562131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ВС55992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ВС5599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36410" y="2505075"/>
            <a:ext cx="245639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</a:rPr>
              <a:t>ВС66514</a:t>
            </a:r>
            <a:endParaRPr lang="ru-RU" sz="2800" dirty="0">
              <a:solidFill>
                <a:srgbClr val="CC9900"/>
              </a:solidFill>
            </a:endParaRPr>
          </a:p>
        </p:txBody>
      </p:sp>
      <p:pic>
        <p:nvPicPr>
          <p:cNvPr id="12" name="Содержимое 11" descr="ВС6651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14346" y="2505075"/>
            <a:ext cx="2517395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ювілеїв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НАН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2"/>
            <a:ext cx="3525788" cy="750887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ВС65354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бш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65601" y="2505075"/>
            <a:ext cx="279801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ВС58243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5824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34681" y="2505075"/>
            <a:ext cx="247672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218" name="AutoShape 2" descr="https://akademperiodyka.org.ua/sites/default/files/styles/medium/public/Cover_1918-2018_NANU_ENG.jpg?itok=L8BFZ7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E:\Cover_1918-2018_NANU_ENG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4581128"/>
            <a:ext cx="1619250" cy="2095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ВС60173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С6017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36410" y="2505075"/>
            <a:ext cx="245639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484784"/>
            <a:ext cx="4041775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ВС63317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pisarzhevsky_institute_physical_chemistry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68085" y="2505075"/>
            <a:ext cx="260991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В355618/1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355618.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95741" y="2505075"/>
            <a:ext cx="253773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В355618/2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355618.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04179" y="2505075"/>
            <a:ext cx="253773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86700" cy="10375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Навчальні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ВА835724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А83572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28276" y="2505075"/>
            <a:ext cx="2472660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628800"/>
            <a:ext cx="3321695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ВС38724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С3872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36096" y="2348880"/>
            <a:ext cx="2477576" cy="376396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ВС49291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ВС4929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307942" y="2505075"/>
            <a:ext cx="251332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36096" y="1535112"/>
            <a:ext cx="325070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ВС66513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ВС6651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36096" y="2276872"/>
            <a:ext cx="2567573" cy="376396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світовому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інформаційному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просторі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957784"/>
          </a:xfrm>
        </p:spPr>
        <p:txBody>
          <a:bodyPr>
            <a:noAutofit/>
          </a:bodyPr>
          <a:lstStyle/>
          <a:p>
            <a:r>
              <a:rPr lang="uk-UA" sz="2800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Онищенко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ж96 </a:t>
            </a:r>
            <a:endParaRPr lang="uk-UA" sz="2800" dirty="0" smtClean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Онищенко Ж96 2009.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330310" y="2505075"/>
            <a:ext cx="246859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957784"/>
          </a:xfrm>
        </p:spPr>
        <p:txBody>
          <a:bodyPr>
            <a:noAutofit/>
          </a:bodyPr>
          <a:lstStyle/>
          <a:p>
            <a:r>
              <a:rPr lang="uk-UA" sz="2800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Онищенко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ж96 2013.в7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Онищенко Ж96 2013.7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344847" y="2505075"/>
            <a:ext cx="245639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hlinkClick r:id="rId2"/>
              </a:rPr>
              <a:t/>
            </a:r>
            <a:br>
              <a:rPr lang="ru-RU" sz="3100" dirty="0" smtClean="0">
                <a:hlinkClick r:id="rId2"/>
              </a:rPr>
            </a:b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Загальноакадемічні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журнали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Національної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sz="4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 </a:t>
            </a:r>
            <a:r>
              <a:rPr lang="ru-RU" sz="40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20611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v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148343" y="2505075"/>
            <a:ext cx="283252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22412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2020-7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172567" y="2505075"/>
            <a:ext cx="2800954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ВА778333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ВА77833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27915" y="2505075"/>
            <a:ext cx="227338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ВА785088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ВА78508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58720" y="2505075"/>
            <a:ext cx="2228647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25189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ni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56019" y="2505075"/>
            <a:ext cx="2817175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8064" y="1535112"/>
            <a:ext cx="353873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14846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sp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41428" y="2505075"/>
            <a:ext cx="286323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896544"/>
          </a:xfrm>
        </p:spPr>
        <p:txBody>
          <a:bodyPr>
            <a:normAutofit/>
          </a:bodyPr>
          <a:lstStyle/>
          <a:p>
            <a:pPr algn="r"/>
            <a:r>
              <a:rPr lang="uk-UA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 бібліотека України </a:t>
            </a:r>
            <a:r>
              <a:rPr lang="uk-UA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імені В. І. Вернадського</a:t>
            </a:r>
            <a:r>
              <a:rPr lang="uk-UA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 соціокультурної діяльності</a:t>
            </a:r>
            <a:br>
              <a:rPr lang="uk-UA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права захищені </a:t>
            </a:r>
            <a:r>
              <a:rPr lang="ru-RU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 </a:t>
            </a:r>
            <a:r>
              <a:rPr lang="uk-UA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ВСКД НБУВ</a:t>
            </a:r>
            <a:br>
              <a:rPr lang="uk-UA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Пров.бібліотекар</a:t>
            </a:r>
            <a:r>
              <a:rPr lang="uk-UA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Шостак С.Г.</a:t>
            </a:r>
            <a:r>
              <a:rPr lang="en-US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18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ВА798674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ВА798674_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27915" y="2505075"/>
            <a:ext cx="2273383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36096" y="1535112"/>
            <a:ext cx="3250704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</a:rPr>
              <a:t>ВА798682</a:t>
            </a:r>
            <a:endParaRPr lang="ru-RU" sz="2800" dirty="0">
              <a:solidFill>
                <a:srgbClr val="CC9900"/>
              </a:solidFill>
            </a:endParaRPr>
          </a:p>
        </p:txBody>
      </p:sp>
      <p:pic>
        <p:nvPicPr>
          <p:cNvPr id="10" name="Содержимое 9" descr="ВА79868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70921" y="2505075"/>
            <a:ext cx="2204246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ВА814449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А81444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64517" y="2505075"/>
            <a:ext cx="2200179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1484784"/>
            <a:ext cx="4185791" cy="75088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ВА815975</a:t>
            </a: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ВА81597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68888" y="2505075"/>
            <a:ext cx="2208312" cy="36845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powerpointstore.com_74</Template>
  <TotalTime>1174</TotalTime>
  <Words>350</Words>
  <Application>Microsoft Office PowerPoint</Application>
  <PresentationFormat>Экран (4:3)</PresentationFormat>
  <Paragraphs>157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Тема Office</vt:lpstr>
      <vt:lpstr>Видавничому дому "Академперіодика" НАН України – 25  </vt:lpstr>
      <vt:lpstr>ВА763846</vt:lpstr>
      <vt:lpstr>Наука для всіх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Наукові переклади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Анотований каталог книжкових видань</vt:lpstr>
      <vt:lpstr>Слайд 31</vt:lpstr>
      <vt:lpstr>  Каталог періодичних видань НАН України </vt:lpstr>
      <vt:lpstr> Наукові будні </vt:lpstr>
      <vt:lpstr>Слайд 34</vt:lpstr>
      <vt:lpstr>Слайд 35</vt:lpstr>
      <vt:lpstr> Наукові монографії 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 Відділення НАН України. Історико-біографічний довідник </vt:lpstr>
      <vt:lpstr>Слайд 45</vt:lpstr>
      <vt:lpstr>Слайд 46</vt:lpstr>
      <vt:lpstr>  Українська наукова книга іноземною мовою 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 Видатні вчені </vt:lpstr>
      <vt:lpstr>Слайд 61</vt:lpstr>
      <vt:lpstr>Слайд 62</vt:lpstr>
      <vt:lpstr> До ювілеїв наукових установ НАН України </vt:lpstr>
      <vt:lpstr>Слайд 64</vt:lpstr>
      <vt:lpstr>Слайд 65</vt:lpstr>
      <vt:lpstr>Навчальні видання </vt:lpstr>
      <vt:lpstr>Слайд 67</vt:lpstr>
      <vt:lpstr>  Наука України в світовому інформаційному просторі </vt:lpstr>
      <vt:lpstr> Загальноакадемічні журнали Національної академії наук України </vt:lpstr>
      <vt:lpstr>Слайд 70</vt:lpstr>
      <vt:lpstr>Національна бібліотека України імені В. І. Вернадського Відділ соціокультурної діяльності Всі права захищені © ВСКД НБУВ Пров.бібліотекар Шостак С.Г.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Академперіодика</dc:title>
  <dc:creator>Admin</dc:creator>
  <cp:lastModifiedBy>Admin</cp:lastModifiedBy>
  <cp:revision>128</cp:revision>
  <dcterms:created xsi:type="dcterms:W3CDTF">2020-09-17T10:11:27Z</dcterms:created>
  <dcterms:modified xsi:type="dcterms:W3CDTF">2020-10-06T08:32:46Z</dcterms:modified>
</cp:coreProperties>
</file>