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8" r:id="rId4"/>
    <p:sldId id="269" r:id="rId5"/>
    <p:sldId id="283" r:id="rId6"/>
    <p:sldId id="270" r:id="rId7"/>
    <p:sldId id="271" r:id="rId8"/>
    <p:sldId id="285" r:id="rId9"/>
    <p:sldId id="272" r:id="rId10"/>
    <p:sldId id="273" r:id="rId11"/>
    <p:sldId id="274" r:id="rId12"/>
    <p:sldId id="275" r:id="rId13"/>
    <p:sldId id="276" r:id="rId14"/>
    <p:sldId id="278" r:id="rId15"/>
    <p:sldId id="280" r:id="rId16"/>
    <p:sldId id="281" r:id="rId17"/>
    <p:sldId id="284" r:id="rId18"/>
    <p:sldId id="279" r:id="rId19"/>
    <p:sldId id="282" r:id="rId20"/>
    <p:sldId id="277" r:id="rId2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A0A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B00ABF-BB87-47DF-9D40-2B0095A2B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73CAA37-16AC-4DA2-8226-9BD0CA16E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892321C-5C55-4842-8050-DBF253A0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F3B9-1245-4914-8247-D6CB42DEBFAD}" type="datetimeFigureOut">
              <a:rPr lang="x-none" smtClean="0"/>
              <a:pPr/>
              <a:t>10.09.2020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1D52D7-DA81-4D0C-B2E2-3D4A309F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7D1B79A-210B-42EF-9B78-925DA3BF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459B-F870-4A7D-AEE1-F308FF7AC62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92114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49052D-65C6-4691-BA37-A8B24439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54992EE-C3DD-4214-8032-67B19B8FD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E6ECFF-EBAC-4496-BE54-7D63F8DA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F3B9-1245-4914-8247-D6CB42DEBFAD}" type="datetimeFigureOut">
              <a:rPr lang="x-none" smtClean="0"/>
              <a:pPr/>
              <a:t>10.09.2020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1BB65D-923B-4827-8CAE-8FAC2487A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438157-1093-4118-838F-C3E194588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459B-F870-4A7D-AEE1-F308FF7AC62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01837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58BF7F1-D307-491C-BCC2-5587DFF213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A31414B-ADFB-4002-AA3E-A8C905C2D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8A262E-1B87-47E9-BC1E-A9118068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F3B9-1245-4914-8247-D6CB42DEBFAD}" type="datetimeFigureOut">
              <a:rPr lang="x-none" smtClean="0"/>
              <a:pPr/>
              <a:t>10.09.2020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3907E2-0124-45E6-9EC8-630C18AB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6275E58-A517-4C1A-9236-1E33F897D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459B-F870-4A7D-AEE1-F308FF7AC62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87806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299CD6-3E35-4DA6-BC56-73C780DF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5B3ADA-B58F-45E6-BD9A-685B4F7FB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E7010E-4218-4199-9071-CA1E10E7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F3B9-1245-4914-8247-D6CB42DEBFAD}" type="datetimeFigureOut">
              <a:rPr lang="x-none" smtClean="0"/>
              <a:pPr/>
              <a:t>10.09.2020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5EA376-7946-4F10-A4A4-69BBB2C5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5446C80-E50B-4741-AA38-0E71C3AD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459B-F870-4A7D-AEE1-F308FF7AC62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3562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B9BE1F-16C6-482C-8487-57A30986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25BB57-E7BD-4BCF-8990-ADC2B01B1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D928AF3-5030-41AF-A08B-3B5F0E6B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F3B9-1245-4914-8247-D6CB42DEBFAD}" type="datetimeFigureOut">
              <a:rPr lang="x-none" smtClean="0"/>
              <a:pPr/>
              <a:t>10.09.2020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28F8FE1-5EEA-48F7-A842-26A8AF52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4083F6-50A9-41C9-9AFD-36D966DE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459B-F870-4A7D-AEE1-F308FF7AC62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09394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9170D8-5787-4F73-A918-BC1056C4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C26559A-FA12-4A85-BE75-206CDAC72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3CCA278-923D-49D2-A229-895ED803B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D1ED991-3CAD-4CDB-B1AA-6F9BD467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F3B9-1245-4914-8247-D6CB42DEBFAD}" type="datetimeFigureOut">
              <a:rPr lang="x-none" smtClean="0"/>
              <a:pPr/>
              <a:t>10.09.2020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3C8B4F0-2D5D-4FB7-9CEA-145CB43C1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1C6C495-C0A7-4D5A-BB65-1D58BE6C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459B-F870-4A7D-AEE1-F308FF7AC62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01936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6B72C3-8DD7-45F9-B270-BA404BC78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829FE4E-C944-4AA3-8A38-162351C6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19D0E86-ACE1-4C07-B92C-29F5BF798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8CB1957-D659-460A-B39B-80130139A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3F9F15F-9DA5-4D63-8DFD-D6F2CD351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A8790B4-8CD8-4110-8857-911717F2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F3B9-1245-4914-8247-D6CB42DEBFAD}" type="datetimeFigureOut">
              <a:rPr lang="x-none" smtClean="0"/>
              <a:pPr/>
              <a:t>10.09.2020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B065A5E-DECD-4EAB-82C0-B2745F63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2036F63-D4AC-42D0-B281-FFE36C9F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459B-F870-4A7D-AEE1-F308FF7AC62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53707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F768F6-A4B3-4D10-BF03-A9D5FE82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58AD105-E667-4C78-9486-E2D8136E5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F3B9-1245-4914-8247-D6CB42DEBFAD}" type="datetimeFigureOut">
              <a:rPr lang="x-none" smtClean="0"/>
              <a:pPr/>
              <a:t>10.09.2020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A27647C-2466-478A-A13A-493D3E54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FD2EB91-899D-41F1-B63F-BE520C1C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459B-F870-4A7D-AEE1-F308FF7AC62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49797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A4B4F18-0F3A-4266-A039-E54BF795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F3B9-1245-4914-8247-D6CB42DEBFAD}" type="datetimeFigureOut">
              <a:rPr lang="x-none" smtClean="0"/>
              <a:pPr/>
              <a:t>10.09.2020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3E86244-E3AE-48C3-976D-9EC9948F3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C71966F-6EEB-4D75-A7ED-E5C0B714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459B-F870-4A7D-AEE1-F308FF7AC62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2748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B49955-48E1-44C5-876D-1F1ADB07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DECF809-D2DA-4AEE-92FA-CFB14E244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0DED7C9-6030-4189-BBDE-C9847EA36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2C8C488-48A3-4858-8BA1-17A99841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F3B9-1245-4914-8247-D6CB42DEBFAD}" type="datetimeFigureOut">
              <a:rPr lang="x-none" smtClean="0"/>
              <a:pPr/>
              <a:t>10.09.2020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3C11321-B3E2-4ACF-A2E1-D33DE2FE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DC9A25E-52AE-4D89-9FAB-44093813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459B-F870-4A7D-AEE1-F308FF7AC62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96091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0F8264-532D-4042-A422-112C6071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E0E8DD3-C149-4BA3-9445-2306B85E1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40907C4-A5C1-4D2D-B084-0EC0BAC84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4A215B8-157F-46CC-9598-71D432F0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F3B9-1245-4914-8247-D6CB42DEBFAD}" type="datetimeFigureOut">
              <a:rPr lang="x-none" smtClean="0"/>
              <a:pPr/>
              <a:t>10.09.2020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F89CF2F-3679-4E5D-A448-A7131D19B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5E0BF73-6F0B-4BDF-AFEB-DDF4BAE5C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459B-F870-4A7D-AEE1-F308FF7AC62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76417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CE4CD2-24F4-4D9E-B268-E5B7F0BB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6454D33-4E9C-43E2-A355-640CDE1A0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B76A237-35B5-4339-9F34-3826F9058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F3B9-1245-4914-8247-D6CB42DEBFAD}" type="datetimeFigureOut">
              <a:rPr lang="x-none" smtClean="0"/>
              <a:pPr/>
              <a:t>10.09.2020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F93A97-1C89-4924-8957-4A3CE6A9B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9D6BEA-CFAF-44CC-A65E-47CB086C4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0459B-F870-4A7D-AEE1-F308FF7AC62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60745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1937" TargetMode="External"/><Relationship Id="rId3" Type="http://schemas.microsoft.com/office/2007/relationships/hdphoto" Target="../media/hdphoto2.wdp"/><Relationship Id="rId7" Type="http://schemas.openxmlformats.org/officeDocument/2006/relationships/hyperlink" Target="https://uk.wikipedia.org/wiki/%D0%9F%D1%80%D0%B0%D0%B3%D0%B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E%D1%80%D1%96%D0%B9_%D0%9B%D1%83%D1%86%D1%8C%D0%BA%D0%B8%D0%B9" TargetMode="Externa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zbruc.eu/node/45826" TargetMode="External"/><Relationship Id="rId4" Type="http://schemas.openxmlformats.org/officeDocument/2006/relationships/hyperlink" Target="http://clg-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2D9663A-1F72-42E4-AD6B-4A9444C67B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6E8DB08-A1CE-487D-95F9-9063F7A437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94" y="497456"/>
            <a:ext cx="3972692" cy="5032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C33EC22-3D8B-4EF9-97AD-DA2C15A6EB9A}"/>
              </a:ext>
            </a:extLst>
          </p:cNvPr>
          <p:cNvSpPr/>
          <p:nvPr/>
        </p:nvSpPr>
        <p:spPr>
          <a:xfrm>
            <a:off x="1415451" y="3359918"/>
            <a:ext cx="58144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Impact" panose="020B0806030902050204" pitchFamily="34" charset="0"/>
              </a:rPr>
              <a:t>Смаль-Стоцький</a:t>
            </a:r>
            <a:endParaRPr lang="x-none" sz="6000" dirty="0">
              <a:ln>
                <a:solidFill>
                  <a:schemeClr val="tx1"/>
                </a:solidFill>
              </a:ln>
              <a:solidFill>
                <a:srgbClr val="663300"/>
              </a:solidFill>
              <a:latin typeface="Impact" panose="020B080603090205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4FD4ABA-724D-45E4-9A31-3145822C86C5}"/>
              </a:ext>
            </a:extLst>
          </p:cNvPr>
          <p:cNvSpPr/>
          <p:nvPr/>
        </p:nvSpPr>
        <p:spPr>
          <a:xfrm>
            <a:off x="1415451" y="2348708"/>
            <a:ext cx="3469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Impact" panose="020B0806030902050204" pitchFamily="34" charset="0"/>
              </a:rPr>
              <a:t>Йосипович</a:t>
            </a:r>
            <a:endParaRPr lang="x-none" sz="5400" dirty="0">
              <a:ln>
                <a:solidFill>
                  <a:schemeClr val="tx1"/>
                </a:solidFill>
              </a:ln>
              <a:solidFill>
                <a:srgbClr val="663300"/>
              </a:solidFill>
              <a:latin typeface="Impact" panose="020B080603090205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32AD62B-B5EA-4599-88F9-CA67E7966654}"/>
              </a:ext>
            </a:extLst>
          </p:cNvPr>
          <p:cNvSpPr/>
          <p:nvPr/>
        </p:nvSpPr>
        <p:spPr>
          <a:xfrm>
            <a:off x="1415451" y="1326407"/>
            <a:ext cx="23070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Impact" panose="020B0806030902050204" pitchFamily="34" charset="0"/>
              </a:rPr>
              <a:t>Степан</a:t>
            </a:r>
            <a:endParaRPr lang="x-none" sz="5400" dirty="0">
              <a:ln>
                <a:solidFill>
                  <a:schemeClr val="tx1"/>
                </a:solidFill>
              </a:ln>
              <a:solidFill>
                <a:srgbClr val="663300"/>
              </a:solidFill>
              <a:latin typeface="Impact" panose="020B080603090205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EA25DDF4-290E-442F-B9EA-7C1EE5E0A38A}"/>
              </a:ext>
            </a:extLst>
          </p:cNvPr>
          <p:cNvSpPr/>
          <p:nvPr/>
        </p:nvSpPr>
        <p:spPr>
          <a:xfrm>
            <a:off x="2809588" y="96029"/>
            <a:ext cx="6760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Impact" panose="020B0806030902050204" pitchFamily="34" charset="0"/>
              </a:rPr>
              <a:t>Ф</a:t>
            </a:r>
            <a:r>
              <a:rPr lang="uk-UA" sz="2400" dirty="0" smtClean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Impact" panose="020B0806030902050204" pitchFamily="34" charset="0"/>
              </a:rPr>
              <a:t>ундатори  </a:t>
            </a:r>
            <a:r>
              <a:rPr lang="uk-UA" sz="2400" dirty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Impact" panose="020B0806030902050204" pitchFamily="34" charset="0"/>
              </a:rPr>
              <a:t>національної  академії  наук  </a:t>
            </a:r>
            <a:r>
              <a:rPr lang="uk-UA" sz="2400" dirty="0" err="1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Impact" panose="020B0806030902050204" pitchFamily="34" charset="0"/>
              </a:rPr>
              <a:t>україни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663300"/>
              </a:solidFill>
              <a:latin typeface="Impact" panose="020B080603090205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D695F30-4E0D-4CE8-962E-4FE6417A1D06}"/>
              </a:ext>
            </a:extLst>
          </p:cNvPr>
          <p:cNvSpPr/>
          <p:nvPr/>
        </p:nvSpPr>
        <p:spPr>
          <a:xfrm>
            <a:off x="1415451" y="4537058"/>
            <a:ext cx="28745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Impact" panose="020B0806030902050204" pitchFamily="34" charset="0"/>
              </a:rPr>
              <a:t>1859-1938</a:t>
            </a:r>
            <a:endParaRPr lang="x-none" sz="4800" dirty="0">
              <a:ln>
                <a:solidFill>
                  <a:schemeClr val="tx1"/>
                </a:solidFill>
              </a:ln>
              <a:solidFill>
                <a:srgbClr val="6633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875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A7EE2A-DA2D-4249-A907-47C741B2A8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CFB1966-1345-4174-8277-4C3A292FE6F1}"/>
              </a:ext>
            </a:extLst>
          </p:cNvPr>
          <p:cNvSpPr/>
          <p:nvPr/>
        </p:nvSpPr>
        <p:spPr>
          <a:xfrm>
            <a:off x="5486525" y="791048"/>
            <a:ext cx="56080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Буковинська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Русь” – перша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українській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історіографії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простежувала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минуле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українців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Буковини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часів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Галицько-Волинського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князівства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до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половини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XIX ст.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включно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С. Смаль-Стоцький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аргументовано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наголошував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українці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автохтонне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Буковини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проживали тут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давніх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давен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Особливо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цінні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фактичним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матеріалом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показано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становлення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українських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шкіл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культурних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товариств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письменства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XIX ст.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Ґрунтуються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вони на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багатому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документальному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здебільшого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зберігся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наших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днів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Тому “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Буковинська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Русь” уже давно стала не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оригінальним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цілісним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дослідженням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й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надзвичайно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цінним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історичним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джерелом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DF9050E-1C3D-4C1F-BABE-AB08D14E55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51" y="883839"/>
            <a:ext cx="3237046" cy="489273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D0F90F0-13A9-470C-84A8-08249FED5BAB}"/>
              </a:ext>
            </a:extLst>
          </p:cNvPr>
          <p:cNvSpPr/>
          <p:nvPr/>
        </p:nvSpPr>
        <p:spPr>
          <a:xfrm>
            <a:off x="3002253" y="5869361"/>
            <a:ext cx="145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998484</a:t>
            </a:r>
            <a:endParaRPr lang="x-none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04A272A-72CD-49D0-A9D5-61BB923EBECF}"/>
              </a:ext>
            </a:extLst>
          </p:cNvPr>
          <p:cNvSpPr/>
          <p:nvPr/>
        </p:nvSpPr>
        <p:spPr>
          <a:xfrm>
            <a:off x="1309772" y="896765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1897</a:t>
            </a:r>
            <a:endParaRPr lang="x-none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2440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A7EE2A-DA2D-4249-A907-47C741B2A8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B05C7D5-B3F9-4EE0-9DFC-DB14F61D93A7}"/>
              </a:ext>
            </a:extLst>
          </p:cNvPr>
          <p:cNvSpPr/>
          <p:nvPr/>
        </p:nvSpPr>
        <p:spPr>
          <a:xfrm>
            <a:off x="1087320" y="876374"/>
            <a:ext cx="61243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Досить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плідно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довоєнний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 Смаль-Стоцький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займався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літературознавством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Опублікував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статті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творчість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Федьковича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Воробкевича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І.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Котляревського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Стефаника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Цікавою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промова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“Характеристика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літературної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І. Франка”,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надрукована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1913 р. до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ювілею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Каменяра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Перед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двічі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перебуваючи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Чернівцях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великий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письменник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зупинявся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С.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Смаль-Стоцького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спочатку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1909 p., коли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їхав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Одеси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австрійські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хотіли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йому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давати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візи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в’їзд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і Смаль-Стоцький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йому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допоміг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вдруге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 1913 p., коли І. Франко читав 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Чернівцях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знаменитого “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Мойсея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Підкреслюючи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літературної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І. Франка, С. Смаль-Стоцький особливо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цінував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внесок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письменника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збагачення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літературної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674961F-D9D2-41B6-8132-0228784FB4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69" y="799697"/>
            <a:ext cx="3360211" cy="495601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34F6988-A975-438F-A2BC-43341A04E3A6}"/>
              </a:ext>
            </a:extLst>
          </p:cNvPr>
          <p:cNvSpPr/>
          <p:nvPr/>
        </p:nvSpPr>
        <p:spPr>
          <a:xfrm>
            <a:off x="7817676" y="5732006"/>
            <a:ext cx="2553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Айзеншток 10110/1</a:t>
            </a:r>
            <a:endParaRPr lang="x-none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E76B4DC-D84F-4ECC-97E4-3CF068D6A024}"/>
              </a:ext>
            </a:extLst>
          </p:cNvPr>
          <p:cNvSpPr/>
          <p:nvPr/>
        </p:nvSpPr>
        <p:spPr>
          <a:xfrm>
            <a:off x="7744469" y="799697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</a:t>
            </a:r>
            <a:endParaRPr lang="x-none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4794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A7EE2A-DA2D-4249-A907-47C741B2A8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" y="0"/>
            <a:ext cx="12192000" cy="68580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ADB7613-8314-4BB6-83C3-942D972508B0}"/>
              </a:ext>
            </a:extLst>
          </p:cNvPr>
          <p:cNvSpPr/>
          <p:nvPr/>
        </p:nvSpPr>
        <p:spPr>
          <a:xfrm>
            <a:off x="524975" y="283946"/>
            <a:ext cx="11141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  С.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Смаль-Стоцьким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написано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полемічних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статей про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правопис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започатковано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серію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дослідницьких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праць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ідейну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спрямованість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інтерпретацію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творів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Т. Шевченка. </a:t>
            </a:r>
            <a:endParaRPr lang="x-none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047FB6F-E191-4320-8CB7-6AD626E1EA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5" y="1331435"/>
            <a:ext cx="2915575" cy="4176442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15DEA46-DF70-4811-B425-7F7D7C5FF5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93" y="1909226"/>
            <a:ext cx="2894686" cy="4157754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A488D6C-8E33-4F24-896A-B2BA495C1F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82" y="1331435"/>
            <a:ext cx="2894686" cy="4157754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5389CE4-6B17-4C8B-8754-769A4B9249A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484" y="1909226"/>
            <a:ext cx="2915575" cy="4141832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8AABCEC-26A1-4AAA-B0DE-6731B6378E84}"/>
              </a:ext>
            </a:extLst>
          </p:cNvPr>
          <p:cNvSpPr/>
          <p:nvPr/>
        </p:nvSpPr>
        <p:spPr>
          <a:xfrm>
            <a:off x="6351907" y="5473817"/>
            <a:ext cx="1160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Рл 3929</a:t>
            </a:r>
            <a:endParaRPr lang="x-none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6C4EA09-7FEE-4DC1-9E8E-EA0D596F4C7A}"/>
              </a:ext>
            </a:extLst>
          </p:cNvPr>
          <p:cNvSpPr/>
          <p:nvPr/>
        </p:nvSpPr>
        <p:spPr>
          <a:xfrm>
            <a:off x="8693961" y="6062380"/>
            <a:ext cx="1160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Рл 8288</a:t>
            </a:r>
            <a:endParaRPr lang="x-none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D4CEB78-C0C7-45F9-9D53-8C60FE3018A0}"/>
              </a:ext>
            </a:extLst>
          </p:cNvPr>
          <p:cNvSpPr/>
          <p:nvPr/>
        </p:nvSpPr>
        <p:spPr>
          <a:xfrm>
            <a:off x="524975" y="5489189"/>
            <a:ext cx="2212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Айзеншток 8379</a:t>
            </a:r>
            <a:endParaRPr lang="x-none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98E0FF0-0D03-4B56-B404-9D4D8B5D6088}"/>
              </a:ext>
            </a:extLst>
          </p:cNvPr>
          <p:cNvSpPr/>
          <p:nvPr/>
        </p:nvSpPr>
        <p:spPr>
          <a:xfrm>
            <a:off x="2917591" y="6062380"/>
            <a:ext cx="1779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Попов 15375</a:t>
            </a:r>
            <a:endParaRPr lang="x-none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EA92775-0937-4D2B-A6E7-107D387B7447}"/>
              </a:ext>
            </a:extLst>
          </p:cNvPr>
          <p:cNvSpPr/>
          <p:nvPr/>
        </p:nvSpPr>
        <p:spPr>
          <a:xfrm>
            <a:off x="524975" y="1331435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1914</a:t>
            </a:r>
            <a:endParaRPr lang="x-none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55F6834-74CB-47A4-B5E4-69BEBCFD2CF4}"/>
              </a:ext>
            </a:extLst>
          </p:cNvPr>
          <p:cNvSpPr/>
          <p:nvPr/>
        </p:nvSpPr>
        <p:spPr>
          <a:xfrm>
            <a:off x="3022193" y="1909226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1914</a:t>
            </a:r>
            <a:endParaRPr lang="x-none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91EC04C-D5CF-47BC-B1EA-8E46117FE815}"/>
              </a:ext>
            </a:extLst>
          </p:cNvPr>
          <p:cNvSpPr/>
          <p:nvPr/>
        </p:nvSpPr>
        <p:spPr>
          <a:xfrm>
            <a:off x="6459741" y="1331556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1914</a:t>
            </a:r>
            <a:endParaRPr lang="x-none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26954DF-29DC-47D1-A99E-86AB05D84858}"/>
              </a:ext>
            </a:extLst>
          </p:cNvPr>
          <p:cNvSpPr/>
          <p:nvPr/>
        </p:nvSpPr>
        <p:spPr>
          <a:xfrm>
            <a:off x="8750484" y="1909226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1918</a:t>
            </a:r>
            <a:endParaRPr lang="x-none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0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A7EE2A-DA2D-4249-A907-47C741B2A8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370878" y="3912272"/>
            <a:ext cx="82575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 ним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закріплено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кафедру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історії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української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мови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У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жодному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із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засідань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Академії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С. Смаль-Стоцький не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зміг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узяти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участі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перебуваючи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останні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роки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життя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еміграції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Однак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він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стежив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виданнями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ВУАН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опублікував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1922 р. в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журналі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Славія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критичну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статтю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” “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Українська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Академія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наук в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Києві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”. В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ній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він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досить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різко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виступив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проти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більшовизації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поважної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наукової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установи. У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другій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половині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1920-х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рр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С. Смаль-Стоцький через 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М.Грушевського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налагодив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наукові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контакти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Академією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опублікувавши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декілька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праць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журналі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Україна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”.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Однак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посилення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ідеологічного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тиску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Радянському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Союзі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припинило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ці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стосунки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Рисунок 3" descr="180px-Смаль-Стоцький-Степан-Йосипович-2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tretch>
            <a:fillRect/>
          </a:stretch>
        </p:blipFill>
        <p:spPr>
          <a:xfrm>
            <a:off x="9627586" y="710028"/>
            <a:ext cx="1934687" cy="3202244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29727" y="616851"/>
            <a:ext cx="88500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Влітку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1918 р. С.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Смаль-Стоцький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особисто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познайомився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П.Скоропадським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Коли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постало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питання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про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заснування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Української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Академії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Наук, у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числі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12 перших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академіком-засновником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став і 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С.Смаль-Стоцький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було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заслужене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визнання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наукової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зокрема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підготовки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ґрунтовної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Граматики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” 1913 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p.,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шкільних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граматик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на той час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витримали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вже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три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видання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навчальних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посібників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виданих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Гошеном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у 1913–14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pp.,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заслуг в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реформуванні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українського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правопису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високого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авторитету як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громадського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діяча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керівника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філологічної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секції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НТШ . 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 descr="Р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26438" y="2780254"/>
            <a:ext cx="2547729" cy="317956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370878" y="2618696"/>
            <a:ext cx="61089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першому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установчому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засіданні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історично-філологічного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відділу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Академії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8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грудня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1918 р., 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С.Смаль-Стоцького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обрано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секретарем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відділу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а 16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грудня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1918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p.–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членом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господарчого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правління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Академії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11943" y="5981837"/>
            <a:ext cx="1439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552344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9956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A7EE2A-DA2D-4249-A907-47C741B2A8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78785" y="597644"/>
            <a:ext cx="4777373" cy="5662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Смаль-Стоцький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продовжив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розвінчання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теорії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праруської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мови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цьому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присвятив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працю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поглядів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про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сем’ю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слов’янських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мов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взаємне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споріднення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”,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опубліковану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1925 р.  (Друге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видання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значно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доповнене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– 1927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p.).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ній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він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дав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ґрунтовний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огляд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історії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спорідненості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слов’янських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мов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окремих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із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них,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аналізуючи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доробок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цій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справі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Й.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Добровського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П.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Шафарика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О. Шахматова,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B.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Ягіча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інших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найновіших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публікацій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Вчений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 показав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складність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заплутаність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цієї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проблеми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ще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раз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наголосив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ідея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О. Шахматова про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праруську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мову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штучна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конструкція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аргументів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користь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якої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розвитком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порівняльної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слов’янської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філології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зменшується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6" name="Picture 2" descr="D:\Книги\Попов 191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0616" y="727615"/>
            <a:ext cx="2855952" cy="4360913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Книги\1927 Рл 58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867363" y="1489399"/>
            <a:ext cx="2845851" cy="4362689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570616" y="5088528"/>
            <a:ext cx="1779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Попов 19145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67363" y="5852088"/>
            <a:ext cx="1160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Рл</a:t>
            </a:r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5867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49A9794-9EC1-438D-89AF-B33FC22915EB}"/>
              </a:ext>
            </a:extLst>
          </p:cNvPr>
          <p:cNvSpPr/>
          <p:nvPr/>
        </p:nvSpPr>
        <p:spPr>
          <a:xfrm>
            <a:off x="5697562" y="727615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1925</a:t>
            </a:r>
            <a:endParaRPr lang="x-none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F201A04-1B8B-4FA3-836F-63C95C819EF1}"/>
              </a:ext>
            </a:extLst>
          </p:cNvPr>
          <p:cNvSpPr/>
          <p:nvPr/>
        </p:nvSpPr>
        <p:spPr>
          <a:xfrm>
            <a:off x="8867363" y="1489399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1927</a:t>
            </a:r>
            <a:endParaRPr lang="x-none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907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A7EE2A-DA2D-4249-A907-47C741B2A8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19"/>
            <a:ext cx="12192000" cy="68580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77019" y="384079"/>
            <a:ext cx="10437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Однак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найбільше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тішило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С.Смаль-Стоцького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творчості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Т.Шевченка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еміграції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він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небезпідставно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вважався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одним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із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найкращих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знавців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цієї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тематики. </a:t>
            </a:r>
          </a:p>
        </p:txBody>
      </p:sp>
      <p:pic>
        <p:nvPicPr>
          <p:cNvPr id="9" name="Picture 2" descr="D:\Книги\Айзеншток 84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59039" y="1389413"/>
            <a:ext cx="3080964" cy="458771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 descr="D:\Книги\Айзеншток 9958.43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70766" y="1389413"/>
            <a:ext cx="3062195" cy="4557268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758252" y="5985462"/>
            <a:ext cx="2212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Айзеншток</a:t>
            </a:r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8413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05674" y="5946681"/>
            <a:ext cx="2567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Айзеншток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 9958/43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87A15F9-1A85-4BEC-AE07-5236E3D8F953}"/>
              </a:ext>
            </a:extLst>
          </p:cNvPr>
          <p:cNvSpPr/>
          <p:nvPr/>
        </p:nvSpPr>
        <p:spPr>
          <a:xfrm>
            <a:off x="7209508" y="1341473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1927</a:t>
            </a:r>
            <a:endParaRPr lang="x-none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A97F9B0-9620-4A12-A352-54AB3FD5ADF2}"/>
              </a:ext>
            </a:extLst>
          </p:cNvPr>
          <p:cNvSpPr/>
          <p:nvPr/>
        </p:nvSpPr>
        <p:spPr>
          <a:xfrm>
            <a:off x="2060625" y="1408970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1925</a:t>
            </a:r>
            <a:endParaRPr lang="x-none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486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A7EE2A-DA2D-4249-A907-47C741B2A8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19"/>
            <a:ext cx="12192000" cy="68580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D:\Книги\Ва 6504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22442" y="1760626"/>
            <a:ext cx="2948108" cy="404948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43308" y="432134"/>
            <a:ext cx="10705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Дослідженням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творчості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Т.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Шевченка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С.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Смаль-Стоцький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займався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останніх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років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свого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життя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У 1934 р.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найкращі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свої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статті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він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опублікував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окремою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книгою “Т. Шевченко,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інтерпретації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”,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вийшла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25-им томом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праць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Українського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наукового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інституту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Варшаві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/>
          </a:p>
        </p:txBody>
      </p:sp>
      <p:pic>
        <p:nvPicPr>
          <p:cNvPr id="10" name="Picture 3" descr="D:\Книги\Айзеншток 9958.4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1229" y="1760626"/>
            <a:ext cx="5288329" cy="4044428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C209F90-FFB3-4249-96D3-94F8AE619992}"/>
              </a:ext>
            </a:extLst>
          </p:cNvPr>
          <p:cNvSpPr/>
          <p:nvPr/>
        </p:nvSpPr>
        <p:spPr>
          <a:xfrm>
            <a:off x="2766162" y="5810106"/>
            <a:ext cx="1439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 650491</a:t>
            </a:r>
            <a:endParaRPr lang="x-none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06F4FEA-B103-4FE9-914B-F512EB6810A7}"/>
              </a:ext>
            </a:extLst>
          </p:cNvPr>
          <p:cNvSpPr/>
          <p:nvPr/>
        </p:nvSpPr>
        <p:spPr>
          <a:xfrm>
            <a:off x="7188952" y="5810106"/>
            <a:ext cx="2638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Айзеншток 9958/47 </a:t>
            </a:r>
            <a:endParaRPr lang="x-none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D3F1DD7-67DA-464E-AD66-68D0B69958A3}"/>
              </a:ext>
            </a:extLst>
          </p:cNvPr>
          <p:cNvSpPr/>
          <p:nvPr/>
        </p:nvSpPr>
        <p:spPr>
          <a:xfrm>
            <a:off x="5776040" y="1755574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1928</a:t>
            </a:r>
            <a:endParaRPr lang="x-non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486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A7EE2A-DA2D-4249-A907-47C741B2A8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19"/>
            <a:ext cx="12192000" cy="68580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D:\Книги\Рл 59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54176" y="1654923"/>
            <a:ext cx="3125137" cy="4063096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321278" y="312526"/>
            <a:ext cx="9549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Остання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стаття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цього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великого циклу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побачила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світ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уже по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смерті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автора, в 1939  р.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Присвячувалася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вона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деяким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передсмертним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віршам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Т.Шевченка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позначена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глибиною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аналізу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багатством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думок,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тобто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стала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прекрасним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підсумком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великої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роботи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кількох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десятиліть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4" descr="D:\Книги\Айзеншток 9961.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44079" y="1654923"/>
            <a:ext cx="3093747" cy="4063096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84A22B1-9B83-402A-962E-6BD6B187B9DE}"/>
              </a:ext>
            </a:extLst>
          </p:cNvPr>
          <p:cNvSpPr/>
          <p:nvPr/>
        </p:nvSpPr>
        <p:spPr>
          <a:xfrm>
            <a:off x="2297890" y="5718019"/>
            <a:ext cx="2638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Айзеншток 9961/43 </a:t>
            </a:r>
            <a:endParaRPr lang="x-none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1570CE6-F991-41DF-8D48-B57773103554}"/>
              </a:ext>
            </a:extLst>
          </p:cNvPr>
          <p:cNvSpPr/>
          <p:nvPr/>
        </p:nvSpPr>
        <p:spPr>
          <a:xfrm>
            <a:off x="2297889" y="5936156"/>
            <a:ext cx="2638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Айзеншток 9961/51 </a:t>
            </a:r>
            <a:endParaRPr lang="x-non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5AF902E-2A65-47B8-8F89-0B0019D72A5E}"/>
              </a:ext>
            </a:extLst>
          </p:cNvPr>
          <p:cNvSpPr/>
          <p:nvPr/>
        </p:nvSpPr>
        <p:spPr>
          <a:xfrm>
            <a:off x="1977931" y="1654923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1930</a:t>
            </a:r>
            <a:endParaRPr lang="x-none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344EA27-6751-422A-A8CD-1FEDBDEC3B3B}"/>
              </a:ext>
            </a:extLst>
          </p:cNvPr>
          <p:cNvSpPr/>
          <p:nvPr/>
        </p:nvSpPr>
        <p:spPr>
          <a:xfrm>
            <a:off x="7255632" y="5718019"/>
            <a:ext cx="1160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Рл 5950</a:t>
            </a:r>
            <a:endParaRPr lang="x-non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486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A7EE2A-DA2D-4249-A907-47C741B2A8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599073" y="2032658"/>
            <a:ext cx="49102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Arial" pitchFamily="34" charset="0"/>
                <a:cs typeface="Arial" pitchFamily="34" charset="0"/>
              </a:rPr>
              <a:t>Проблемі</a:t>
            </a:r>
            <a:r>
              <a:rPr lang="ru-RU" dirty="0"/>
              <a:t> 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спорідненості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слов’янських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вчений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присвятив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ряд статей,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опублікованих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українських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зарубіжних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журналах. Як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своєрідний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заповіт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академіка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видруковано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одну з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останніх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праць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– “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Питання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східнослов’янську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прамову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”, в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якій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ще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раз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наголосив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переконаності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своїй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правоті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й заявив: “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Ніякої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“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праруської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мови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”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ніколи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було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всі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живі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слов’янські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мови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ними й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українська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російська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й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білоруська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розвинулися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прямо й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безпосередньо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діалектів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праслов’янської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мови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”.</a:t>
            </a:r>
          </a:p>
        </p:txBody>
      </p:sp>
      <p:pic>
        <p:nvPicPr>
          <p:cNvPr id="2050" name="Picture 2" descr="D:\Книги\Айзеншток 9980.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3824" y="2174130"/>
            <a:ext cx="2527403" cy="3630833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764885" y="5834605"/>
            <a:ext cx="2425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Айзеншток</a:t>
            </a:r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9980/5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A7DA7BA-9A04-4775-A1F8-BDC554773C04}"/>
              </a:ext>
            </a:extLst>
          </p:cNvPr>
          <p:cNvSpPr/>
          <p:nvPr/>
        </p:nvSpPr>
        <p:spPr>
          <a:xfrm>
            <a:off x="3712104" y="2144488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1937</a:t>
            </a:r>
            <a:endParaRPr lang="x-none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78A3C86-51BE-4AA8-9AAE-34FD4EAD15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81" r="10421" b="2553"/>
          <a:stretch/>
        </p:blipFill>
        <p:spPr>
          <a:xfrm>
            <a:off x="680914" y="2174130"/>
            <a:ext cx="2554280" cy="3669444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FBB58ED-AAA9-4A66-ABD0-40768747B7E1}"/>
              </a:ext>
            </a:extLst>
          </p:cNvPr>
          <p:cNvSpPr/>
          <p:nvPr/>
        </p:nvSpPr>
        <p:spPr>
          <a:xfrm>
            <a:off x="574830" y="5852490"/>
            <a:ext cx="278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Айзеншток 10145/28 </a:t>
            </a:r>
            <a:endParaRPr lang="x-none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E779568-8791-40E6-9BF1-C30D42C79397}"/>
              </a:ext>
            </a:extLst>
          </p:cNvPr>
          <p:cNvSpPr/>
          <p:nvPr/>
        </p:nvSpPr>
        <p:spPr>
          <a:xfrm>
            <a:off x="680914" y="371247"/>
            <a:ext cx="10830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Перебуваючи 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 Смаль-Стоцький став одним з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ініціаторів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скликання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Першого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з’їзду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відбувся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1926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очолював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філологічну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секцію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виступав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брав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жваву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участь 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обговореннях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березня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1932 р.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відбулось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урочисте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відкриття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Другого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з’їзду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участю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понад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r>
              <a:rPr lang="ru-RU" dirty="0"/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представницькому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підведено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підсумки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десятилітньої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еміграції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показано, як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зроблено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особливо 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галузі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українознавства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792130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A7EE2A-DA2D-4249-A907-47C741B2A8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19"/>
            <a:ext cx="12192000" cy="68580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E0DF4DC-0014-4B49-BBCC-FF1812CCA443}"/>
              </a:ext>
            </a:extLst>
          </p:cNvPr>
          <p:cNvSpPr/>
          <p:nvPr/>
        </p:nvSpPr>
        <p:spPr>
          <a:xfrm>
            <a:off x="3523893" y="488020"/>
            <a:ext cx="82468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еміграції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 Смаль-Стоцький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ніколи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полишав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думки про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повернення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й,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зокрема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 Буковину.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надіям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повернутися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рідну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судилося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збутися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УРСР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посилювалися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масові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репресії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зв’язку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таким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жахливим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становищем уряд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Республіки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еміграції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ухвалив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рішення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“...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відновити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днем 25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1938 р.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стародавню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славну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Київську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Академію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Петра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Могили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Івана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Мазепи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найвищу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назвою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Могилянсько-Мазепинська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Наук”. Завдання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передбачали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організацію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наукових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сил,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здатних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працювати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народу на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науки,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відновлення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старих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заснування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наукових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Головою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установи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обрано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Смаль-Стоцького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йому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доручено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розробити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Статут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Цю роботу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закінчив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липні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1938 року.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3E8A98E-FD74-48D9-9341-985CB54DB2B2}"/>
              </a:ext>
            </a:extLst>
          </p:cNvPr>
          <p:cNvSpPr/>
          <p:nvPr/>
        </p:nvSpPr>
        <p:spPr>
          <a:xfrm>
            <a:off x="421254" y="4626784"/>
            <a:ext cx="80843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Упродовж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першої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половини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1938 р. стан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здоров’я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разів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погіршувався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17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серпня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1938 р. 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другій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половині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дня С. Смаль-Стоцький помер. 20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серпня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громадянство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Праги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попрощалося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відомим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науковцем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30 вересня 1938 p.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відбулися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похорони 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Кракові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162E43D-DD25-4398-B2C1-B24A10D2F8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941" y="4178870"/>
            <a:ext cx="2994805" cy="2130725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2036B52-FDB9-48DA-9D07-7628AC3395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4" y="488020"/>
            <a:ext cx="2791439" cy="3316229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681759F-1B54-4F36-AE55-41CC245543A5}"/>
              </a:ext>
            </a:extLst>
          </p:cNvPr>
          <p:cNvSpPr/>
          <p:nvPr/>
        </p:nvSpPr>
        <p:spPr>
          <a:xfrm>
            <a:off x="342238" y="3825781"/>
            <a:ext cx="3181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Степан Смаль-Стоцький </a:t>
            </a:r>
            <a:r>
              <a:rPr lang="ru-RU" sz="1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зі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своїм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онуком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sz="1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hlinkClick r:id="rId6" tooltip="Юрій Луцький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Юрієм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hlinkClick r:id="rId6" tooltip="Юрій Луцький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hlinkClick r:id="rId6" tooltip="Юрій Луцький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Луцьким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 у </a:t>
            </a:r>
            <a:r>
              <a:rPr lang="ru-RU" sz="1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hlinkClick r:id="rId7" tooltip="Прага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Празі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, 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hlinkClick r:id="rId8" tooltip="193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1937</a:t>
            </a:r>
            <a:endParaRPr lang="x-none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48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A7EE2A-DA2D-4249-A907-47C741B2A8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3" y="0"/>
            <a:ext cx="12192000" cy="68580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5ADA6A0-C470-482C-9441-094A71FA8D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18" t="13303" r="10282" b="3750"/>
          <a:stretch/>
        </p:blipFill>
        <p:spPr>
          <a:xfrm>
            <a:off x="481830" y="324238"/>
            <a:ext cx="3247182" cy="6209524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035C843-1F7B-41BB-8CA9-3C6499B2E7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90" y="462271"/>
            <a:ext cx="3695181" cy="4313207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6F09C6F-77E5-4C17-A68E-A872AC667DDB}"/>
              </a:ext>
            </a:extLst>
          </p:cNvPr>
          <p:cNvSpPr/>
          <p:nvPr/>
        </p:nvSpPr>
        <p:spPr>
          <a:xfrm>
            <a:off x="3876711" y="464336"/>
            <a:ext cx="3695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листопада 1918 року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вийшов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наказ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гетьмана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всієї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Павла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Скоропадського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«Про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призначення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дійсних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членів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УАН»,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визначив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перших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українських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академіків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A6687C3-4517-4897-998F-2670F51FB6E8}"/>
              </a:ext>
            </a:extLst>
          </p:cNvPr>
          <p:cNvSpPr/>
          <p:nvPr/>
        </p:nvSpPr>
        <p:spPr>
          <a:xfrm>
            <a:off x="3876711" y="3226853"/>
            <a:ext cx="38532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Одним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них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видатний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вчений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мово- та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літературознавець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історик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один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фундаторів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Наук,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дійсний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член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Наукового</a:t>
            </a:r>
            <a:endParaRPr lang="x-none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9D290F1-5E05-44F0-8AF9-BB226341A8F7}"/>
              </a:ext>
            </a:extLst>
          </p:cNvPr>
          <p:cNvSpPr/>
          <p:nvPr/>
        </p:nvSpPr>
        <p:spPr>
          <a:xfrm>
            <a:off x="3876711" y="4942827"/>
            <a:ext cx="7685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товариства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імені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Шевченка (НТШ),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Слов’янського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інституту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професор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Чернівецького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університету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вільного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університету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громадсько-політичний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діяч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Степан Смаль-Стоцький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7969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A7EE2A-DA2D-4249-A907-47C741B2A8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19"/>
            <a:ext cx="12192000" cy="68580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29393" y="2306183"/>
            <a:ext cx="885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http://www.inst-ukr.lviv.ua/files/18/310Smal.pdf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1892" y="2759560"/>
            <a:ext cx="11079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4"/>
              </a:rPr>
              <a:t>clg-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phil.chnu.edu.ua/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index.php?page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/30deps/50modernukrlang/10history/40noted/020smalstots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A4E9CAC-C455-49B2-A862-EC89EA811BD5}"/>
              </a:ext>
            </a:extLst>
          </p:cNvPr>
          <p:cNvSpPr/>
          <p:nvPr/>
        </p:nvSpPr>
        <p:spPr>
          <a:xfrm>
            <a:off x="4193053" y="676894"/>
            <a:ext cx="4081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Джерела:: </a:t>
            </a:r>
            <a:endParaRPr lang="uk-UA" sz="24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6EFAA8D-C13B-4BEC-9735-B2A766B3001F}"/>
              </a:ext>
            </a:extLst>
          </p:cNvPr>
          <p:cNvSpPr/>
          <p:nvPr/>
        </p:nvSpPr>
        <p:spPr>
          <a:xfrm>
            <a:off x="2332008" y="5474744"/>
            <a:ext cx="918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Книжкова 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виставка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підготовлена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Відділом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соціокультурної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діяльності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Всі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права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захищені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©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ВСКД НБУВ,</a:t>
            </a:r>
          </a:p>
          <a:p>
            <a:pPr algn="r"/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пров.біб-р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Л.Д.Білецька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8D9EB4E-E414-4336-8C98-4A25C5A9FF72}"/>
              </a:ext>
            </a:extLst>
          </p:cNvPr>
          <p:cNvSpPr/>
          <p:nvPr/>
        </p:nvSpPr>
        <p:spPr>
          <a:xfrm>
            <a:off x="653143" y="3699556"/>
            <a:ext cx="6763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https://zbruc.eu/node/45826</a:t>
            </a:r>
            <a:endParaRPr lang="x-none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EBFDEFC-AC43-42CA-A387-8B17ED780820}"/>
              </a:ext>
            </a:extLst>
          </p:cNvPr>
          <p:cNvSpPr/>
          <p:nvPr/>
        </p:nvSpPr>
        <p:spPr>
          <a:xfrm>
            <a:off x="736270" y="4241965"/>
            <a:ext cx="10580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Члени-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засновники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Національної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академії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наук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[Текст] :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зб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нарисів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/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Ін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-т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історії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Нац. акад. наук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;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упоряд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С. В.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Кульчицький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;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відп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ред. В. А.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Смолій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- К. : [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б.в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.], 1998. - 375 с.</a:t>
            </a:r>
            <a:endParaRPr lang="x-none" b="1" dirty="0"/>
          </a:p>
        </p:txBody>
      </p:sp>
    </p:spTree>
    <p:extLst>
      <p:ext uri="{BB962C8B-B14F-4D97-AF65-F5344CB8AC3E}">
        <p14:creationId xmlns="" xmlns:p14="http://schemas.microsoft.com/office/powerpoint/2010/main" val="228548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A7EE2A-DA2D-4249-A907-47C741B2A8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7FBE17A-61BC-4A36-83EC-AE7CABB9E648}"/>
              </a:ext>
            </a:extLst>
          </p:cNvPr>
          <p:cNvSpPr/>
          <p:nvPr/>
        </p:nvSpPr>
        <p:spPr>
          <a:xfrm>
            <a:off x="527786" y="552090"/>
            <a:ext cx="45326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Народився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С.Смаль-Стоцький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січня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1859 р. в с.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Немилів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Радехівського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повіту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Львівщині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рідні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селянами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середнього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достатку: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батько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Йосип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пізніше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місцевим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дяком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Катерина померла, коли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Степанові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виповнилося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три роки.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дитяче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виховання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традиційним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тогочасної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Галичини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Велику роль 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ньому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відігравали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бабуся і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батьковій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лінії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Маючи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шість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вступив до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місцевої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потім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продовжив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тривіальній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початковій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Радехова. Після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віддали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бурси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Ставропігійському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інституті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Львові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1869 р.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закінчив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нормальну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початкову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школу та вступив до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Академічної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гімназії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15E789-7905-4372-BCE3-F53C291FE9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7" y="552090"/>
            <a:ext cx="2425713" cy="3710502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39E54B5-B315-46BD-9B30-A2517ECCE6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42637" y="2062824"/>
            <a:ext cx="3710499" cy="4532655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F260078-1FEE-424E-9124-7FAFA60A05AB}"/>
              </a:ext>
            </a:extLst>
          </p:cNvPr>
          <p:cNvSpPr/>
          <p:nvPr/>
        </p:nvSpPr>
        <p:spPr>
          <a:xfrm>
            <a:off x="9762705" y="1695419"/>
            <a:ext cx="169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 588070</a:t>
            </a:r>
            <a:endParaRPr lang="x-none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247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A7EE2A-DA2D-4249-A907-47C741B2A8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BC4FBBF-1763-450B-823C-BA403A1CFE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43" y="1402023"/>
            <a:ext cx="3044792" cy="40864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2A3E788-9CB2-4EF2-B5B8-079C6802DB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20" y="2086796"/>
            <a:ext cx="3044792" cy="4086432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77F9A03-C770-4D16-BD87-227C2CEE50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966" y="1402023"/>
            <a:ext cx="3044791" cy="4053954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8CB210E-1255-4E25-8B66-93B999D70254}"/>
              </a:ext>
            </a:extLst>
          </p:cNvPr>
          <p:cNvSpPr/>
          <p:nvPr/>
        </p:nvSpPr>
        <p:spPr>
          <a:xfrm>
            <a:off x="9311325" y="5455977"/>
            <a:ext cx="1439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 574640</a:t>
            </a:r>
            <a:endParaRPr lang="x-none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1A034E8-7744-4897-AC40-1F742C2A6E03}"/>
              </a:ext>
            </a:extLst>
          </p:cNvPr>
          <p:cNvSpPr/>
          <p:nvPr/>
        </p:nvSpPr>
        <p:spPr>
          <a:xfrm>
            <a:off x="2597023" y="5488455"/>
            <a:ext cx="1369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Ва701290</a:t>
            </a:r>
            <a:endParaRPr lang="x-none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616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A7EE2A-DA2D-4249-A907-47C741B2A8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19"/>
            <a:ext cx="12192000" cy="68580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5F623E1-DB23-4A21-B6C0-55839726DC50}"/>
              </a:ext>
            </a:extLst>
          </p:cNvPr>
          <p:cNvSpPr/>
          <p:nvPr/>
        </p:nvSpPr>
        <p:spPr>
          <a:xfrm>
            <a:off x="865516" y="830782"/>
            <a:ext cx="668259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Львівської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академічної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гімназії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1873 р. С. Смаль-Стоцький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перейшов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польської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гімназії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згодом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до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німецької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Вирішальну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роль 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становленні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С.Смаль-Стоцького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майбутнього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суспільного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діяча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визначенні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наукових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симпатій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відіграв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роль проф.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Гнат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Онишкевич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одним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професорів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гімназії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перший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збудив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моїх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товаришах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поважні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думки, перший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зігрів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щирим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словом до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", –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згадував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С.Смаль-Стоцький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Ще бурсаком 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Львові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організував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бібліотеки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творів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І.Котляревького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П.Гулака-Артемовського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В.Гоголя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1878 р.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відзнакою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випускні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гімназійні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іспити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вступив до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Чернівецького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університету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слов’янської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філології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філософського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факультету. На той час кафедрою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слов’янської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філології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завідував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Онишкевич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учитель і наставник С.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Смаль-Стоцького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Львівської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гімназії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x-none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FB79F8-92A3-41BD-AF70-B41BACE8EF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26" t="7129" r="8984" b="4570"/>
          <a:stretch/>
        </p:blipFill>
        <p:spPr>
          <a:xfrm>
            <a:off x="8001386" y="830782"/>
            <a:ext cx="3325098" cy="4928588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D7122F8-379F-442E-9D90-0E2486734368}"/>
              </a:ext>
            </a:extLst>
          </p:cNvPr>
          <p:cNvSpPr/>
          <p:nvPr/>
        </p:nvSpPr>
        <p:spPr>
          <a:xfrm>
            <a:off x="8001386" y="5762446"/>
            <a:ext cx="278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Айзеншток 10073/31 </a:t>
            </a:r>
            <a:endParaRPr lang="x-non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48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A7EE2A-DA2D-4249-A907-47C741B2A8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767"/>
            <a:ext cx="12192000" cy="68580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195506D-DC59-4F71-8EE9-4E05E7C5D5FD}"/>
              </a:ext>
            </a:extLst>
          </p:cNvPr>
          <p:cNvSpPr/>
          <p:nvPr/>
        </p:nvSpPr>
        <p:spPr>
          <a:xfrm>
            <a:off x="5823059" y="3499792"/>
            <a:ext cx="585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грудні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1883 р. завершив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дисертацію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тему “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словозмінах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руської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березні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квітні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1884 р. С. Смаль-Стоцький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докторатські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екзамени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згідно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існуючими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тоді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правилами,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здобув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звання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доктора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слов’янської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філології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 1885 р. проф.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С.Смаль-Стоцький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очолив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кафедру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української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письменства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Чернівецькому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університеті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6221B1C-D119-442B-B700-BF0FF67753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0" y="351045"/>
            <a:ext cx="2513110" cy="3385536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5FA105-2E91-48FA-BEF5-7E37CD1660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01" y="2297692"/>
            <a:ext cx="2498404" cy="3361301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47B461-0CE9-44AA-B269-D14575B50DCB}"/>
              </a:ext>
            </a:extLst>
          </p:cNvPr>
          <p:cNvSpPr/>
          <p:nvPr/>
        </p:nvSpPr>
        <p:spPr>
          <a:xfrm>
            <a:off x="1315492" y="3736581"/>
            <a:ext cx="1369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Ва777733</a:t>
            </a:r>
            <a:endParaRPr lang="x-none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2992E66-5830-4592-AE78-D84987DADF7E}"/>
              </a:ext>
            </a:extLst>
          </p:cNvPr>
          <p:cNvSpPr/>
          <p:nvPr/>
        </p:nvSpPr>
        <p:spPr>
          <a:xfrm>
            <a:off x="4172147" y="5681503"/>
            <a:ext cx="1421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 362921</a:t>
            </a:r>
            <a:endParaRPr lang="x-non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CA4C98A-1C09-4B20-9E55-36A2E86494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94" y="353767"/>
            <a:ext cx="3478886" cy="2322736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E0AC9A7-EEA7-480D-8869-D2AEF4B4A965}"/>
              </a:ext>
            </a:extLst>
          </p:cNvPr>
          <p:cNvSpPr/>
          <p:nvPr/>
        </p:nvSpPr>
        <p:spPr>
          <a:xfrm>
            <a:off x="3231693" y="351644"/>
            <a:ext cx="47248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закінчення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Чернівецького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університету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 Смаль-Стоцький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продовжив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Віденському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університеті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слухав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видатного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славіста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Міклошича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F3F1AF1-E1D5-4159-8602-7EA295E8A19D}"/>
              </a:ext>
            </a:extLst>
          </p:cNvPr>
          <p:cNvSpPr/>
          <p:nvPr/>
        </p:nvSpPr>
        <p:spPr>
          <a:xfrm>
            <a:off x="8095046" y="2676503"/>
            <a:ext cx="3835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uk-UA" sz="1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</a:t>
            </a:r>
            <a:r>
              <a:rPr lang="uk-UA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Чернівцях, у якому в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1900-1915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вчений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мешкав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родиною</a:t>
            </a:r>
            <a:endParaRPr lang="x-none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541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A7EE2A-DA2D-4249-A907-47C741B2A8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DE006A6-9D99-49DE-91C8-421D79A7574E}"/>
              </a:ext>
            </a:extLst>
          </p:cNvPr>
          <p:cNvSpPr/>
          <p:nvPr/>
        </p:nvSpPr>
        <p:spPr>
          <a:xfrm>
            <a:off x="474454" y="295259"/>
            <a:ext cx="113068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віддано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педагогічній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просвітительській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політичній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Буковині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1892 року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С.Смаль-Стоцький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послом до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буковинського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сейму,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пізніше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увійшов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Віденського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парламенту (1911).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Історія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Буковини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нерозривно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пов’язана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особою проф.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Стоцького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засновником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реформатором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усіх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українських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товариств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Буковині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("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Народний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Дім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", "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Руська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Бесіда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", "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школа", "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Буковинський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Боян" та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  За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ініціативою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Смаль-Стоцького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створено десятки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сільських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читалень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відкрито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початкові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гімназії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училища з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українською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мовою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Буковині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виникли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селянські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допомогти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селянам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вибратися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непростого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економічного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становища.</a:t>
            </a:r>
            <a:endParaRPr lang="x-none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B136347-E8BD-4DE6-9C33-DA50156347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428194"/>
            <a:ext cx="2541069" cy="3550711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FDEB952-DF53-4327-8C95-B9AA9B2155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2428195"/>
            <a:ext cx="2541069" cy="3550711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DC19A15-1A3E-41FD-B196-14C6EBB1D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745" y="3012030"/>
            <a:ext cx="2541069" cy="3550711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B18114D-CC8C-47B4-9CFC-95E50BD4CA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91" y="2428195"/>
            <a:ext cx="2541069" cy="3550711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4773C3D-E476-4ED1-842E-E2AB974B903C}"/>
              </a:ext>
            </a:extLst>
          </p:cNvPr>
          <p:cNvSpPr/>
          <p:nvPr/>
        </p:nvSpPr>
        <p:spPr>
          <a:xfrm>
            <a:off x="1720423" y="5978906"/>
            <a:ext cx="1369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Ва732893</a:t>
            </a:r>
            <a:endParaRPr lang="x-none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FB5B395-83D3-4B07-A4B7-457D81FA99EA}"/>
              </a:ext>
            </a:extLst>
          </p:cNvPr>
          <p:cNvSpPr/>
          <p:nvPr/>
        </p:nvSpPr>
        <p:spPr>
          <a:xfrm>
            <a:off x="5315459" y="5978906"/>
            <a:ext cx="1369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Ва741404</a:t>
            </a:r>
            <a:endParaRPr lang="x-none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161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A7EE2A-DA2D-4249-A907-47C741B2A8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F7A63F3-E06C-4B5D-BD18-BF2AC5D4FD0B}"/>
              </a:ext>
            </a:extLst>
          </p:cNvPr>
          <p:cNvSpPr/>
          <p:nvPr/>
        </p:nvSpPr>
        <p:spPr>
          <a:xfrm>
            <a:off x="5762445" y="849898"/>
            <a:ext cx="59047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початку 90-х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XIX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проф. Теодор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Ґартнер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австрійський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німець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мовознавець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порівняльну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романську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філологію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Чернівцях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хотів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навчитися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і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С.Стоцький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вчи­телем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Тоді й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почалася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спільна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тривала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1912 р.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Професори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працювали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над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створенням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шкіль­ної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граматики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думали зразу про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німецькій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мо­ві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але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згодом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вирішили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видати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українській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П'ять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вершком по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годині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денно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працювали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спільно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Співпраця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авторів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дала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додатні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успіхи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в 1893 р.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видана 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Львові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спільна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Руська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Граматика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написана для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юнацтва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нижчої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гім­назії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фонетичним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правописом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Желехівського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описово-дедуктивний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характер. 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своєму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вона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унормувала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всякі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роз­біжності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x-none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C077DFE-30FA-4804-93FC-CA9F69E200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100" r="10431" b="9685"/>
          <a:stretch/>
        </p:blipFill>
        <p:spPr>
          <a:xfrm>
            <a:off x="1726389" y="1149871"/>
            <a:ext cx="3426346" cy="4282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9E312E7-A374-4ACF-B60C-550F4C174B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471"/>
          <a:stretch/>
        </p:blipFill>
        <p:spPr>
          <a:xfrm>
            <a:off x="809446" y="664953"/>
            <a:ext cx="1066800" cy="1724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9BAC2E8-DB64-4F01-8367-ACF886F24B26}"/>
              </a:ext>
            </a:extLst>
          </p:cNvPr>
          <p:cNvSpPr/>
          <p:nvPr/>
        </p:nvSpPr>
        <p:spPr>
          <a:xfrm>
            <a:off x="2541351" y="5528101"/>
            <a:ext cx="278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Айзеншток 10073/16 </a:t>
            </a:r>
            <a:endParaRPr lang="x-non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7535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A7EE2A-DA2D-4249-A907-47C741B2A8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1D4E532-F725-4E6F-A98A-BC0CE2D5AD76}"/>
              </a:ext>
            </a:extLst>
          </p:cNvPr>
          <p:cNvSpPr/>
          <p:nvPr/>
        </p:nvSpPr>
        <p:spPr>
          <a:xfrm>
            <a:off x="380134" y="782121"/>
            <a:ext cx="48511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української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середніх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шкіл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побачив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1893 р. і став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досить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популярним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західноукраїнських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землях. У 1907 і 1913 р.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вийшли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друге і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третє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видання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"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Руська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граматика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посідає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історії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правописного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оскільки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ній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прагнули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удосконалити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шкільний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правопис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гармонію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писемним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живим словом.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Згодом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офіційним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розпорядженням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міністерства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книга стала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шкільним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підручником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української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Галичині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Буковині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Заслужене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визнання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Руської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граматики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спонукало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проф.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С.Смаль-Стоцького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проф.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Т.Ґартнера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продовжити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спільну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працю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й у 1913 р. у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Відні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виходить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граматика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української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 der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Ruthenischen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Ukrainischen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Sprache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Stephan von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Smal-Stockyj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Theodor Gartner".</a:t>
            </a:r>
            <a:endParaRPr lang="x-none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x-none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25D566C-C349-441E-BD38-617760ED18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70" y="840318"/>
            <a:ext cx="2820331" cy="4081926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6AC2CF3-8BA2-48F2-B84F-40E5C1E64E80}"/>
              </a:ext>
            </a:extLst>
          </p:cNvPr>
          <p:cNvSpPr/>
          <p:nvPr/>
        </p:nvSpPr>
        <p:spPr>
          <a:xfrm>
            <a:off x="5596003" y="4922244"/>
            <a:ext cx="1425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 511026</a:t>
            </a:r>
            <a:endParaRPr lang="x-none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8CCE9D9-C14E-4AF0-A1C4-007FD263B0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464" y="1388036"/>
            <a:ext cx="2884772" cy="4081926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AAC9352-78E2-4450-805C-2CC6C0C01CDE}"/>
              </a:ext>
            </a:extLst>
          </p:cNvPr>
          <p:cNvSpPr/>
          <p:nvPr/>
        </p:nvSpPr>
        <p:spPr>
          <a:xfrm>
            <a:off x="8953344" y="5469962"/>
            <a:ext cx="1040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Вио 35</a:t>
            </a:r>
            <a:endParaRPr lang="x-none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A2B4B5F-F966-44E0-BA5B-BA77B0EBEA54}"/>
              </a:ext>
            </a:extLst>
          </p:cNvPr>
          <p:cNvSpPr/>
          <p:nvPr/>
        </p:nvSpPr>
        <p:spPr>
          <a:xfrm>
            <a:off x="5596003" y="840318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1914</a:t>
            </a:r>
            <a:endParaRPr lang="x-none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FBDCAAB-51EA-4422-BFA0-9AB53ED84DF5}"/>
              </a:ext>
            </a:extLst>
          </p:cNvPr>
          <p:cNvSpPr/>
          <p:nvPr/>
        </p:nvSpPr>
        <p:spPr>
          <a:xfrm>
            <a:off x="9153719" y="1388036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1913</a:t>
            </a:r>
            <a:endParaRPr lang="x-none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0801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1823</Words>
  <Application>Microsoft Office PowerPoint</Application>
  <PresentationFormat>Произвольный</PresentationFormat>
  <Paragraphs>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Walker Dima</dc:creator>
  <cp:lastModifiedBy>Admin</cp:lastModifiedBy>
  <cp:revision>83</cp:revision>
  <dcterms:created xsi:type="dcterms:W3CDTF">2020-03-02T18:16:12Z</dcterms:created>
  <dcterms:modified xsi:type="dcterms:W3CDTF">2020-09-10T05:51:09Z</dcterms:modified>
</cp:coreProperties>
</file>