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77" r:id="rId3"/>
    <p:sldId id="261" r:id="rId4"/>
    <p:sldId id="267" r:id="rId5"/>
    <p:sldId id="266" r:id="rId6"/>
    <p:sldId id="268" r:id="rId7"/>
    <p:sldId id="269" r:id="rId8"/>
    <p:sldId id="270" r:id="rId9"/>
    <p:sldId id="271" r:id="rId10"/>
    <p:sldId id="273" r:id="rId11"/>
    <p:sldId id="272" r:id="rId12"/>
    <p:sldId id="275" r:id="rId13"/>
    <p:sldId id="274" r:id="rId14"/>
    <p:sldId id="276" r:id="rId15"/>
    <p:sldId id="27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EF51F-6A06-42D7-AFA1-28141B9E1088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E9CBF-CEBF-4F94-9617-4F92AFB52C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EF51F-6A06-42D7-AFA1-28141B9E1088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E9CBF-CEBF-4F94-9617-4F92AFB52C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EF51F-6A06-42D7-AFA1-28141B9E1088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E9CBF-CEBF-4F94-9617-4F92AFB52C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EF51F-6A06-42D7-AFA1-28141B9E1088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E9CBF-CEBF-4F94-9617-4F92AFB52C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EF51F-6A06-42D7-AFA1-28141B9E1088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E9CBF-CEBF-4F94-9617-4F92AFB52C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EF51F-6A06-42D7-AFA1-28141B9E1088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E9CBF-CEBF-4F94-9617-4F92AFB52C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EF51F-6A06-42D7-AFA1-28141B9E1088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E9CBF-CEBF-4F94-9617-4F92AFB52C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EF51F-6A06-42D7-AFA1-28141B9E1088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E9CBF-CEBF-4F94-9617-4F92AFB52C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EF51F-6A06-42D7-AFA1-28141B9E1088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E9CBF-CEBF-4F94-9617-4F92AFB52C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EF51F-6A06-42D7-AFA1-28141B9E1088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E9CBF-CEBF-4F94-9617-4F92AFB52C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EF51F-6A06-42D7-AFA1-28141B9E1088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E9CBF-CEBF-4F94-9617-4F92AFB52C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EF51F-6A06-42D7-AFA1-28141B9E1088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E9CBF-CEBF-4F94-9617-4F92AFB52C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uk.wikipedia.org/wiki/%D0%A3%D0%BA%D1%80%D0%B0%D1%97%D0%BD%D1%81%D1%8C%D0%BA%D0%B0_%D0%B3%D0%BE%D1%81%D0%BF%D0%BE%D0%B4%D0%B0%D1%80%D1%81%D1%8C%D0%BA%D0%B0_%D0%B0%D0%BA%D0%B0%D0%B4%D0%B5%D0%BC%D1%96%D1%8F" TargetMode="Externa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_175596-1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3752"/>
            <a:ext cx="9143999" cy="68579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25.JPG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48111" y="908720"/>
            <a:ext cx="3240360" cy="432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90779" y="1484784"/>
            <a:ext cx="465383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6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Косинський</a:t>
            </a:r>
            <a:endParaRPr lang="ru-RU" sz="66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F880959-4447-405C-9E0A-3C547EAAB541}"/>
              </a:ext>
            </a:extLst>
          </p:cNvPr>
          <p:cNvSpPr/>
          <p:nvPr/>
        </p:nvSpPr>
        <p:spPr>
          <a:xfrm>
            <a:off x="966069" y="2501561"/>
            <a:ext cx="37032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Володимир</a:t>
            </a:r>
            <a:endParaRPr lang="x-none" sz="5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AE9E0C0F-7604-4F2A-ACB1-17FD5ED218AF}"/>
              </a:ext>
            </a:extLst>
          </p:cNvPr>
          <p:cNvSpPr/>
          <p:nvPr/>
        </p:nvSpPr>
        <p:spPr>
          <a:xfrm>
            <a:off x="942025" y="3428999"/>
            <a:ext cx="372730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Андрійович</a:t>
            </a:r>
            <a:endParaRPr lang="x-none" sz="5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9D96907B-D365-4F9B-83EC-C30CFB089332}"/>
              </a:ext>
            </a:extLst>
          </p:cNvPr>
          <p:cNvSpPr/>
          <p:nvPr/>
        </p:nvSpPr>
        <p:spPr>
          <a:xfrm>
            <a:off x="1547664" y="4419107"/>
            <a:ext cx="29306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(1864-1938)</a:t>
            </a:r>
            <a:endParaRPr lang="x-none" sz="4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91680" y="0"/>
            <a:ext cx="6984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chemeClr val="bg2"/>
                </a:solidFill>
                <a:latin typeface="Impact" pitchFamily="34" charset="0"/>
              </a:rPr>
              <a:t>Фундатори  національної  академії  наук  </a:t>
            </a:r>
            <a:r>
              <a:rPr lang="uk-UA" sz="2000" dirty="0" err="1" smtClean="0">
                <a:solidFill>
                  <a:schemeClr val="bg2"/>
                </a:solidFill>
                <a:latin typeface="Impact" pitchFamily="34" charset="0"/>
              </a:rPr>
              <a:t>україни</a:t>
            </a:r>
            <a:r>
              <a:rPr lang="uk-UA" sz="2000" dirty="0" smtClean="0">
                <a:solidFill>
                  <a:schemeClr val="bg2"/>
                </a:solidFill>
                <a:latin typeface="Impact" pitchFamily="34" charset="0"/>
              </a:rPr>
              <a:t>:</a:t>
            </a:r>
            <a:endParaRPr lang="ru-RU" sz="2000" dirty="0">
              <a:solidFill>
                <a:schemeClr val="bg2"/>
              </a:solidFill>
              <a:latin typeface="Impact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E7FAD68-880B-4337-B943-9AB6AA00AB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415D41A-DC02-41E1-85E3-9B7EDC0501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7947" y="1916832"/>
            <a:ext cx="2577237" cy="35723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27353A5-6EB7-4E6D-B23F-28E699B5B4AA}"/>
              </a:ext>
            </a:extLst>
          </p:cNvPr>
          <p:cNvSpPr/>
          <p:nvPr/>
        </p:nvSpPr>
        <p:spPr>
          <a:xfrm>
            <a:off x="837947" y="5498419"/>
            <a:ext cx="12827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Во 82566</a:t>
            </a:r>
            <a:endParaRPr lang="x-none" sz="20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7A4A493-491D-4B82-A368-6686A95854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269495" y="2414381"/>
            <a:ext cx="3572334" cy="25772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96DD5AB-9A7D-4F37-B5AA-8978BFC77FEA}"/>
              </a:ext>
            </a:extLst>
          </p:cNvPr>
          <p:cNvSpPr/>
          <p:nvPr/>
        </p:nvSpPr>
        <p:spPr>
          <a:xfrm>
            <a:off x="5796136" y="5498419"/>
            <a:ext cx="12827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Во 94495</a:t>
            </a:r>
            <a:endParaRPr lang="x-none" sz="2000" dirty="0">
              <a:solidFill>
                <a:schemeClr val="bg2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A6746EA-BE58-49CB-AF01-E40495E7D641}"/>
              </a:ext>
            </a:extLst>
          </p:cNvPr>
          <p:cNvSpPr/>
          <p:nvPr/>
        </p:nvSpPr>
        <p:spPr>
          <a:xfrm>
            <a:off x="701001" y="233353"/>
            <a:ext cx="78314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Докторську</a:t>
            </a: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ru-RU" sz="16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дисертацію</a:t>
            </a: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«К аграрному вопросу. Крестьянское и помещичье хозяйство» </a:t>
            </a:r>
            <a:r>
              <a:rPr lang="ru-RU" sz="16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Косинський</a:t>
            </a: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В.А </a:t>
            </a:r>
            <a:r>
              <a:rPr lang="ru-RU" sz="16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захистив</a:t>
            </a: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в 1907 р. у </a:t>
            </a:r>
            <a:r>
              <a:rPr lang="ru-RU" sz="16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Московському</a:t>
            </a: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ru-RU" sz="16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університеті</a:t>
            </a: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та </a:t>
            </a:r>
            <a:r>
              <a:rPr lang="ru-RU" sz="16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отримав</a:t>
            </a: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ru-RU" sz="16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звання</a:t>
            </a: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доктора </a:t>
            </a:r>
            <a:r>
              <a:rPr lang="ru-RU" sz="16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політичної</a:t>
            </a: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ru-RU" sz="16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економії</a:t>
            </a: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. Того ж року В. </a:t>
            </a:r>
            <a:r>
              <a:rPr lang="ru-RU" sz="16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Косинський</a:t>
            </a: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перевидав в </a:t>
            </a:r>
            <a:r>
              <a:rPr lang="ru-RU" sz="16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Україні</a:t>
            </a: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курс </a:t>
            </a:r>
            <a:r>
              <a:rPr lang="ru-RU" sz="16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лекцій</a:t>
            </a: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з </a:t>
            </a:r>
            <a:r>
              <a:rPr lang="ru-RU" sz="16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політичної</a:t>
            </a: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ru-RU" sz="16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економії</a:t>
            </a: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ru-RU" sz="16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свого</a:t>
            </a: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ru-RU" sz="16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вчителя</a:t>
            </a: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О. Чупрова.</a:t>
            </a:r>
            <a:endParaRPr lang="x-none" sz="16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9261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E7FAD68-880B-4337-B943-9AB6AA00AB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EBC39E5-3DF4-4CAA-B474-FC8BE8A31B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2564904"/>
            <a:ext cx="2430005" cy="33843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9F7C467-DC4B-42F0-9B4E-555697C0E90D}"/>
              </a:ext>
            </a:extLst>
          </p:cNvPr>
          <p:cNvSpPr/>
          <p:nvPr/>
        </p:nvSpPr>
        <p:spPr>
          <a:xfrm>
            <a:off x="611560" y="6237312"/>
            <a:ext cx="12827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В 235426</a:t>
            </a:r>
            <a:endParaRPr lang="x-none" sz="20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0805974-5419-4DA2-A526-3A7A860CFB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2564904"/>
            <a:ext cx="2412317" cy="33722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79D42509-3D31-4E66-B1DC-14F3FFA7640C}"/>
              </a:ext>
            </a:extLst>
          </p:cNvPr>
          <p:cNvSpPr/>
          <p:nvPr/>
        </p:nvSpPr>
        <p:spPr>
          <a:xfrm>
            <a:off x="4063687" y="3244334"/>
            <a:ext cx="1016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Во26606</a:t>
            </a:r>
            <a:endParaRPr lang="x-none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B441B7B-117D-4BA6-A666-D61B0163D19D}"/>
              </a:ext>
            </a:extLst>
          </p:cNvPr>
          <p:cNvSpPr/>
          <p:nvPr/>
        </p:nvSpPr>
        <p:spPr>
          <a:xfrm>
            <a:off x="6156176" y="6165304"/>
            <a:ext cx="12827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Во 26606</a:t>
            </a:r>
            <a:endParaRPr lang="x-none" sz="2000" dirty="0">
              <a:solidFill>
                <a:schemeClr val="bg2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D5FF4922-18A0-4566-B90D-3CD51E3A6B2D}"/>
              </a:ext>
            </a:extLst>
          </p:cNvPr>
          <p:cNvSpPr/>
          <p:nvPr/>
        </p:nvSpPr>
        <p:spPr>
          <a:xfrm>
            <a:off x="467544" y="236860"/>
            <a:ext cx="82089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В лютому 1908 р. В. </a:t>
            </a:r>
            <a:r>
              <a:rPr lang="ru-RU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Косинський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був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обраний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Вченою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радою </a:t>
            </a:r>
            <a:r>
              <a:rPr lang="ru-RU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Київського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політехнічного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інституту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екстраординарним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професором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кафедри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політичної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економії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при </a:t>
            </a:r>
            <a:r>
              <a:rPr lang="ru-RU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сільськогосподарському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відділенні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цього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інституту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. </a:t>
            </a:r>
            <a:r>
              <a:rPr lang="ru-RU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Водночас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він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працював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на </a:t>
            </a:r>
            <a:r>
              <a:rPr lang="ru-RU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кафедрі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прикладної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економіки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в </a:t>
            </a:r>
            <a:r>
              <a:rPr lang="ru-RU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Київському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комерційному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інституті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, де читав, </a:t>
            </a:r>
            <a:r>
              <a:rPr lang="ru-RU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зокрема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, курс з </a:t>
            </a:r>
            <a:r>
              <a:rPr lang="ru-RU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історії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та </a:t>
            </a:r>
            <a:r>
              <a:rPr lang="ru-RU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теорії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політичної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економії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, </a:t>
            </a:r>
            <a:r>
              <a:rPr lang="ru-RU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був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членом Ради </a:t>
            </a:r>
            <a:r>
              <a:rPr lang="ru-RU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інституту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. За </a:t>
            </a:r>
            <a:r>
              <a:rPr lang="ru-RU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науковою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результативністю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київський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період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у </a:t>
            </a:r>
            <a:r>
              <a:rPr lang="ru-RU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житті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В. </a:t>
            </a:r>
            <a:r>
              <a:rPr lang="ru-RU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Косинського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був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надзвичайно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потужним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. </a:t>
            </a:r>
            <a:r>
              <a:rPr lang="ru-RU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Саме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тоді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В. </a:t>
            </a:r>
            <a:r>
              <a:rPr lang="ru-RU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Косинський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видав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2 томи </a:t>
            </a:r>
            <a:r>
              <a:rPr lang="ru-RU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свого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«Курсу з </a:t>
            </a:r>
            <a:r>
              <a:rPr lang="ru-RU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політичної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економії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» та </a:t>
            </a:r>
            <a:r>
              <a:rPr lang="ru-RU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збирався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удосконалити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окремі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розділи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цього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«Курсу» </a:t>
            </a:r>
            <a:r>
              <a:rPr lang="ru-RU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під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час закордонного </a:t>
            </a:r>
            <a:r>
              <a:rPr lang="ru-RU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відрядження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1913-1914 </a:t>
            </a:r>
            <a:r>
              <a:rPr lang="ru-RU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рр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., коли </a:t>
            </a:r>
            <a:r>
              <a:rPr lang="ru-RU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він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побував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у </a:t>
            </a:r>
            <a:r>
              <a:rPr lang="ru-RU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Німеччині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, </a:t>
            </a:r>
            <a:r>
              <a:rPr lang="ru-RU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Австрії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, </a:t>
            </a:r>
            <a:r>
              <a:rPr lang="ru-RU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Швейцарії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та </a:t>
            </a:r>
            <a:r>
              <a:rPr lang="ru-RU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мав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у планах </a:t>
            </a:r>
            <a:r>
              <a:rPr lang="ru-RU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відвідати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також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Париж і Лондон (</a:t>
            </a:r>
            <a:r>
              <a:rPr lang="ru-RU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цим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планам </a:t>
            </a:r>
            <a:r>
              <a:rPr lang="ru-RU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завадила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Перша </a:t>
            </a:r>
            <a:r>
              <a:rPr lang="ru-RU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світова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війна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). </a:t>
            </a:r>
            <a:endParaRPr lang="x-none" sz="1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0603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E7FAD68-880B-4337-B943-9AB6AA00AB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BAF9E8F-8A32-4F80-B492-5540EBBE451F}"/>
              </a:ext>
            </a:extLst>
          </p:cNvPr>
          <p:cNvSpPr/>
          <p:nvPr/>
        </p:nvSpPr>
        <p:spPr>
          <a:xfrm>
            <a:off x="467544" y="548680"/>
            <a:ext cx="828092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Косинський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був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активним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членом </a:t>
            </a:r>
            <a:r>
              <a:rPr lang="ru-RU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партії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кадетів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, брав участь у </a:t>
            </a:r>
            <a:r>
              <a:rPr lang="ru-RU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роботі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її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VI </a:t>
            </a:r>
            <a:r>
              <a:rPr lang="ru-RU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з'їзду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.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Перемогу </a:t>
            </a:r>
            <a:r>
              <a:rPr lang="ru-RU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Лютневої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революції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вчений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зустрів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з великими </a:t>
            </a:r>
            <a:r>
              <a:rPr lang="ru-RU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надіями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на </a:t>
            </a:r>
            <a:r>
              <a:rPr lang="ru-RU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кардинальні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демократичні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зміни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в </a:t>
            </a:r>
            <a:r>
              <a:rPr lang="ru-RU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суспільстві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.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вчений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бере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участь в </a:t>
            </a:r>
            <a:r>
              <a:rPr lang="ru-RU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роботі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різних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комісій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, </a:t>
            </a:r>
            <a:r>
              <a:rPr lang="ru-RU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з’їздів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тощо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. </a:t>
            </a:r>
            <a:r>
              <a:rPr lang="ru-RU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Працює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у Головному земельному </a:t>
            </a:r>
            <a:r>
              <a:rPr lang="ru-RU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комітеті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на </a:t>
            </a:r>
            <a:r>
              <a:rPr lang="ru-RU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чолі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з О. </a:t>
            </a:r>
            <a:r>
              <a:rPr lang="ru-RU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Посніковим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, </a:t>
            </a:r>
            <a:r>
              <a:rPr lang="ru-RU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створеному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Тимчасовим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урядом для </a:t>
            </a:r>
            <a:r>
              <a:rPr lang="ru-RU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розв’язання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найпекучішої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на той час </a:t>
            </a:r>
            <a:r>
              <a:rPr lang="ru-RU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земельної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проблеми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.</a:t>
            </a:r>
            <a:endParaRPr lang="x-none" sz="1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DA9E035-0C17-4626-8DB7-698FD13CB70C}"/>
              </a:ext>
            </a:extLst>
          </p:cNvPr>
          <p:cNvSpPr/>
          <p:nvPr/>
        </p:nvSpPr>
        <p:spPr>
          <a:xfrm>
            <a:off x="467544" y="1916832"/>
            <a:ext cx="42484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Напружена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громадсько-політична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діяльність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не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заважає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В.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Косинському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продовжувати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дослідження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проблем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аграрної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еволюції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та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шляхів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реформування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сільського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господарства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. 1917 р.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вчений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видає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першу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частину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фундаментальної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монографії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«Основные тенденции в мобилизации земельной собственности и их социально-экономические факторы: К аграрному вопросу. -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Вып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. 2. - Ч. 1. Земельная задолженность» і напружено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працює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над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її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завершенням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. В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результаті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вже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1918 р.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побачила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світ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наступна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частина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монографії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«Основные тенденции в мобилизации земельной собственности и их социально-экономические факторы: К аграрному вопросу. -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Вып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. 2. - Ч. II. Мобилизация земельной собственности».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Це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була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остання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з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відомих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нам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опублікованих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праць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видатного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вченого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.</a:t>
            </a:r>
            <a:endParaRPr lang="x-none" sz="1400" dirty="0">
              <a:solidFill>
                <a:schemeClr val="bg2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439DF85-1064-458C-8F84-C8E415D3F9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1772816"/>
            <a:ext cx="2952328" cy="40151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EA11B0F-D239-46D8-9F37-B4BF3558B86E}"/>
              </a:ext>
            </a:extLst>
          </p:cNvPr>
          <p:cNvSpPr/>
          <p:nvPr/>
        </p:nvSpPr>
        <p:spPr>
          <a:xfrm>
            <a:off x="5682984" y="5827758"/>
            <a:ext cx="1741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2"/>
                </a:solidFill>
                <a:latin typeface="Bahnschrift Condensed" panose="020B0502040204020203" pitchFamily="34" charset="0"/>
              </a:rPr>
              <a:t>В 153689/2 ч.1</a:t>
            </a:r>
            <a:endParaRPr lang="x-none" dirty="0">
              <a:solidFill>
                <a:schemeClr val="bg2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9637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E7FAD68-880B-4337-B943-9AB6AA00AB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9F73349-C7A9-4D12-B0B2-A107978A4F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908720"/>
            <a:ext cx="3150369" cy="4536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F949076-4AD1-4C46-826A-90E2C2D4C284}"/>
              </a:ext>
            </a:extLst>
          </p:cNvPr>
          <p:cNvSpPr/>
          <p:nvPr/>
        </p:nvSpPr>
        <p:spPr>
          <a:xfrm>
            <a:off x="683568" y="908720"/>
            <a:ext cx="43924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1918 р. </a:t>
            </a:r>
            <a:r>
              <a:rPr lang="ru-RU" sz="16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вчений</a:t>
            </a: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ru-RU" sz="16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стає</a:t>
            </a: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членом </a:t>
            </a:r>
            <a:r>
              <a:rPr lang="ru-RU" sz="16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Комісії</a:t>
            </a: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для </a:t>
            </a:r>
            <a:r>
              <a:rPr lang="ru-RU" sz="16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вироблення</a:t>
            </a: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законопроекту про </a:t>
            </a:r>
            <a:r>
              <a:rPr lang="ru-RU" sz="16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заснування</a:t>
            </a: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УАН, </a:t>
            </a:r>
            <a:r>
              <a:rPr lang="ru-RU" sz="16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очоленої</a:t>
            </a: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В. </a:t>
            </a:r>
            <a:r>
              <a:rPr lang="ru-RU" sz="16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Вернадським</a:t>
            </a: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, і того ж року В. </a:t>
            </a:r>
            <a:r>
              <a:rPr lang="ru-RU" sz="16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Косинського</a:t>
            </a: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разом з М. Туганом- </a:t>
            </a:r>
            <a:r>
              <a:rPr lang="ru-RU" sz="16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Барановським</a:t>
            </a: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та О. </a:t>
            </a:r>
            <a:r>
              <a:rPr lang="ru-RU" sz="16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Левицьким</a:t>
            </a: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ru-RU" sz="16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було</a:t>
            </a: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рекомендовано до </a:t>
            </a:r>
            <a:r>
              <a:rPr lang="ru-RU" sz="16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першого</a:t>
            </a: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ru-RU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складу</a:t>
            </a:r>
          </a:p>
          <a:p>
            <a:pPr algn="just"/>
            <a:r>
              <a:rPr lang="ru-RU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УАН </a:t>
            </a: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(з 12-и </a:t>
            </a:r>
            <a:r>
              <a:rPr lang="ru-RU" sz="16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академіків</a:t>
            </a: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) по </a:t>
            </a:r>
            <a:r>
              <a:rPr lang="ru-RU" sz="16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соціально-економічному</a:t>
            </a: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ru-RU" sz="16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відділу</a:t>
            </a: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. </a:t>
            </a:r>
            <a:r>
              <a:rPr lang="ru-RU" sz="16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Проте</a:t>
            </a: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ru-RU" sz="16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плідна</a:t>
            </a: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ru-RU" sz="16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праця</a:t>
            </a: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В. </a:t>
            </a:r>
            <a:r>
              <a:rPr lang="ru-RU" sz="16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Косинського</a:t>
            </a: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в УАН </a:t>
            </a:r>
            <a:r>
              <a:rPr lang="ru-RU" sz="16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була</a:t>
            </a: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ru-RU" sz="16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недовгою</a:t>
            </a: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: </a:t>
            </a:r>
            <a:r>
              <a:rPr lang="ru-RU" sz="16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він</a:t>
            </a: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буквально </a:t>
            </a:r>
            <a:r>
              <a:rPr lang="ru-RU" sz="16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потрапив</a:t>
            </a: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ru-RU" sz="16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під</a:t>
            </a: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ru-RU" sz="16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жорнова</a:t>
            </a: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ru-RU" sz="16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політичних</a:t>
            </a: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ru-RU" sz="16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подій</a:t>
            </a: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в </a:t>
            </a:r>
            <a:r>
              <a:rPr lang="ru-RU" sz="16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Україні</a:t>
            </a: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. </a:t>
            </a:r>
            <a:r>
              <a:rPr lang="ru-RU" sz="16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Вчений</a:t>
            </a: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дав </a:t>
            </a:r>
            <a:r>
              <a:rPr lang="ru-RU" sz="16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згоду</a:t>
            </a: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ru-RU" sz="16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обійняти</a:t>
            </a: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пост </a:t>
            </a:r>
            <a:r>
              <a:rPr lang="ru-RU" sz="16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міністра</a:t>
            </a: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ru-RU" sz="16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праці</a:t>
            </a: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в </a:t>
            </a:r>
            <a:r>
              <a:rPr lang="ru-RU" sz="16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уряді</a:t>
            </a: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П. </a:t>
            </a:r>
            <a:r>
              <a:rPr lang="ru-RU" sz="16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Скоропадського</a:t>
            </a: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, </a:t>
            </a:r>
            <a:r>
              <a:rPr lang="ru-RU" sz="16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який</a:t>
            </a: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, до </a:t>
            </a:r>
            <a:r>
              <a:rPr lang="ru-RU" sz="16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речі</a:t>
            </a: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, не </a:t>
            </a:r>
            <a:r>
              <a:rPr lang="ru-RU" sz="16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тільки</a:t>
            </a: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ru-RU" sz="16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підписав</a:t>
            </a: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14 листопада 1918 р. закон про </a:t>
            </a:r>
            <a:r>
              <a:rPr lang="ru-RU" sz="16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організацію</a:t>
            </a: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УАН, але й </a:t>
            </a:r>
            <a:r>
              <a:rPr lang="ru-RU" sz="16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сприяв</a:t>
            </a: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ru-RU" sz="16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виділенню</a:t>
            </a: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ru-RU" sz="16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значних</a:t>
            </a: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ru-RU" sz="16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коштів</a:t>
            </a: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на </a:t>
            </a:r>
            <a:r>
              <a:rPr lang="ru-RU" sz="16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її</a:t>
            </a: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потреби </a:t>
            </a:r>
            <a:r>
              <a:rPr lang="ru-RU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. Того </a:t>
            </a: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ж 1918 р. </a:t>
            </a:r>
            <a:r>
              <a:rPr lang="ru-RU" sz="16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Директорія</a:t>
            </a: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поставила В. </a:t>
            </a:r>
            <a:r>
              <a:rPr lang="ru-RU" sz="16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Косинського</a:t>
            </a: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поза законом.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246C746-8C73-4355-BEDB-27311DAE0614}"/>
              </a:ext>
            </a:extLst>
          </p:cNvPr>
          <p:cNvSpPr/>
          <p:nvPr/>
        </p:nvSpPr>
        <p:spPr>
          <a:xfrm>
            <a:off x="5630092" y="5475007"/>
            <a:ext cx="933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Ви 5192</a:t>
            </a:r>
            <a:endParaRPr lang="x-none" sz="2400" dirty="0">
              <a:solidFill>
                <a:schemeClr val="bg2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7764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E7FAD68-880B-4337-B943-9AB6AA00AB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D06DF43-07B1-45C1-9A60-AF46464BD6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404664"/>
            <a:ext cx="2952328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F8C36D0-E3A8-4037-9B7F-26CE58915D40}"/>
              </a:ext>
            </a:extLst>
          </p:cNvPr>
          <p:cNvSpPr/>
          <p:nvPr/>
        </p:nvSpPr>
        <p:spPr>
          <a:xfrm>
            <a:off x="612068" y="413076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Вченого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продовжували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переслідувати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і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після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приходу на початку 1919 р. до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Києва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більшовиків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: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сім’ю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виселили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з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квартири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Політехнічного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інституту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, а сам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він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був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змушений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переховуватись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.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Тільки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за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клопотанням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УАН та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особисто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В.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Вернадського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(а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також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вчених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Політехнічного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інституту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)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Раднарком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України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влітку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1919 р. дозволив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Косинському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повернутися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до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своїх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обов’язків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. Але у 1920 р.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всі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навчальні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заклади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не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працювали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,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ледь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жевріло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життя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в </a:t>
            </a:r>
            <a:r>
              <a:rPr lang="ru-RU" sz="1400" dirty="0" err="1" smtClean="0">
                <a:solidFill>
                  <a:schemeClr val="bg2"/>
                </a:solidFill>
                <a:latin typeface="Bahnschrift Condensed" panose="020B0502040204020203" pitchFamily="34" charset="0"/>
              </a:rPr>
              <a:t>Академії</a:t>
            </a:r>
            <a:r>
              <a:rPr lang="ru-RU" sz="1400" dirty="0" smtClean="0">
                <a:solidFill>
                  <a:schemeClr val="bg2"/>
                </a:solidFill>
                <a:latin typeface="Bahnschrift Condensed" panose="020B0502040204020203" pitchFamily="34" charset="0"/>
              </a:rPr>
              <a:t>.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Вчений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не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мав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ніяких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засобів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до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існування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.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Вихід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знайшовся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у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безкоштовному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відкомандируванні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Косинського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за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рішенням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спільного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зібрання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УАН до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Кам’янець-Подільського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університету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.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Звідси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напередодні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«чистки»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професорського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складу у 1921-1922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рр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. В.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Косинського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вдалося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відправити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за кордон.</a:t>
            </a:r>
            <a:endParaRPr lang="x-none" sz="1400" dirty="0">
              <a:solidFill>
                <a:schemeClr val="bg2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74694EF-21E3-41F1-B9D9-C92584701205}"/>
              </a:ext>
            </a:extLst>
          </p:cNvPr>
          <p:cNvSpPr/>
          <p:nvPr/>
        </p:nvSpPr>
        <p:spPr>
          <a:xfrm>
            <a:off x="612068" y="4149080"/>
            <a:ext cx="79923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З </a:t>
            </a:r>
            <a:r>
              <a:rPr lang="ru-RU" sz="1400" dirty="0" smtClean="0">
                <a:solidFill>
                  <a:schemeClr val="bg2"/>
                </a:solidFill>
                <a:latin typeface="Bahnschrift Condensed" panose="020B0502040204020203" pitchFamily="34" charset="0"/>
              </a:rPr>
              <a:t>1921 року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 — </a:t>
            </a:r>
            <a:r>
              <a:rPr lang="ru-RU" sz="1400" dirty="0" smtClean="0">
                <a:solidFill>
                  <a:schemeClr val="bg2"/>
                </a:solidFill>
                <a:latin typeface="Bahnschrift Condensed" panose="020B0502040204020203" pitchFamily="34" charset="0"/>
              </a:rPr>
              <a:t>в </a:t>
            </a:r>
            <a:r>
              <a:rPr lang="ru-RU" sz="1400" dirty="0" err="1" smtClean="0">
                <a:solidFill>
                  <a:schemeClr val="bg2"/>
                </a:solidFill>
                <a:latin typeface="Bahnschrift Condensed" panose="020B0502040204020203" pitchFamily="34" charset="0"/>
              </a:rPr>
              <a:t>еміграції</a:t>
            </a:r>
            <a:r>
              <a:rPr lang="ru-RU" sz="1400" dirty="0" smtClean="0">
                <a:solidFill>
                  <a:schemeClr val="bg2"/>
                </a:solidFill>
                <a:latin typeface="Bahnschrift Condensed" panose="020B0502040204020203" pitchFamily="34" charset="0"/>
              </a:rPr>
              <a:t>, 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проживав </a:t>
            </a:r>
            <a:r>
              <a:rPr lang="ru-RU" sz="1400" dirty="0" smtClean="0">
                <a:solidFill>
                  <a:schemeClr val="bg2"/>
                </a:solidFill>
                <a:latin typeface="Bahnschrift Condensed" panose="020B0502040204020203" pitchFamily="34" charset="0"/>
              </a:rPr>
              <a:t>у </a:t>
            </a:r>
            <a:r>
              <a:rPr lang="ru-RU" sz="1400" dirty="0" err="1" smtClean="0">
                <a:solidFill>
                  <a:schemeClr val="bg2"/>
                </a:solidFill>
                <a:latin typeface="Bahnschrift Condensed" panose="020B0502040204020203" pitchFamily="34" charset="0"/>
              </a:rPr>
              <a:t>Варшаві</a:t>
            </a:r>
            <a:r>
              <a:rPr lang="ru-RU" sz="1400" dirty="0" smtClean="0">
                <a:solidFill>
                  <a:schemeClr val="bg2"/>
                </a:solidFill>
                <a:latin typeface="Bahnschrift Condensed" panose="020B0502040204020203" pitchFamily="34" charset="0"/>
              </a:rPr>
              <a:t>,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був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головою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Російської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академічної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групи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в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Польщі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. </a:t>
            </a:r>
          </a:p>
          <a:p>
            <a:pPr algn="just"/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У </a:t>
            </a:r>
            <a:r>
              <a:rPr lang="ru-RU" sz="1400" dirty="0" smtClean="0">
                <a:solidFill>
                  <a:schemeClr val="bg2"/>
                </a:solidFill>
                <a:latin typeface="Bahnschrift Condensed" panose="020B0502040204020203" pitchFamily="34" charset="0"/>
              </a:rPr>
              <a:t>1922 </a:t>
            </a:r>
            <a:r>
              <a:rPr lang="ru-RU" sz="1400" dirty="0" err="1" smtClean="0">
                <a:solidFill>
                  <a:schemeClr val="bg2"/>
                </a:solidFill>
                <a:latin typeface="Bahnschrift Condensed" panose="020B0502040204020203" pitchFamily="34" charset="0"/>
              </a:rPr>
              <a:t>році</a:t>
            </a:r>
            <a:r>
              <a:rPr lang="ru-RU" sz="1400" dirty="0" smtClean="0">
                <a:solidFill>
                  <a:schemeClr val="bg2"/>
                </a:solidFill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обраний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професором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Російського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народного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університету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і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Російського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юридичного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факультету в </a:t>
            </a:r>
            <a:r>
              <a:rPr lang="ru-RU" sz="1400" dirty="0" err="1" smtClean="0">
                <a:solidFill>
                  <a:schemeClr val="bg2"/>
                </a:solidFill>
                <a:latin typeface="Bahnschrift Condensed" panose="020B0502040204020203" pitchFamily="34" charset="0"/>
              </a:rPr>
              <a:t>Празі</a:t>
            </a:r>
            <a:r>
              <a:rPr lang="ru-RU" sz="1400" dirty="0" smtClean="0">
                <a:solidFill>
                  <a:schemeClr val="bg2"/>
                </a:solidFill>
                <a:latin typeface="Bahnschrift Condensed" panose="020B0502040204020203" pitchFamily="34" charset="0"/>
              </a:rPr>
              <a:t> (</a:t>
            </a:r>
            <a:r>
              <a:rPr lang="ru-RU" sz="1400" dirty="0" err="1" smtClean="0">
                <a:solidFill>
                  <a:schemeClr val="bg2"/>
                </a:solidFill>
                <a:latin typeface="Bahnschrift Condensed" panose="020B0502040204020203" pitchFamily="34" charset="0"/>
              </a:rPr>
              <a:t>Чехословаччина</a:t>
            </a:r>
            <a:r>
              <a:rPr lang="ru-RU" sz="1400" dirty="0" smtClean="0">
                <a:solidFill>
                  <a:schemeClr val="bg2"/>
                </a:solidFill>
                <a:latin typeface="Bahnschrift Condensed" panose="020B0502040204020203" pitchFamily="34" charset="0"/>
              </a:rPr>
              <a:t>). 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Читав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лекції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також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у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Вищому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комерційному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інституті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та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Російському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інституті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сільськогосподарської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кооперації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</a:t>
            </a:r>
            <a:r>
              <a:rPr lang="ru-RU" sz="1400" dirty="0" smtClean="0">
                <a:solidFill>
                  <a:schemeClr val="bg2"/>
                </a:solidFill>
                <a:latin typeface="Bahnschrift Condensed" panose="020B0502040204020203" pitchFamily="34" charset="0"/>
              </a:rPr>
              <a:t>в </a:t>
            </a:r>
            <a:r>
              <a:rPr lang="ru-RU" sz="1400" dirty="0" err="1" smtClean="0">
                <a:solidFill>
                  <a:schemeClr val="bg2"/>
                </a:solidFill>
                <a:latin typeface="Bahnschrift Condensed" panose="020B0502040204020203" pitchFamily="34" charset="0"/>
              </a:rPr>
              <a:t>Празі</a:t>
            </a:r>
            <a:r>
              <a:rPr lang="ru-RU" sz="1400" dirty="0" smtClean="0">
                <a:solidFill>
                  <a:schemeClr val="bg2"/>
                </a:solidFill>
                <a:latin typeface="Bahnschrift Condensed" panose="020B0502040204020203" pitchFamily="34" charset="0"/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  <a:latin typeface="Bahnschrift Condensed" panose="020B0502040204020203" pitchFamily="34" charset="0"/>
              </a:rPr>
              <a:t>й</a:t>
            </a:r>
            <a:r>
              <a:rPr lang="ru-RU" sz="1400" dirty="0" smtClean="0">
                <a:solidFill>
                  <a:schemeClr val="bg2"/>
                </a:solidFill>
                <a:latin typeface="Bahnschrift Condensed" panose="020B0502040204020203" pitchFamily="34" charset="0"/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  <a:latin typeface="Bahnschrift Condensed" panose="020B0502040204020203" pitchFamily="34" charset="0"/>
              </a:rPr>
              <a:t>Українській</a:t>
            </a:r>
            <a:r>
              <a:rPr lang="ru-RU" sz="1400" dirty="0" smtClean="0">
                <a:solidFill>
                  <a:schemeClr val="bg2"/>
                </a:solidFill>
                <a:latin typeface="Bahnschrift Condensed" panose="020B0502040204020203" pitchFamily="34" charset="0"/>
              </a:rPr>
              <a:t>  </a:t>
            </a:r>
            <a:r>
              <a:rPr lang="ru-RU" sz="1400" dirty="0" err="1" smtClean="0">
                <a:solidFill>
                  <a:schemeClr val="bg2"/>
                </a:solidFill>
                <a:latin typeface="Bahnschrift Condensed" panose="020B0502040204020203" pitchFamily="34" charset="0"/>
              </a:rPr>
              <a:t>господарській</a:t>
            </a:r>
            <a:r>
              <a:rPr lang="ru-RU" sz="1400" dirty="0" smtClean="0">
                <a:solidFill>
                  <a:schemeClr val="bg2"/>
                </a:solidFill>
                <a:latin typeface="Bahnschrift Condensed" panose="020B0502040204020203" pitchFamily="34" charset="0"/>
              </a:rPr>
              <a:t>  </a:t>
            </a:r>
            <a:r>
              <a:rPr lang="ru-RU" sz="1400" dirty="0" err="1" smtClean="0">
                <a:solidFill>
                  <a:schemeClr val="bg2"/>
                </a:solidFill>
                <a:latin typeface="Bahnschrift Condensed" panose="020B0502040204020203" pitchFamily="34" charset="0"/>
              </a:rPr>
              <a:t>академії</a:t>
            </a:r>
            <a:r>
              <a:rPr lang="ru-RU" sz="1400" dirty="0" smtClean="0">
                <a:solidFill>
                  <a:schemeClr val="bg2"/>
                </a:solidFill>
                <a:latin typeface="Bahnschrift Condensed" panose="020B0502040204020203" pitchFamily="34" charset="0"/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  <a:latin typeface="Bahnschrift Condensed" panose="020B0502040204020203" pitchFamily="34" charset="0"/>
              </a:rPr>
              <a:t>в</a:t>
            </a:r>
            <a:r>
              <a:rPr lang="ru-RU" sz="1400" dirty="0" smtClean="0">
                <a:solidFill>
                  <a:schemeClr val="bg2"/>
                </a:solidFill>
                <a:latin typeface="Bahnschrift Condensed" panose="020B0502040204020203" pitchFamily="34" charset="0"/>
                <a:hlinkClick r:id="rId5" tooltip="Українська господарська академія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  <a:latin typeface="Bahnschrift Condensed" panose="020B0502040204020203" pitchFamily="34" charset="0"/>
              </a:rPr>
              <a:t>Подебрадах</a:t>
            </a:r>
            <a:r>
              <a:rPr lang="ru-RU" sz="1400" dirty="0" smtClean="0">
                <a:solidFill>
                  <a:schemeClr val="bg2"/>
                </a:solidFill>
                <a:latin typeface="Bahnschrift Condensed" panose="020B0502040204020203" pitchFamily="34" charset="0"/>
              </a:rPr>
              <a:t> (</a:t>
            </a:r>
            <a:r>
              <a:rPr lang="ru-RU" sz="1400" dirty="0" err="1" smtClean="0">
                <a:solidFill>
                  <a:schemeClr val="bg2"/>
                </a:solidFill>
                <a:latin typeface="Bahnschrift Condensed" panose="020B0502040204020203" pitchFamily="34" charset="0"/>
              </a:rPr>
              <a:t>Чехословаччина</a:t>
            </a:r>
            <a:r>
              <a:rPr lang="ru-RU" sz="1400" dirty="0" smtClean="0">
                <a:solidFill>
                  <a:schemeClr val="bg2"/>
                </a:solidFill>
                <a:latin typeface="Bahnschrift Condensed" panose="020B0502040204020203" pitchFamily="34" charset="0"/>
              </a:rPr>
              <a:t>). </a:t>
            </a:r>
            <a:endParaRPr lang="ru-RU" sz="1400" dirty="0">
              <a:solidFill>
                <a:schemeClr val="bg2"/>
              </a:solidFill>
              <a:latin typeface="Bahnschrift Condensed" panose="020B0502040204020203" pitchFamily="34" charset="0"/>
            </a:endParaRPr>
          </a:p>
          <a:p>
            <a:pPr algn="just"/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У </a:t>
            </a:r>
            <a:r>
              <a:rPr lang="ru-RU" sz="1400" dirty="0" smtClean="0">
                <a:solidFill>
                  <a:schemeClr val="bg2"/>
                </a:solidFill>
                <a:latin typeface="Bahnschrift Condensed" panose="020B0502040204020203" pitchFamily="34" charset="0"/>
              </a:rPr>
              <a:t>1928 </a:t>
            </a:r>
            <a:r>
              <a:rPr lang="ru-RU" sz="1400" dirty="0" err="1" smtClean="0">
                <a:solidFill>
                  <a:schemeClr val="bg2"/>
                </a:solidFill>
                <a:latin typeface="Bahnschrift Condensed" panose="020B0502040204020203" pitchFamily="34" charset="0"/>
              </a:rPr>
              <a:t>році</a:t>
            </a:r>
            <a:r>
              <a:rPr lang="ru-RU" sz="1400" dirty="0" smtClean="0">
                <a:solidFill>
                  <a:schemeClr val="bg2"/>
                </a:solidFill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виключений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зі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складу </a:t>
            </a:r>
            <a:r>
              <a:rPr lang="ru-RU" sz="1400" dirty="0" smtClean="0">
                <a:solidFill>
                  <a:schemeClr val="bg2"/>
                </a:solidFill>
                <a:latin typeface="Bahnschrift Condensed" panose="020B0502040204020203" pitchFamily="34" charset="0"/>
              </a:rPr>
              <a:t>УАН. </a:t>
            </a:r>
            <a:endParaRPr lang="ru-RU" sz="1400" dirty="0">
              <a:solidFill>
                <a:schemeClr val="bg2"/>
              </a:solidFill>
              <a:latin typeface="Bahnschrift Condensed" panose="020B0502040204020203" pitchFamily="34" charset="0"/>
            </a:endParaRPr>
          </a:p>
          <a:p>
            <a:pPr algn="just"/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Від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1928 року —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професор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кафедри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політичної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економії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  <a:latin typeface="Bahnschrift Condensed" panose="020B0502040204020203" pitchFamily="34" charset="0"/>
              </a:rPr>
              <a:t>Латвійського</a:t>
            </a:r>
            <a:r>
              <a:rPr lang="ru-RU" sz="1400" dirty="0" smtClean="0">
                <a:solidFill>
                  <a:schemeClr val="bg2"/>
                </a:solidFill>
                <a:latin typeface="Bahnschrift Condensed" panose="020B0502040204020203" pitchFamily="34" charset="0"/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  <a:latin typeface="Bahnschrift Condensed" panose="020B0502040204020203" pitchFamily="34" charset="0"/>
              </a:rPr>
              <a:t>університету</a:t>
            </a:r>
            <a:r>
              <a:rPr lang="ru-RU" sz="1400" dirty="0" smtClean="0">
                <a:solidFill>
                  <a:schemeClr val="bg2"/>
                </a:solidFill>
                <a:latin typeface="Bahnschrift Condensed" panose="020B0502040204020203" pitchFamily="34" charset="0"/>
              </a:rPr>
              <a:t>.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Водночас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з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</a:t>
            </a:r>
            <a:r>
              <a:rPr lang="ru-RU" sz="1400" dirty="0" smtClean="0">
                <a:solidFill>
                  <a:schemeClr val="bg2"/>
                </a:solidFill>
                <a:latin typeface="Bahnschrift Condensed" panose="020B0502040204020203" pitchFamily="34" charset="0"/>
              </a:rPr>
              <a:t>1931 року </a:t>
            </a:r>
            <a:r>
              <a:rPr lang="ru-RU" sz="1400" dirty="0" err="1" smtClean="0">
                <a:solidFill>
                  <a:schemeClr val="bg2"/>
                </a:solidFill>
                <a:latin typeface="Bahnschrift Condensed" panose="020B0502040204020203" pitchFamily="34" charset="0"/>
              </a:rPr>
              <a:t>викладав</a:t>
            </a:r>
            <a:r>
              <a:rPr lang="ru-RU" sz="1400" dirty="0" smtClean="0">
                <a:solidFill>
                  <a:schemeClr val="bg2"/>
                </a:solidFill>
                <a:latin typeface="Bahnschrift Condensed" panose="020B0502040204020203" pitchFamily="34" charset="0"/>
              </a:rPr>
              <a:t> 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у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Російському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</a:t>
            </a:r>
            <a:r>
              <a:rPr lang="ru-RU" sz="1400" dirty="0" smtClean="0">
                <a:solidFill>
                  <a:schemeClr val="bg2"/>
                </a:solidFill>
                <a:latin typeface="Bahnschrift Condensed" panose="020B0502040204020203" pitchFamily="34" charset="0"/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  <a:latin typeface="Bahnschrift Condensed" panose="020B0502040204020203" pitchFamily="34" charset="0"/>
              </a:rPr>
              <a:t>інституті</a:t>
            </a:r>
            <a:r>
              <a:rPr lang="ru-RU" sz="1400" dirty="0" smtClean="0">
                <a:solidFill>
                  <a:schemeClr val="bg2"/>
                </a:solidFill>
                <a:latin typeface="Bahnschrift Condensed" panose="020B0502040204020203" pitchFamily="34" charset="0"/>
              </a:rPr>
              <a:t>  </a:t>
            </a:r>
            <a:r>
              <a:rPr lang="ru-RU" sz="1400" dirty="0" err="1" smtClean="0">
                <a:solidFill>
                  <a:schemeClr val="bg2"/>
                </a:solidFill>
                <a:latin typeface="Bahnschrift Condensed" panose="020B0502040204020203" pitchFamily="34" charset="0"/>
              </a:rPr>
              <a:t>університетських</a:t>
            </a:r>
            <a:r>
              <a:rPr lang="ru-RU" sz="1400" dirty="0" smtClean="0">
                <a:solidFill>
                  <a:schemeClr val="bg2"/>
                </a:solidFill>
                <a:latin typeface="Bahnschrift Condensed" panose="020B0502040204020203" pitchFamily="34" charset="0"/>
              </a:rPr>
              <a:t>  </a:t>
            </a:r>
            <a:r>
              <a:rPr lang="ru-RU" sz="1400" dirty="0" err="1" smtClean="0">
                <a:solidFill>
                  <a:schemeClr val="bg2"/>
                </a:solidFill>
                <a:latin typeface="Bahnschrift Condensed" panose="020B0502040204020203" pitchFamily="34" charset="0"/>
              </a:rPr>
              <a:t>знань</a:t>
            </a:r>
            <a:r>
              <a:rPr lang="ru-RU" sz="1400" dirty="0" smtClean="0">
                <a:solidFill>
                  <a:schemeClr val="bg2"/>
                </a:solidFill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у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  <a:latin typeface="Bahnschrift Condensed" panose="020B0502040204020203" pitchFamily="34" charset="0"/>
              </a:rPr>
              <a:t>Ризі</a:t>
            </a:r>
            <a:r>
              <a:rPr lang="ru-RU" sz="1400" dirty="0" smtClean="0">
                <a:solidFill>
                  <a:schemeClr val="bg2"/>
                </a:solidFill>
                <a:latin typeface="Bahnschrift Condensed" panose="020B0502040204020203" pitchFamily="34" charset="0"/>
              </a:rPr>
              <a:t> 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(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Латвія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). </a:t>
            </a:r>
          </a:p>
          <a:p>
            <a:pPr algn="just"/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Помер 5</a:t>
            </a:r>
            <a:r>
              <a:rPr lang="ru-RU" sz="1400" dirty="0" smtClean="0">
                <a:solidFill>
                  <a:schemeClr val="bg2"/>
                </a:solidFill>
                <a:latin typeface="Bahnschrift Condensed" panose="020B0502040204020203" pitchFamily="34" charset="0"/>
              </a:rPr>
              <a:t> 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листопада 1938 року.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Похований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на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Покровському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кладовищі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в </a:t>
            </a:r>
            <a:r>
              <a:rPr lang="ru-RU" sz="14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Ризі</a:t>
            </a:r>
            <a:r>
              <a:rPr lang="ru-RU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1955853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E7FAD68-880B-4337-B943-9AB6AA00AB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2771800" y="4653136"/>
            <a:ext cx="2185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mtClean="0">
                <a:solidFill>
                  <a:schemeClr val="bg2"/>
                </a:solidFill>
                <a:latin typeface="Bahnschrift Condensed" panose="020B0502040204020203" pitchFamily="34" charset="0"/>
              </a:rPr>
              <a:t>https://mistaua.com</a:t>
            </a:r>
            <a:endParaRPr lang="x-none" dirty="0">
              <a:solidFill>
                <a:schemeClr val="bg2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99792" y="3573016"/>
            <a:ext cx="2980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https://uk.wikipedia.org/wiki</a:t>
            </a:r>
            <a:endParaRPr lang="x-none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99792" y="4149080"/>
            <a:ext cx="4442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mtClean="0">
                <a:solidFill>
                  <a:schemeClr val="bg2"/>
                </a:solidFill>
                <a:latin typeface="Bahnschrift Condensed" panose="020B0502040204020203" pitchFamily="34" charset="0"/>
              </a:rPr>
              <a:t>http://politics.ellib.org.ua/pages-5780.html</a:t>
            </a:r>
            <a:endParaRPr lang="x-none" dirty="0">
              <a:solidFill>
                <a:schemeClr val="bg2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99792" y="1988840"/>
            <a:ext cx="60841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Члени-засновники</a:t>
            </a:r>
            <a:r>
              <a:rPr lang="ru-RU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b="1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Національної</a:t>
            </a:r>
            <a:r>
              <a:rPr lang="ru-RU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академії</a:t>
            </a:r>
            <a:r>
              <a:rPr lang="ru-RU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 наук </a:t>
            </a:r>
            <a:r>
              <a:rPr lang="ru-RU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України</a:t>
            </a:r>
            <a:r>
              <a:rPr lang="ru-RU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[Текст] : </a:t>
            </a:r>
            <a:r>
              <a:rPr lang="ru-RU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зб</a:t>
            </a:r>
            <a:r>
              <a:rPr lang="ru-RU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нарисів</a:t>
            </a:r>
            <a:r>
              <a:rPr lang="ru-RU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ru-RU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Ін-т</a:t>
            </a:r>
            <a:r>
              <a:rPr lang="ru-RU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історії</a:t>
            </a:r>
            <a:r>
              <a:rPr lang="ru-RU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України</a:t>
            </a:r>
            <a:r>
              <a:rPr lang="ru-RU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Нац</a:t>
            </a:r>
            <a:r>
              <a:rPr lang="ru-RU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. акад. наук </a:t>
            </a:r>
            <a:r>
              <a:rPr lang="ru-RU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України</a:t>
            </a:r>
            <a:r>
              <a:rPr lang="ru-RU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; </a:t>
            </a:r>
            <a:r>
              <a:rPr lang="ru-RU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упоряд</a:t>
            </a:r>
            <a:r>
              <a:rPr lang="ru-RU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. С. В. </a:t>
            </a:r>
            <a:r>
              <a:rPr lang="ru-RU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Кульчицький</a:t>
            </a:r>
            <a:r>
              <a:rPr lang="ru-RU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; </a:t>
            </a:r>
            <a:r>
              <a:rPr lang="ru-RU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відп</a:t>
            </a:r>
            <a:r>
              <a:rPr lang="ru-RU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. ред. В. А. </a:t>
            </a:r>
            <a:r>
              <a:rPr lang="ru-RU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Смолій</a:t>
            </a:r>
            <a:r>
              <a:rPr lang="ru-RU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. - К. : [б.в.], 1998. - 375 с.</a:t>
            </a:r>
            <a:endParaRPr lang="ru-RU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80528" y="5805264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Книжкова</a:t>
            </a:r>
            <a:r>
              <a:rPr lang="ru-RU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b="1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виставка</a:t>
            </a:r>
            <a:r>
              <a:rPr lang="ru-RU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b="1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підготовлена</a:t>
            </a:r>
            <a:r>
              <a:rPr lang="ru-RU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b="1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Відділом</a:t>
            </a:r>
            <a:r>
              <a:rPr lang="ru-RU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b="1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соціокультурної</a:t>
            </a:r>
            <a:r>
              <a:rPr lang="ru-RU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b="1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діяльності</a:t>
            </a:r>
            <a:endParaRPr lang="ru-RU" b="1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Всі</a:t>
            </a:r>
            <a:r>
              <a:rPr lang="ru-RU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права </a:t>
            </a:r>
            <a:r>
              <a:rPr lang="ru-RU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захищені</a:t>
            </a:r>
            <a:r>
              <a:rPr lang="ru-RU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© КПЦ НБУВ </a:t>
            </a:r>
            <a:r>
              <a:rPr lang="ru-RU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Білецька</a:t>
            </a:r>
            <a:r>
              <a:rPr lang="ru-RU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Л.Д</a:t>
            </a:r>
            <a:endParaRPr lang="ru-RU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65429" y="1268760"/>
            <a:ext cx="34303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sz="20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Використано  матеріали: </a:t>
            </a:r>
          </a:p>
        </p:txBody>
      </p:sp>
    </p:spTree>
    <p:extLst>
      <p:ext uri="{BB962C8B-B14F-4D97-AF65-F5344CB8AC3E}">
        <p14:creationId xmlns:p14="http://schemas.microsoft.com/office/powerpoint/2010/main" xmlns="" val="1167764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E7FAD68-880B-4337-B943-9AB6AA00AB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283968" y="116632"/>
            <a:ext cx="42484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листопада 1918 року </a:t>
            </a:r>
            <a:r>
              <a:rPr lang="ru-RU" sz="16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вийшов</a:t>
            </a:r>
            <a:r>
              <a:rPr lang="ru-RU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наказ </a:t>
            </a:r>
            <a:r>
              <a:rPr lang="ru-RU" sz="16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гетьмана</a:t>
            </a:r>
            <a:r>
              <a:rPr lang="ru-RU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всієї</a:t>
            </a:r>
            <a:r>
              <a:rPr lang="ru-RU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Павла </a:t>
            </a:r>
            <a:r>
              <a:rPr lang="ru-RU" sz="16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Скоропадського</a:t>
            </a:r>
            <a:r>
              <a:rPr lang="ru-RU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«Про </a:t>
            </a:r>
            <a:r>
              <a:rPr lang="ru-RU" sz="16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призначення</a:t>
            </a:r>
            <a:r>
              <a:rPr lang="ru-RU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дійсних</a:t>
            </a:r>
            <a:r>
              <a:rPr lang="ru-RU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членів</a:t>
            </a:r>
            <a:r>
              <a:rPr lang="ru-RU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УАН», </a:t>
            </a:r>
            <a:r>
              <a:rPr lang="ru-RU" sz="16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визначив</a:t>
            </a:r>
            <a:r>
              <a:rPr lang="ru-RU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 перших </a:t>
            </a:r>
            <a:r>
              <a:rPr lang="ru-RU" sz="16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українських</a:t>
            </a:r>
            <a:r>
              <a:rPr lang="ru-RU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академіків</a:t>
            </a:r>
            <a:r>
              <a:rPr lang="ru-RU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6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 descr="наказ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88640"/>
            <a:ext cx="3205079" cy="6453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355976" y="1124744"/>
            <a:ext cx="417646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400" b="1" dirty="0" smtClean="0">
                <a:solidFill>
                  <a:schemeClr val="bg2"/>
                </a:solidFill>
              </a:rPr>
              <a:t>Серед них був і </a:t>
            </a:r>
            <a:r>
              <a:rPr lang="vi-VN" sz="1400" b="1" dirty="0" smtClean="0">
                <a:solidFill>
                  <a:schemeClr val="bg2"/>
                </a:solidFill>
              </a:rPr>
              <a:t>Володи́мир Андрі́йович Коси́нський  — український і російський економіст, професор, академік</a:t>
            </a:r>
            <a:r>
              <a:rPr lang="uk-UA" sz="1400" b="1" dirty="0" smtClean="0">
                <a:solidFill>
                  <a:schemeClr val="bg2"/>
                </a:solidFill>
              </a:rPr>
              <a:t> </a:t>
            </a:r>
            <a:r>
              <a:rPr lang="vi-VN" sz="1400" b="1" dirty="0" smtClean="0">
                <a:solidFill>
                  <a:schemeClr val="bg2"/>
                </a:solidFill>
              </a:rPr>
              <a:t>УАН, міністр праці </a:t>
            </a:r>
            <a:r>
              <a:rPr lang="uk-UA" sz="1400" b="1" dirty="0" smtClean="0">
                <a:solidFill>
                  <a:schemeClr val="bg2"/>
                </a:solidFill>
              </a:rPr>
              <a:t> Української </a:t>
            </a:r>
            <a:r>
              <a:rPr lang="vi-VN" sz="1400" b="1" dirty="0" smtClean="0">
                <a:solidFill>
                  <a:schemeClr val="bg2"/>
                </a:solidFill>
              </a:rPr>
              <a:t> Держави (листопад - грудень 1918).</a:t>
            </a:r>
            <a:endParaRPr lang="ru-RU" sz="1400" b="1" dirty="0">
              <a:solidFill>
                <a:schemeClr val="bg2"/>
              </a:solidFill>
            </a:endParaRPr>
          </a:p>
        </p:txBody>
      </p:sp>
      <p:pic>
        <p:nvPicPr>
          <p:cNvPr id="10" name="Рисунок 9" descr="2018-10-29-0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2276872"/>
            <a:ext cx="3888432" cy="43388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77268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867084-wheat-on-the-wood-background--stock-photo-fl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6b13483617cd4e5f5e6fe45bc115f7d3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B551B03-664F-4DA4-B60F-AEDEDB3B631A}"/>
              </a:ext>
            </a:extLst>
          </p:cNvPr>
          <p:cNvSpPr/>
          <p:nvPr/>
        </p:nvSpPr>
        <p:spPr>
          <a:xfrm>
            <a:off x="251520" y="404664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" marR="12700" indent="139700" algn="just">
              <a:spcAft>
                <a:spcPts val="0"/>
              </a:spcAft>
            </a:pPr>
            <a:r>
              <a:rPr lang="uk-UA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ea typeface="Franklin Gothic Heavy" panose="020B0903020102020204" pitchFamily="34" charset="0"/>
                <a:cs typeface="Franklin Gothic Heavy" panose="020B0903020102020204" pitchFamily="34" charset="0"/>
              </a:rPr>
              <a:t>Володимир Андрійович Косинський — видатний вчений в галузі </a:t>
            </a:r>
            <a:r>
              <a:rPr lang="uk-UA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ea typeface="Franklin Gothic Heavy" panose="020B0903020102020204" pitchFamily="34" charset="0"/>
                <a:cs typeface="Franklin Gothic Heavy" panose="020B0903020102020204" pitchFamily="34" charset="0"/>
              </a:rPr>
              <a:t>   політекономії</a:t>
            </a:r>
            <a:r>
              <a:rPr lang="uk-UA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ea typeface="Franklin Gothic Heavy" panose="020B0903020102020204" pitchFamily="34" charset="0"/>
                <a:cs typeface="Franklin Gothic Heavy" panose="020B0903020102020204" pitchFamily="34" charset="0"/>
              </a:rPr>
              <a:t>, фінансів аграрних проблем, професор визначних вищих учбових закладів України та Росії, академік першого складу Української </a:t>
            </a:r>
            <a:r>
              <a:rPr lang="uk-UA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ea typeface="Franklin Gothic Heavy" panose="020B0903020102020204" pitchFamily="34" charset="0"/>
                <a:cs typeface="Franklin Gothic Heavy" panose="020B0903020102020204" pitchFamily="34" charset="0"/>
              </a:rPr>
              <a:t>академії </a:t>
            </a:r>
            <a:r>
              <a:rPr lang="uk-UA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ea typeface="Franklin Gothic Heavy" panose="020B0903020102020204" pitchFamily="34" charset="0"/>
                <a:cs typeface="Franklin Gothic Heavy" panose="020B0903020102020204" pitchFamily="34" charset="0"/>
              </a:rPr>
              <a:t>наук.</a:t>
            </a:r>
            <a:endParaRPr lang="x-none" sz="16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Condensed" pitchFamily="18" charset="0"/>
              <a:ea typeface="Franklin Gothic Heavy" panose="020B0903020102020204" pitchFamily="34" charset="0"/>
              <a:cs typeface="Franklin Gothic Heavy" panose="020B0903020102020204" pitchFamily="34" charset="0"/>
            </a:endParaRPr>
          </a:p>
        </p:txBody>
      </p:sp>
      <p:pic>
        <p:nvPicPr>
          <p:cNvPr id="5" name="Рисунок 4" descr="В 348560 т.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988840"/>
            <a:ext cx="2376264" cy="31597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Рл 5950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95736" y="3356992"/>
            <a:ext cx="2336864" cy="30963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95536" y="5301208"/>
            <a:ext cx="15013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348560 т.5</a:t>
            </a:r>
            <a:endParaRPr lang="ru-RU" sz="20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 descr="Рл 5950_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4008" y="1988840"/>
            <a:ext cx="2343180" cy="3168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Рл 5950_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16216" y="3356992"/>
            <a:ext cx="2376264" cy="3096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7452320" y="2780928"/>
            <a:ext cx="1269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10197/14</a:t>
            </a:r>
            <a:endParaRPr lang="ru-RU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867084-wheat-on-the-wood-background--stock-photo-fl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6b13483617cd4e5f5e6fe45bc115f7d3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29688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D6CD27C-F9D8-4824-9DD2-F378C4065244}"/>
              </a:ext>
            </a:extLst>
          </p:cNvPr>
          <p:cNvSpPr/>
          <p:nvPr/>
        </p:nvSpPr>
        <p:spPr>
          <a:xfrm>
            <a:off x="5148064" y="2752210"/>
            <a:ext cx="1847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sz="1600" b="0" i="0" dirty="0">
              <a:solidFill>
                <a:schemeClr val="bg2"/>
              </a:solidFill>
              <a:effectLst/>
              <a:latin typeface="Linux Libertine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79433E6-D2E1-431D-8FA1-58457BF5B42A}"/>
              </a:ext>
            </a:extLst>
          </p:cNvPr>
          <p:cNvSpPr/>
          <p:nvPr/>
        </p:nvSpPr>
        <p:spPr>
          <a:xfrm>
            <a:off x="366356" y="620688"/>
            <a:ext cx="41336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ea typeface="Courier New" panose="02070309020205020404" pitchFamily="49" charset="0"/>
              </a:rPr>
              <a:t>. </a:t>
            </a:r>
            <a:r>
              <a:rPr lang="uk-UA" sz="1600" dirty="0">
                <a:solidFill>
                  <a:schemeClr val="bg2"/>
                </a:solidFill>
                <a:latin typeface="Bahnschrift Condensed" panose="020B0502040204020203" pitchFamily="34" charset="0"/>
                <a:ea typeface="Courier New" panose="02070309020205020404" pitchFamily="49" charset="0"/>
              </a:rPr>
              <a:t>Життя В.А. Косинського тісно пов’язане з Україною. Він народився 13 серпня 1864 р. в селі Дорошівка, Глухівського повіту Чернігівської губернії у заможній сім'ї дворянина.</a:t>
            </a:r>
            <a:endParaRPr lang="x-none" sz="1600" dirty="0">
              <a:solidFill>
                <a:schemeClr val="bg2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91926D1-5E88-459F-9DE0-EBDAFAEADF3E}"/>
              </a:ext>
            </a:extLst>
          </p:cNvPr>
          <p:cNvSpPr/>
          <p:nvPr/>
        </p:nvSpPr>
        <p:spPr>
          <a:xfrm>
            <a:off x="395536" y="2636912"/>
            <a:ext cx="39683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ea typeface="Courier New" panose="02070309020205020404" pitchFamily="49" charset="0"/>
              </a:rPr>
              <a:t>З </a:t>
            </a:r>
            <a:r>
              <a:rPr lang="uk-UA" sz="16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ea typeface="Courier New" panose="02070309020205020404" pitchFamily="49" charset="0"/>
              </a:rPr>
              <a:t>Гпуховим</a:t>
            </a:r>
            <a:r>
              <a:rPr lang="uk-UA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ea typeface="Courier New" panose="02070309020205020404" pitchFamily="49" charset="0"/>
              </a:rPr>
              <a:t> пов'язані перші освітянські кроки Володимира Косинського: початкову освіту він отримав у Глухівській </a:t>
            </a:r>
            <a:r>
              <a:rPr lang="uk-UA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ea typeface="Courier New" panose="02070309020205020404" pitchFamily="49" charset="0"/>
              </a:rPr>
              <a:t>чотирикласній </a:t>
            </a:r>
            <a:r>
              <a:rPr lang="uk-UA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ea typeface="Courier New" panose="02070309020205020404" pitchFamily="49" charset="0"/>
              </a:rPr>
              <a:t>прогімназії.</a:t>
            </a:r>
            <a:endParaRPr lang="x-none" sz="16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1CCD7CE-ABFF-49AE-B216-285B7C24EC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9172" y="651170"/>
            <a:ext cx="2141456" cy="32756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D137616-1475-4090-96A7-0137842483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9495" y="2732730"/>
            <a:ext cx="2230937" cy="3262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1393E0E7-C41F-480C-9ADD-02AEE155A27C}"/>
              </a:ext>
            </a:extLst>
          </p:cNvPr>
          <p:cNvSpPr/>
          <p:nvPr/>
        </p:nvSpPr>
        <p:spPr>
          <a:xfrm>
            <a:off x="7380312" y="1844824"/>
            <a:ext cx="14253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Ва 588070</a:t>
            </a:r>
            <a:endParaRPr lang="x-none" sz="2000" dirty="0">
              <a:solidFill>
                <a:schemeClr val="bg2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8CF2E5F-FCEA-4C21-8FE6-82231FF60F0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3957" y="4480480"/>
            <a:ext cx="2381250" cy="1514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6A988CAF-5264-4F0D-9F3C-187CB82F187E}"/>
              </a:ext>
            </a:extLst>
          </p:cNvPr>
          <p:cNvSpPr/>
          <p:nvPr/>
        </p:nvSpPr>
        <p:spPr>
          <a:xfrm>
            <a:off x="1907704" y="5994955"/>
            <a:ext cx="1463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Глухів Х</a:t>
            </a:r>
            <a:r>
              <a:rPr lang="en-US" sz="16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IX</a:t>
            </a:r>
            <a:r>
              <a:rPr lang="uk-UA" sz="16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ст</a:t>
            </a:r>
            <a:r>
              <a:rPr lang="uk-UA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96893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867084-wheat-on-the-wood-background--stock-photo-fl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6b13483617cd4e5f5e6fe45bc115f7d3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B2D22D2-942A-4A3B-A0CD-30E3B4FC73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6352" y="470774"/>
            <a:ext cx="3227832" cy="22997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95BEB68-1525-47E5-A598-C28E1B5EF6CB}"/>
              </a:ext>
            </a:extLst>
          </p:cNvPr>
          <p:cNvSpPr/>
          <p:nvPr/>
        </p:nvSpPr>
        <p:spPr>
          <a:xfrm>
            <a:off x="5220072" y="2780928"/>
            <a:ext cx="34524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Ч</a:t>
            </a:r>
            <a:r>
              <a:rPr lang="uk-UA" sz="1400" dirty="0" smtClean="0">
                <a:solidFill>
                  <a:schemeClr val="bg2"/>
                </a:solidFill>
                <a:latin typeface="Bahnschrift Condensed" panose="020B0502040204020203" pitchFamily="34" charset="0"/>
              </a:rPr>
              <a:t>оловіча </a:t>
            </a:r>
            <a:r>
              <a:rPr lang="uk-UA" sz="14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гімназія у Новгород-Сіверську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7C4C1416-142D-4D79-9491-EE86A258A688}"/>
              </a:ext>
            </a:extLst>
          </p:cNvPr>
          <p:cNvSpPr/>
          <p:nvPr/>
        </p:nvSpPr>
        <p:spPr>
          <a:xfrm>
            <a:off x="421026" y="369248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ea typeface="Courier New" panose="02070309020205020404" pitchFamily="49" charset="0"/>
              </a:rPr>
              <a:t>Закінчивши прогімназію у Глухові, В. Косинський переїздить до Новгород-Сіверська для навчання у гімназії. Після закінчення у серпні 1883 р. </a:t>
            </a:r>
            <a:r>
              <a:rPr lang="uk-UA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ea typeface="Courier New" panose="02070309020205020404" pitchFamily="49" charset="0"/>
              </a:rPr>
              <a:t>Новгород-Сіверської </a:t>
            </a:r>
            <a:r>
              <a:rPr lang="uk-UA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ea typeface="Courier New" panose="02070309020205020404" pitchFamily="49" charset="0"/>
              </a:rPr>
              <a:t>гімназії </a:t>
            </a:r>
            <a:r>
              <a:rPr lang="uk-UA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ea typeface="Courier New" panose="02070309020205020404" pitchFamily="49" charset="0"/>
              </a:rPr>
              <a:t>він вступив </a:t>
            </a:r>
            <a:r>
              <a:rPr lang="uk-UA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ea typeface="Courier New" panose="02070309020205020404" pitchFamily="49" charset="0"/>
              </a:rPr>
              <a:t>до Московського університету на відділення математичних наук фізико-математичного факультету. </a:t>
            </a:r>
            <a:endParaRPr lang="x-none" sz="16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497F2E1-5E45-46D7-95FE-E9332CD88D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3284984"/>
            <a:ext cx="1903540" cy="2841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8719C15E-5ACD-4A80-B26C-C3D6DD88EE18}"/>
              </a:ext>
            </a:extLst>
          </p:cNvPr>
          <p:cNvSpPr/>
          <p:nvPr/>
        </p:nvSpPr>
        <p:spPr>
          <a:xfrm>
            <a:off x="3347864" y="3618487"/>
            <a:ext cx="524632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38100" indent="241300" algn="just">
              <a:spcAft>
                <a:spcPts val="0"/>
              </a:spcAft>
            </a:pPr>
            <a:r>
              <a:rPr lang="uk-UA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uk-UA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Вчився Володимир </a:t>
            </a:r>
            <a:r>
              <a:rPr lang="uk-UA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Андрійович </a:t>
            </a:r>
            <a:r>
              <a:rPr lang="uk-UA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успішно і у грудні 1887 р. закінчив університет з </a:t>
            </a:r>
            <a:r>
              <a:rPr lang="uk-UA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відзнакою</a:t>
            </a:r>
            <a:r>
              <a:rPr lang="uk-UA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, здобувши ступінь кандидата. 31 січня 1888 р. він отримав свідоцтво на право викладати математику в гімназіях без </a:t>
            </a:r>
            <a:r>
              <a:rPr lang="uk-UA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додаткових </a:t>
            </a:r>
            <a:r>
              <a:rPr lang="uk-UA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іспитів.</a:t>
            </a:r>
            <a:endParaRPr lang="x-none" sz="16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  <a:p>
            <a:pPr marL="25400" marR="38100" indent="241300" algn="just">
              <a:spcAft>
                <a:spcPts val="0"/>
              </a:spcAft>
            </a:pPr>
            <a:r>
              <a:rPr lang="uk-UA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Водночас </a:t>
            </a:r>
            <a:r>
              <a:rPr lang="uk-UA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Косинський </a:t>
            </a:r>
            <a:r>
              <a:rPr lang="uk-UA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склав екстерном іспити за повний курс юридичних наук і у тому ж році отримав  диплом І ступеня.</a:t>
            </a:r>
            <a:endParaRPr lang="x-none" sz="16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5448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867084-wheat-on-the-wood-background--stock-photo-fl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6b13483617cd4e5f5e6fe45bc115f7d3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3483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2CA420B-93FF-44B1-A49F-675FB83A9C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989018" y="3330657"/>
            <a:ext cx="3150087" cy="21946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9E37E7C-77F6-406A-B399-5AC7134FA0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876" y="476688"/>
            <a:ext cx="2162222" cy="3096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8597B42-6DCD-406A-9FDE-0AA2277013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221500" y="3326684"/>
            <a:ext cx="3132348" cy="21848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CBC906B-ADD3-482C-B3BD-1B4D7CBAA75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1144" y="476688"/>
            <a:ext cx="2164386" cy="3096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5A85EFFA-0022-4325-AF87-0D63D0C98AE3}"/>
              </a:ext>
            </a:extLst>
          </p:cNvPr>
          <p:cNvSpPr/>
          <p:nvPr/>
        </p:nvSpPr>
        <p:spPr>
          <a:xfrm>
            <a:off x="7596336" y="2060848"/>
            <a:ext cx="12057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Ж 70105</a:t>
            </a:r>
            <a:endParaRPr lang="x-none" sz="2000" dirty="0">
              <a:solidFill>
                <a:schemeClr val="bg2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1CAC2C87-DEC6-4521-A671-3FEF134B5B8A}"/>
              </a:ext>
            </a:extLst>
          </p:cNvPr>
          <p:cNvSpPr/>
          <p:nvPr/>
        </p:nvSpPr>
        <p:spPr>
          <a:xfrm>
            <a:off x="467544" y="5229200"/>
            <a:ext cx="14253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Ва 586251</a:t>
            </a:r>
            <a:endParaRPr lang="x-none" sz="2000" dirty="0">
              <a:solidFill>
                <a:schemeClr val="bg2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7237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867084-wheat-on-the-wood-background--stock-photo-fl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6b13483617cd4e5f5e6fe45bc115f7d3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8276D2A-956F-498C-BC1B-04D6902CA706}"/>
              </a:ext>
            </a:extLst>
          </p:cNvPr>
          <p:cNvSpPr/>
          <p:nvPr/>
        </p:nvSpPr>
        <p:spPr>
          <a:xfrm>
            <a:off x="467544" y="692696"/>
            <a:ext cx="44906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12700" algn="just">
              <a:spcAft>
                <a:spcPts val="0"/>
              </a:spcAft>
            </a:pPr>
            <a:r>
              <a:rPr lang="uk-UA" sz="1600" dirty="0">
                <a:solidFill>
                  <a:schemeClr val="bg2"/>
                </a:solidFill>
                <a:latin typeface="Bahnschrift Condensed" panose="020B05020402040202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У 1901 р. В. Косинський захистив дисертацію «</a:t>
            </a:r>
            <a:r>
              <a:rPr lang="uk-UA" sz="1600" dirty="0" err="1">
                <a:solidFill>
                  <a:schemeClr val="bg2"/>
                </a:solidFill>
                <a:latin typeface="Bahnschrift Condensed" panose="020B05020402040202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Учреждения</a:t>
            </a:r>
            <a:r>
              <a:rPr lang="uk-UA" sz="1600" dirty="0">
                <a:solidFill>
                  <a:schemeClr val="bg2"/>
                </a:solidFill>
                <a:latin typeface="Bahnschrift Condensed" panose="020B05020402040202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для </a:t>
            </a:r>
            <a:r>
              <a:rPr lang="uk-UA" sz="1600" dirty="0" err="1">
                <a:solidFill>
                  <a:schemeClr val="bg2"/>
                </a:solidFill>
                <a:latin typeface="Bahnschrift Condensed" panose="020B05020402040202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мелкого</a:t>
            </a:r>
            <a:r>
              <a:rPr lang="uk-UA" sz="1600" dirty="0">
                <a:solidFill>
                  <a:schemeClr val="bg2"/>
                </a:solidFill>
                <a:latin typeface="Bahnschrift Condensed" panose="020B05020402040202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uk-UA" sz="1600" dirty="0" err="1">
                <a:solidFill>
                  <a:schemeClr val="bg2"/>
                </a:solidFill>
                <a:latin typeface="Bahnschrift Condensed" panose="020B05020402040202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кредита</a:t>
            </a:r>
            <a:r>
              <a:rPr lang="uk-UA" sz="1600" dirty="0">
                <a:solidFill>
                  <a:schemeClr val="bg2"/>
                </a:solidFill>
                <a:latin typeface="Bahnschrift Condensed" panose="020B05020402040202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в </a:t>
            </a:r>
            <a:r>
              <a:rPr lang="uk-UA" sz="1600" dirty="0" err="1">
                <a:solidFill>
                  <a:schemeClr val="bg2"/>
                </a:solidFill>
                <a:latin typeface="Bahnschrift Condensed" panose="020B05020402040202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Германии</a:t>
            </a:r>
            <a:r>
              <a:rPr lang="uk-UA" sz="1600" dirty="0">
                <a:solidFill>
                  <a:schemeClr val="bg2"/>
                </a:solidFill>
                <a:latin typeface="Bahnschrift Condensed" panose="020B05020402040202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. </a:t>
            </a:r>
            <a:r>
              <a:rPr lang="uk-UA" sz="1600" dirty="0" err="1">
                <a:solidFill>
                  <a:schemeClr val="bg2"/>
                </a:solidFill>
                <a:latin typeface="Bahnschrift Condensed" panose="020B05020402040202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Их</a:t>
            </a:r>
            <a:r>
              <a:rPr lang="uk-UA" sz="1600" dirty="0">
                <a:solidFill>
                  <a:schemeClr val="bg2"/>
                </a:solidFill>
                <a:latin typeface="Bahnschrift Condensed" panose="020B05020402040202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uk-UA" sz="1600" dirty="0" err="1">
                <a:solidFill>
                  <a:schemeClr val="bg2"/>
                </a:solidFill>
                <a:latin typeface="Bahnschrift Condensed" panose="020B05020402040202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история</a:t>
            </a:r>
            <a:r>
              <a:rPr lang="uk-UA" sz="1600" dirty="0">
                <a:solidFill>
                  <a:schemeClr val="bg2"/>
                </a:solidFill>
                <a:latin typeface="Bahnschrift Condensed" panose="020B05020402040202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в </a:t>
            </a:r>
            <a:r>
              <a:rPr lang="uk-UA" sz="1600" dirty="0" err="1">
                <a:solidFill>
                  <a:schemeClr val="bg2"/>
                </a:solidFill>
                <a:latin typeface="Bahnschrift Condensed" panose="020B05020402040202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связи</a:t>
            </a:r>
            <a:r>
              <a:rPr lang="uk-UA" sz="1600" dirty="0">
                <a:solidFill>
                  <a:schemeClr val="bg2"/>
                </a:solidFill>
                <a:latin typeface="Bahnschrift Condensed" panose="020B05020402040202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с </a:t>
            </a:r>
            <a:r>
              <a:rPr lang="uk-UA" sz="1600" dirty="0" err="1">
                <a:solidFill>
                  <a:schemeClr val="bg2"/>
                </a:solidFill>
                <a:latin typeface="Bahnschrift Condensed" panose="020B05020402040202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некоторыми</a:t>
            </a:r>
            <a:r>
              <a:rPr lang="uk-UA" sz="1600" dirty="0">
                <a:solidFill>
                  <a:schemeClr val="bg2"/>
                </a:solidFill>
                <a:latin typeface="Bahnschrift Condensed" panose="020B05020402040202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сторонами </a:t>
            </a:r>
            <a:r>
              <a:rPr lang="uk-UA" sz="1600" dirty="0" err="1">
                <a:solidFill>
                  <a:schemeClr val="bg2"/>
                </a:solidFill>
                <a:latin typeface="Bahnschrift Condensed" panose="020B05020402040202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зкономической</a:t>
            </a:r>
            <a:r>
              <a:rPr lang="uk-UA" sz="1600" dirty="0">
                <a:solidFill>
                  <a:schemeClr val="bg2"/>
                </a:solidFill>
                <a:latin typeface="Bahnschrift Condensed" panose="020B05020402040202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uk-UA" sz="1600" dirty="0" err="1">
                <a:solidFill>
                  <a:schemeClr val="bg2"/>
                </a:solidFill>
                <a:latin typeface="Bahnschrift Condensed" panose="020B05020402040202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жизни</a:t>
            </a:r>
            <a:r>
              <a:rPr lang="uk-UA" sz="1600" dirty="0">
                <a:solidFill>
                  <a:schemeClr val="bg2"/>
                </a:solidFill>
                <a:latin typeface="Bahnschrift Condensed" panose="020B05020402040202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uk-UA" sz="1600" dirty="0" err="1">
                <a:solidFill>
                  <a:schemeClr val="bg2"/>
                </a:solidFill>
                <a:latin typeface="Bahnschrift Condensed" panose="020B05020402040202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зтой</a:t>
            </a:r>
            <a:r>
              <a:rPr lang="uk-UA" sz="1600" dirty="0">
                <a:solidFill>
                  <a:schemeClr val="bg2"/>
                </a:solidFill>
                <a:latin typeface="Bahnschrift Condensed" panose="020B05020402040202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uk-UA" sz="1600" dirty="0" err="1">
                <a:solidFill>
                  <a:schemeClr val="bg2"/>
                </a:solidFill>
                <a:latin typeface="Bahnschrift Condensed" panose="020B05020402040202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страны</a:t>
            </a:r>
            <a:r>
              <a:rPr lang="uk-UA" sz="1600" dirty="0">
                <a:solidFill>
                  <a:schemeClr val="bg2"/>
                </a:solidFill>
                <a:latin typeface="Bahnschrift Condensed" panose="020B05020402040202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», водночас видавши її як монографію. Автор, пов’язуючи вчення про кредит з виробничою діяльністю населення, простежує виникнення і розвиток кредитного господарства в дрібній промисловості Німеччини.</a:t>
            </a:r>
            <a:endParaRPr lang="x-none" sz="1600" dirty="0">
              <a:solidFill>
                <a:schemeClr val="bg2"/>
              </a:solidFill>
              <a:latin typeface="Bahnschrift Condensed" panose="020B0502040204020203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9D91A80-1F34-4BA1-926F-66A584BC2B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692696"/>
            <a:ext cx="3216268" cy="4653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6FDC192-E154-4D6F-A8D6-9FFACFD9521E}"/>
              </a:ext>
            </a:extLst>
          </p:cNvPr>
          <p:cNvSpPr/>
          <p:nvPr/>
        </p:nvSpPr>
        <p:spPr>
          <a:xfrm>
            <a:off x="5436096" y="5409418"/>
            <a:ext cx="14959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Во 98874/1</a:t>
            </a:r>
            <a:endParaRPr lang="x-none" sz="20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880CEAE-379D-4FD9-BF61-C09D9334641C}"/>
              </a:ext>
            </a:extLst>
          </p:cNvPr>
          <p:cNvSpPr/>
          <p:nvPr/>
        </p:nvSpPr>
        <p:spPr>
          <a:xfrm>
            <a:off x="467544" y="3573016"/>
            <a:ext cx="44906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12700" indent="215900" algn="just">
              <a:spcAft>
                <a:spcPts val="0"/>
              </a:spcAft>
            </a:pPr>
            <a:r>
              <a:rPr lang="uk-UA" sz="16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Захист дисертації сприяв підвищенню наукового </a:t>
            </a:r>
            <a:r>
              <a:rPr lang="uk-UA" sz="16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статуса</a:t>
            </a:r>
            <a:r>
              <a:rPr lang="uk-UA" sz="16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 </a:t>
            </a:r>
            <a:r>
              <a:rPr lang="uk-UA" sz="1600" dirty="0" smtClean="0">
                <a:solidFill>
                  <a:schemeClr val="bg2"/>
                </a:solidFill>
                <a:latin typeface="Bahnschrift Condensed" panose="020B0502040204020203" pitchFamily="34" charset="0"/>
              </a:rPr>
              <a:t>вченого</a:t>
            </a:r>
            <a:r>
              <a:rPr lang="uk-UA" sz="16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: він отримує ступінь магістра політекономії, а влітку 1901 р. учбовий комітет Ризького політехнічного інституту обрав його </a:t>
            </a:r>
            <a:r>
              <a:rPr lang="uk-UA" sz="1600" dirty="0" err="1">
                <a:solidFill>
                  <a:schemeClr val="bg2"/>
                </a:solidFill>
                <a:latin typeface="Bahnschrift Condensed" panose="020B0502040204020203" pitchFamily="34" charset="0"/>
              </a:rPr>
              <a:t>адьюнкт</a:t>
            </a:r>
            <a:r>
              <a:rPr lang="uk-UA" sz="16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-професором цього інституту.</a:t>
            </a:r>
            <a:endParaRPr lang="x-none" sz="1600" dirty="0">
              <a:solidFill>
                <a:schemeClr val="bg2"/>
              </a:solidFill>
              <a:latin typeface="Bahnschrift Condensed" panose="020B0502040204020203" pitchFamily="34" charset="0"/>
            </a:endParaRPr>
          </a:p>
          <a:p>
            <a:pPr algn="just"/>
            <a:r>
              <a:rPr lang="uk-UA" sz="1600" dirty="0">
                <a:solidFill>
                  <a:schemeClr val="bg2"/>
                </a:solidFill>
                <a:latin typeface="Bahnschrift Condensed" panose="020B0502040204020203" pitchFamily="34" charset="0"/>
                <a:ea typeface="Courier New" panose="02070309020205020404" pitchFamily="49" charset="0"/>
              </a:rPr>
              <a:t>На цій посаді він працював з 1902 по 1904 рік.</a:t>
            </a:r>
            <a:endParaRPr lang="x-none" sz="1600" dirty="0">
              <a:solidFill>
                <a:schemeClr val="bg2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920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867084-wheat-on-the-wood-background--stock-photo-fl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6b13483617cd4e5f5e6fe45bc115f7d3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DE2958C-9247-4152-A01A-185880CA5E9A}"/>
              </a:ext>
            </a:extLst>
          </p:cNvPr>
          <p:cNvSpPr/>
          <p:nvPr/>
        </p:nvSpPr>
        <p:spPr>
          <a:xfrm>
            <a:off x="4182379" y="908720"/>
            <a:ext cx="433352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ea typeface="Courier New" panose="02070309020205020404" pitchFamily="49" charset="0"/>
              </a:rPr>
              <a:t>Водночас вчений готував докторську дисертацію з аграрних питань, видавав наукові праці: «</a:t>
            </a:r>
            <a:r>
              <a:rPr lang="uk-UA" sz="16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ea typeface="Courier New" panose="02070309020205020404" pitchFamily="49" charset="0"/>
              </a:rPr>
              <a:t>Точное</a:t>
            </a:r>
            <a:r>
              <a:rPr lang="uk-UA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ea typeface="Courier New" panose="02070309020205020404" pitchFamily="49" charset="0"/>
              </a:rPr>
              <a:t> </a:t>
            </a:r>
            <a:r>
              <a:rPr lang="uk-UA" sz="16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ea typeface="Courier New" panose="02070309020205020404" pitchFamily="49" charset="0"/>
              </a:rPr>
              <a:t>знание</a:t>
            </a:r>
            <a:r>
              <a:rPr lang="uk-UA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ea typeface="Courier New" panose="02070309020205020404" pitchFamily="49" charset="0"/>
              </a:rPr>
              <a:t> </a:t>
            </a:r>
            <a:r>
              <a:rPr lang="uk-UA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ea typeface="Arial Unicode MS"/>
                <a:cs typeface="Arial Unicode MS"/>
              </a:rPr>
              <a:t>и </a:t>
            </a:r>
            <a:r>
              <a:rPr lang="uk-UA" sz="16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ea typeface="Courier New" panose="02070309020205020404" pitchFamily="49" charset="0"/>
              </a:rPr>
              <a:t>обществоведение</a:t>
            </a:r>
            <a:r>
              <a:rPr lang="uk-UA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ea typeface="Courier New" panose="02070309020205020404" pitchFamily="49" charset="0"/>
              </a:rPr>
              <a:t>» (1903), «К </a:t>
            </a:r>
            <a:r>
              <a:rPr lang="uk-UA" sz="16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ea typeface="Courier New" panose="02070309020205020404" pitchFamily="49" charset="0"/>
              </a:rPr>
              <a:t>вопросу</a:t>
            </a:r>
            <a:r>
              <a:rPr lang="uk-UA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ea typeface="Courier New" panose="02070309020205020404" pitchFamily="49" charset="0"/>
              </a:rPr>
              <a:t> о мерах к </a:t>
            </a:r>
            <a:r>
              <a:rPr lang="uk-UA" sz="16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ea typeface="Courier New" panose="02070309020205020404" pitchFamily="49" charset="0"/>
              </a:rPr>
              <a:t>развитию</a:t>
            </a:r>
            <a:r>
              <a:rPr lang="uk-UA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ea typeface="Courier New" panose="02070309020205020404" pitchFamily="49" charset="0"/>
              </a:rPr>
              <a:t> </a:t>
            </a:r>
            <a:r>
              <a:rPr lang="uk-UA" sz="16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ea typeface="Courier New" panose="02070309020205020404" pitchFamily="49" charset="0"/>
              </a:rPr>
              <a:t>производительных</a:t>
            </a:r>
            <a:r>
              <a:rPr lang="uk-UA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ea typeface="Courier New" panose="02070309020205020404" pitchFamily="49" charset="0"/>
              </a:rPr>
              <a:t> </a:t>
            </a:r>
            <a:r>
              <a:rPr lang="uk-UA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ea typeface="Courier New" panose="02070309020205020404" pitchFamily="49" charset="0"/>
              </a:rPr>
              <a:t>сил </a:t>
            </a:r>
            <a:r>
              <a:rPr lang="uk-UA" sz="16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ea typeface="Courier New" panose="02070309020205020404" pitchFamily="49" charset="0"/>
              </a:rPr>
              <a:t>России</a:t>
            </a:r>
            <a:r>
              <a:rPr lang="uk-UA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ea typeface="Courier New" panose="02070309020205020404" pitchFamily="49" charset="0"/>
              </a:rPr>
              <a:t>» (1904), досліджував </a:t>
            </a:r>
            <a:r>
              <a:rPr lang="uk-UA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ea typeface="Courier New" panose="02070309020205020404" pitchFamily="49" charset="0"/>
              </a:rPr>
              <a:t>економічну </a:t>
            </a:r>
            <a:r>
              <a:rPr lang="uk-UA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ea typeface="Courier New" panose="02070309020205020404" pitchFamily="49" charset="0"/>
              </a:rPr>
              <a:t>історію Росії. </a:t>
            </a:r>
            <a:endParaRPr lang="x-none" sz="16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FB8EA6A-B940-4110-A918-0D7BB811EE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908720"/>
            <a:ext cx="3135162" cy="4536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2E17DE0-334A-40E7-BA2A-14A2C64FE063}"/>
              </a:ext>
            </a:extLst>
          </p:cNvPr>
          <p:cNvSpPr/>
          <p:nvPr/>
        </p:nvSpPr>
        <p:spPr>
          <a:xfrm>
            <a:off x="4182379" y="3508520"/>
            <a:ext cx="44130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solidFill>
                  <a:schemeClr val="bg2"/>
                </a:solidFill>
                <a:latin typeface="Bahnschrift Condensed" panose="020B0502040204020203" pitchFamily="34" charset="0"/>
                <a:ea typeface="Courier New" panose="02070309020205020404" pitchFamily="49" charset="0"/>
              </a:rPr>
              <a:t>Представляє певний інтерес його робота «К </a:t>
            </a:r>
            <a:r>
              <a:rPr lang="uk-UA" sz="1600" dirty="0" err="1">
                <a:solidFill>
                  <a:schemeClr val="bg2"/>
                </a:solidFill>
                <a:latin typeface="Bahnschrift Condensed" panose="020B0502040204020203" pitchFamily="34" charset="0"/>
                <a:ea typeface="Courier New" panose="02070309020205020404" pitchFamily="49" charset="0"/>
              </a:rPr>
              <a:t>вопросу</a:t>
            </a:r>
            <a:r>
              <a:rPr lang="uk-UA" sz="1600" dirty="0">
                <a:solidFill>
                  <a:schemeClr val="bg2"/>
                </a:solidFill>
                <a:latin typeface="Bahnschrift Condensed" panose="020B0502040204020203" pitchFamily="34" charset="0"/>
                <a:ea typeface="Courier New" panose="02070309020205020404" pitchFamily="49" charset="0"/>
              </a:rPr>
              <a:t> о мерах к </a:t>
            </a:r>
            <a:r>
              <a:rPr lang="uk-UA" sz="1600" dirty="0" err="1">
                <a:solidFill>
                  <a:schemeClr val="bg2"/>
                </a:solidFill>
                <a:latin typeface="Bahnschrift Condensed" panose="020B0502040204020203" pitchFamily="34" charset="0"/>
                <a:ea typeface="Courier New" panose="02070309020205020404" pitchFamily="49" charset="0"/>
              </a:rPr>
              <a:t>развитию</a:t>
            </a:r>
            <a:r>
              <a:rPr lang="uk-UA" sz="1600" dirty="0">
                <a:solidFill>
                  <a:schemeClr val="bg2"/>
                </a:solidFill>
                <a:latin typeface="Bahnschrift Condensed" panose="020B0502040204020203" pitchFamily="34" charset="0"/>
                <a:ea typeface="Courier New" panose="02070309020205020404" pitchFamily="49" charset="0"/>
              </a:rPr>
              <a:t> </a:t>
            </a:r>
            <a:r>
              <a:rPr lang="uk-UA" sz="1600" dirty="0" err="1">
                <a:solidFill>
                  <a:schemeClr val="bg2"/>
                </a:solidFill>
                <a:latin typeface="Bahnschrift Condensed" panose="020B0502040204020203" pitchFamily="34" charset="0"/>
                <a:ea typeface="Courier New" panose="02070309020205020404" pitchFamily="49" charset="0"/>
              </a:rPr>
              <a:t>производительньїх</a:t>
            </a:r>
            <a:r>
              <a:rPr lang="uk-UA" sz="1600" dirty="0">
                <a:solidFill>
                  <a:schemeClr val="bg2"/>
                </a:solidFill>
                <a:latin typeface="Bahnschrift Condensed" panose="020B0502040204020203" pitchFamily="34" charset="0"/>
                <a:ea typeface="Courier New" panose="02070309020205020404" pitchFamily="49" charset="0"/>
              </a:rPr>
              <a:t> сил </a:t>
            </a:r>
            <a:r>
              <a:rPr lang="uk-UA" sz="1600" dirty="0" err="1">
                <a:solidFill>
                  <a:schemeClr val="bg2"/>
                </a:solidFill>
                <a:latin typeface="Bahnschrift Condensed" panose="020B0502040204020203" pitchFamily="34" charset="0"/>
                <a:ea typeface="Courier New" panose="02070309020205020404" pitchFamily="49" charset="0"/>
              </a:rPr>
              <a:t>России</a:t>
            </a:r>
            <a:r>
              <a:rPr lang="uk-UA" sz="1600" dirty="0">
                <a:solidFill>
                  <a:schemeClr val="bg2"/>
                </a:solidFill>
                <a:latin typeface="Bahnschrift Condensed" panose="020B0502040204020203" pitchFamily="34" charset="0"/>
                <a:ea typeface="Courier New" panose="02070309020205020404" pitchFamily="49" charset="0"/>
              </a:rPr>
              <a:t>», основні положення якої В. Косинський виклав у виступі на III з'їзді з технічної і професійної освіти (на засіданні першої секції з’їзду).</a:t>
            </a:r>
            <a:endParaRPr lang="x-none" sz="1600" dirty="0">
              <a:solidFill>
                <a:schemeClr val="bg2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8C97B61-E545-46D1-8877-7128AEF6A3A5}"/>
              </a:ext>
            </a:extLst>
          </p:cNvPr>
          <p:cNvSpPr/>
          <p:nvPr/>
        </p:nvSpPr>
        <p:spPr>
          <a:xfrm>
            <a:off x="683568" y="5503623"/>
            <a:ext cx="9973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В 2353</a:t>
            </a:r>
            <a:endParaRPr lang="x-none" sz="2000" dirty="0">
              <a:solidFill>
                <a:schemeClr val="bg2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6104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867084-wheat-on-the-wood-background--stock-photo-fl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6b13483617cd4e5f5e6fe45bc115f7d3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568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8014084-1450-4675-B239-5315FD137678}"/>
              </a:ext>
            </a:extLst>
          </p:cNvPr>
          <p:cNvSpPr/>
          <p:nvPr/>
        </p:nvSpPr>
        <p:spPr>
          <a:xfrm>
            <a:off x="467544" y="83671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marR="25400" indent="177800" algn="just">
              <a:spcAft>
                <a:spcPts val="0"/>
              </a:spcAft>
            </a:pPr>
            <a:r>
              <a:rPr lang="uk-UA" sz="1600" spc="-5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ea typeface="Microsoft Sans Serif" panose="020B0604020202020204" pitchFamily="34" charset="0"/>
              </a:rPr>
              <a:t>Косинський В.А. у 1905—06 рр. віддавав перевагу науковій роботі. На той час він вже завершував написання докторської дисертації, перша частина </a:t>
            </a:r>
            <a:r>
              <a:rPr lang="uk-UA" sz="1600" spc="-5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ea typeface="Microsoft Sans Serif" panose="020B0604020202020204" pitchFamily="34" charset="0"/>
              </a:rPr>
              <a:t>якоі</a:t>
            </a:r>
            <a:r>
              <a:rPr lang="uk-UA" sz="1600" spc="-5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ea typeface="Microsoft Sans Serif" panose="020B0604020202020204" pitchFamily="34" charset="0"/>
              </a:rPr>
              <a:t>' «К аграрному </a:t>
            </a:r>
            <a:r>
              <a:rPr lang="uk-UA" sz="1600" spc="-5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ea typeface="Microsoft Sans Serif" panose="020B0604020202020204" pitchFamily="34" charset="0"/>
              </a:rPr>
              <a:t>вопросу</a:t>
            </a:r>
            <a:r>
              <a:rPr lang="uk-UA" sz="1600" spc="-5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ea typeface="Microsoft Sans Serif" panose="020B0604020202020204" pitchFamily="34" charset="0"/>
              </a:rPr>
              <a:t>. </a:t>
            </a:r>
            <a:r>
              <a:rPr lang="uk-UA" sz="1600" spc="-5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ea typeface="Microsoft Sans Serif" panose="020B0604020202020204" pitchFamily="34" charset="0"/>
              </a:rPr>
              <a:t>Крестьянское</a:t>
            </a:r>
            <a:r>
              <a:rPr lang="uk-UA" sz="1600" spc="-5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ea typeface="Microsoft Sans Serif" panose="020B0604020202020204" pitchFamily="34" charset="0"/>
              </a:rPr>
              <a:t> «</a:t>
            </a:r>
            <a:r>
              <a:rPr lang="uk-UA" sz="1600" spc="-5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ea typeface="Microsoft Sans Serif" panose="020B0604020202020204" pitchFamily="34" charset="0"/>
              </a:rPr>
              <a:t>помещичье</a:t>
            </a:r>
            <a:r>
              <a:rPr lang="uk-UA" sz="1600" spc="-5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ea typeface="Microsoft Sans Serif" panose="020B0604020202020204" pitchFamily="34" charset="0"/>
              </a:rPr>
              <a:t> </a:t>
            </a:r>
            <a:r>
              <a:rPr lang="uk-UA" sz="1600" spc="-5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ea typeface="Microsoft Sans Serif" panose="020B0604020202020204" pitchFamily="34" charset="0"/>
              </a:rPr>
              <a:t>хозяйство</a:t>
            </a:r>
            <a:r>
              <a:rPr lang="uk-UA" sz="1600" spc="-5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ea typeface="Microsoft Sans Serif" panose="020B0604020202020204" pitchFamily="34" charset="0"/>
              </a:rPr>
              <a:t>» була опублікована у 1906 р.</a:t>
            </a:r>
            <a:endParaRPr lang="x-none" sz="1600" spc="-5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Microsoft Sans Serif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3F1EC33-2851-4BA0-9703-1EC7A9F8AD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836712"/>
            <a:ext cx="2936155" cy="4392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E03C660-5B2A-4B47-AE0A-CAFEF29437B2}"/>
              </a:ext>
            </a:extLst>
          </p:cNvPr>
          <p:cNvSpPr/>
          <p:nvPr/>
        </p:nvSpPr>
        <p:spPr>
          <a:xfrm>
            <a:off x="467544" y="2564904"/>
            <a:ext cx="4572000" cy="28315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dirty="0">
                <a:solidFill>
                  <a:schemeClr val="bg2"/>
                </a:solidFill>
                <a:latin typeface="Bahnschrift Condensed" panose="020B0502040204020203" pitchFamily="34" charset="0"/>
                <a:ea typeface="Courier New" panose="02070309020205020404" pitchFamily="49" charset="0"/>
              </a:rPr>
              <a:t> </a:t>
            </a:r>
            <a:r>
              <a:rPr lang="uk-UA" sz="1600" dirty="0">
                <a:solidFill>
                  <a:schemeClr val="bg2"/>
                </a:solidFill>
                <a:latin typeface="Bahnschrift Condensed" panose="020B0502040204020203" pitchFamily="34" charset="0"/>
                <a:ea typeface="Courier New" panose="02070309020205020404" pitchFamily="49" charset="0"/>
              </a:rPr>
              <a:t>Вчений у своїй </a:t>
            </a:r>
            <a:r>
              <a:rPr lang="uk-UA" sz="1600" dirty="0" smtClean="0">
                <a:solidFill>
                  <a:schemeClr val="bg2"/>
                </a:solidFill>
                <a:latin typeface="Bahnschrift Condensed" panose="020B0502040204020203" pitchFamily="34" charset="0"/>
                <a:ea typeface="Courier New" panose="02070309020205020404" pitchFamily="49" charset="0"/>
              </a:rPr>
              <a:t>надзвичайно </a:t>
            </a:r>
            <a:r>
              <a:rPr lang="uk-UA" sz="1600" dirty="0">
                <a:solidFill>
                  <a:schemeClr val="bg2"/>
                </a:solidFill>
                <a:latin typeface="Bahnschrift Condensed" panose="020B0502040204020203" pitchFamily="34" charset="0"/>
                <a:ea typeface="Courier New" panose="02070309020205020404" pitchFamily="49" charset="0"/>
              </a:rPr>
              <a:t>актуальній, пов’язаній з аграрною кризою в країні роботі «К аграрному </a:t>
            </a:r>
            <a:r>
              <a:rPr lang="uk-UA" sz="1600" dirty="0" err="1">
                <a:solidFill>
                  <a:schemeClr val="bg2"/>
                </a:solidFill>
                <a:latin typeface="Bahnschrift Condensed" panose="020B0502040204020203" pitchFamily="34" charset="0"/>
                <a:ea typeface="Courier New" panose="02070309020205020404" pitchFamily="49" charset="0"/>
              </a:rPr>
              <a:t>вопросу</a:t>
            </a:r>
            <a:r>
              <a:rPr lang="uk-UA" sz="1600" dirty="0">
                <a:solidFill>
                  <a:schemeClr val="bg2"/>
                </a:solidFill>
                <a:latin typeface="Bahnschrift Condensed" panose="020B0502040204020203" pitchFamily="34" charset="0"/>
                <a:ea typeface="Courier New" panose="02070309020205020404" pitchFamily="49" charset="0"/>
              </a:rPr>
              <a:t>. </a:t>
            </a:r>
            <a:r>
              <a:rPr lang="uk-UA" sz="1600" dirty="0" err="1">
                <a:solidFill>
                  <a:schemeClr val="bg2"/>
                </a:solidFill>
                <a:latin typeface="Bahnschrift Condensed" panose="020B0502040204020203" pitchFamily="34" charset="0"/>
                <a:ea typeface="Courier New" panose="02070309020205020404" pitchFamily="49" charset="0"/>
              </a:rPr>
              <a:t>Крестьянское</a:t>
            </a:r>
            <a:r>
              <a:rPr lang="uk-UA" sz="1600" dirty="0">
                <a:solidFill>
                  <a:schemeClr val="bg2"/>
                </a:solidFill>
                <a:latin typeface="Bahnschrift Condensed" panose="020B0502040204020203" pitchFamily="34" charset="0"/>
                <a:ea typeface="Courier New" panose="02070309020205020404" pitchFamily="49" charset="0"/>
              </a:rPr>
              <a:t> и </a:t>
            </a:r>
            <a:r>
              <a:rPr lang="uk-UA" sz="1600" dirty="0" err="1">
                <a:solidFill>
                  <a:schemeClr val="bg2"/>
                </a:solidFill>
                <a:latin typeface="Bahnschrift Condensed" panose="020B0502040204020203" pitchFamily="34" charset="0"/>
                <a:ea typeface="Courier New" panose="02070309020205020404" pitchFamily="49" charset="0"/>
              </a:rPr>
              <a:t>помещичье</a:t>
            </a:r>
            <a:r>
              <a:rPr lang="uk-UA" sz="1600" dirty="0">
                <a:solidFill>
                  <a:schemeClr val="bg2"/>
                </a:solidFill>
                <a:latin typeface="Bahnschrift Condensed" panose="020B0502040204020203" pitchFamily="34" charset="0"/>
                <a:ea typeface="Courier New" panose="02070309020205020404" pitchFamily="49" charset="0"/>
              </a:rPr>
              <a:t> </a:t>
            </a:r>
            <a:r>
              <a:rPr lang="uk-UA" sz="1600" dirty="0" err="1">
                <a:solidFill>
                  <a:schemeClr val="bg2"/>
                </a:solidFill>
                <a:latin typeface="Bahnschrift Condensed" panose="020B0502040204020203" pitchFamily="34" charset="0"/>
                <a:ea typeface="Courier New" panose="02070309020205020404" pitchFamily="49" charset="0"/>
              </a:rPr>
              <a:t>хозяйство</a:t>
            </a:r>
            <a:r>
              <a:rPr lang="uk-UA" sz="1600" dirty="0">
                <a:solidFill>
                  <a:schemeClr val="bg2"/>
                </a:solidFill>
                <a:latin typeface="Bahnschrift Condensed" panose="020B0502040204020203" pitchFamily="34" charset="0"/>
                <a:ea typeface="Courier New" panose="02070309020205020404" pitchFamily="49" charset="0"/>
              </a:rPr>
              <a:t>» вперше робить спробу «</a:t>
            </a:r>
            <a:r>
              <a:rPr lang="uk-UA" sz="1600" dirty="0" err="1">
                <a:solidFill>
                  <a:schemeClr val="bg2"/>
                </a:solidFill>
                <a:latin typeface="Bahnschrift Condensed" panose="020B0502040204020203" pitchFamily="34" charset="0"/>
                <a:ea typeface="Courier New" panose="02070309020205020404" pitchFamily="49" charset="0"/>
              </a:rPr>
              <a:t>...изучить</a:t>
            </a:r>
            <a:r>
              <a:rPr lang="uk-UA" sz="1600" dirty="0">
                <a:solidFill>
                  <a:schemeClr val="bg2"/>
                </a:solidFill>
                <a:latin typeface="Bahnschrift Condensed" panose="020B0502040204020203" pitchFamily="34" charset="0"/>
                <a:ea typeface="Courier New" panose="02070309020205020404" pitchFamily="49" charset="0"/>
              </a:rPr>
              <a:t> </a:t>
            </a:r>
            <a:r>
              <a:rPr lang="uk-UA" sz="1600" dirty="0" err="1">
                <a:solidFill>
                  <a:schemeClr val="bg2"/>
                </a:solidFill>
                <a:latin typeface="Bahnschrift Condensed" panose="020B0502040204020203" pitchFamily="34" charset="0"/>
                <a:ea typeface="Courier New" panose="02070309020205020404" pitchFamily="49" charset="0"/>
              </a:rPr>
              <a:t>технико-зкономическую</a:t>
            </a:r>
            <a:r>
              <a:rPr lang="uk-UA" sz="1600" dirty="0">
                <a:solidFill>
                  <a:schemeClr val="bg2"/>
                </a:solidFill>
                <a:latin typeface="Bahnschrift Condensed" panose="020B0502040204020203" pitchFamily="34" charset="0"/>
                <a:ea typeface="Courier New" panose="02070309020205020404" pitchFamily="49" charset="0"/>
              </a:rPr>
              <a:t> природу </a:t>
            </a:r>
            <a:r>
              <a:rPr lang="uk-UA" sz="1600" dirty="0" err="1">
                <a:solidFill>
                  <a:schemeClr val="bg2"/>
                </a:solidFill>
                <a:latin typeface="Bahnschrift Condensed" panose="020B0502040204020203" pitchFamily="34" charset="0"/>
                <a:ea typeface="Courier New" panose="02070309020205020404" pitchFamily="49" charset="0"/>
              </a:rPr>
              <a:t>крестьянского</a:t>
            </a:r>
            <a:r>
              <a:rPr lang="uk-UA" sz="1600" dirty="0">
                <a:solidFill>
                  <a:schemeClr val="bg2"/>
                </a:solidFill>
                <a:latin typeface="Bahnschrift Condensed" panose="020B0502040204020203" pitchFamily="34" charset="0"/>
                <a:ea typeface="Courier New" panose="02070309020205020404" pitchFamily="49" charset="0"/>
              </a:rPr>
              <a:t> и </a:t>
            </a:r>
            <a:r>
              <a:rPr lang="uk-UA" sz="1600" dirty="0" err="1">
                <a:solidFill>
                  <a:schemeClr val="bg2"/>
                </a:solidFill>
                <a:latin typeface="Bahnschrift Condensed" panose="020B0502040204020203" pitchFamily="34" charset="0"/>
                <a:ea typeface="Courier New" panose="02070309020205020404" pitchFamily="49" charset="0"/>
              </a:rPr>
              <a:t>помещичьего</a:t>
            </a:r>
            <a:r>
              <a:rPr lang="uk-UA" sz="1600" dirty="0">
                <a:solidFill>
                  <a:schemeClr val="bg2"/>
                </a:solidFill>
                <a:latin typeface="Bahnschrift Condensed" panose="020B0502040204020203" pitchFamily="34" charset="0"/>
                <a:ea typeface="Courier New" panose="02070309020205020404" pitchFamily="49" charset="0"/>
              </a:rPr>
              <a:t> хазяйства». </a:t>
            </a:r>
            <a:r>
              <a:rPr lang="uk-UA" sz="1600" dirty="0" smtClean="0">
                <a:solidFill>
                  <a:schemeClr val="bg2"/>
                </a:solidFill>
                <a:latin typeface="Bahnschrift Condensed" panose="020B0502040204020203" pitchFamily="34" charset="0"/>
                <a:ea typeface="Courier New" panose="02070309020205020404" pitchFamily="49" charset="0"/>
              </a:rPr>
              <a:t>Актуальністю</a:t>
            </a:r>
            <a:r>
              <a:rPr lang="uk-UA" sz="1600" dirty="0">
                <a:solidFill>
                  <a:schemeClr val="bg2"/>
                </a:solidFill>
                <a:latin typeface="Bahnschrift Condensed" panose="020B0502040204020203" pitchFamily="34" charset="0"/>
                <a:ea typeface="Courier New" panose="02070309020205020404" pitchFamily="49" charset="0"/>
              </a:rPr>
              <a:t>, науковістю розробок його праця займає почесне місце у науковій спадщині представників суспільно-економічної думки з проблем економіки аграрного виробництва в Україні.</a:t>
            </a:r>
            <a:endParaRPr lang="x-none" sz="1600" dirty="0">
              <a:solidFill>
                <a:schemeClr val="bg2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41798831-79CA-4A16-91B7-79AFD13E1FC6}"/>
              </a:ext>
            </a:extLst>
          </p:cNvPr>
          <p:cNvSpPr/>
          <p:nvPr/>
        </p:nvSpPr>
        <p:spPr>
          <a:xfrm>
            <a:off x="5701770" y="5351102"/>
            <a:ext cx="14959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2"/>
                </a:solidFill>
                <a:latin typeface="Bahnschrift Condensed" panose="020B0502040204020203" pitchFamily="34" charset="0"/>
              </a:rPr>
              <a:t>В 152050/1</a:t>
            </a:r>
            <a:endParaRPr lang="x-none" sz="2000" dirty="0">
              <a:solidFill>
                <a:schemeClr val="bg2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87387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1166</Words>
  <Application>Microsoft Office PowerPoint</Application>
  <PresentationFormat>Экран (4:3)</PresentationFormat>
  <Paragraphs>56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63</cp:revision>
  <dcterms:created xsi:type="dcterms:W3CDTF">2020-02-25T09:49:56Z</dcterms:created>
  <dcterms:modified xsi:type="dcterms:W3CDTF">2020-03-04T11:55:58Z</dcterms:modified>
</cp:coreProperties>
</file>