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4" r:id="rId3"/>
    <p:sldId id="257" r:id="rId4"/>
    <p:sldId id="258" r:id="rId5"/>
    <p:sldId id="281" r:id="rId6"/>
    <p:sldId id="282" r:id="rId7"/>
    <p:sldId id="260" r:id="rId8"/>
    <p:sldId id="261" r:id="rId9"/>
    <p:sldId id="264" r:id="rId10"/>
    <p:sldId id="272" r:id="rId11"/>
    <p:sldId id="273" r:id="rId12"/>
    <p:sldId id="270" r:id="rId13"/>
    <p:sldId id="271" r:id="rId14"/>
    <p:sldId id="276" r:id="rId15"/>
    <p:sldId id="277" r:id="rId16"/>
    <p:sldId id="279" r:id="rId17"/>
    <p:sldId id="288" r:id="rId18"/>
    <p:sldId id="286" r:id="rId19"/>
    <p:sldId id="285" r:id="rId20"/>
    <p:sldId id="265" r:id="rId21"/>
    <p:sldId id="266" r:id="rId22"/>
    <p:sldId id="289" r:id="rId23"/>
    <p:sldId id="268" r:id="rId2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3E1F00"/>
    <a:srgbClr val="1B311F"/>
    <a:srgbClr val="422C16"/>
    <a:srgbClr val="0C788E"/>
    <a:srgbClr val="006666"/>
    <a:srgbClr val="0099CC"/>
    <a:srgbClr val="660066"/>
    <a:srgbClr val="66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3" autoAdjust="0"/>
    <p:restoredTop sz="94652" autoAdjust="0"/>
  </p:normalViewPr>
  <p:slideViewPr>
    <p:cSldViewPr>
      <p:cViewPr>
        <p:scale>
          <a:sx n="90" d="100"/>
          <a:sy n="90" d="100"/>
        </p:scale>
        <p:origin x="-534" y="-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88377-F8E5-46E3-91D8-2DBCC6DC9FC3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5F089-81B0-4D64-A0B8-0EEAD87E25BF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85D2A-C654-419C-990D-DA9F0C4F18E3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9139F-76AC-4E05-8C02-4103CB319FE7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77FE9-F8C2-42E9-BF15-678E47FFC795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2C5E7-BE08-407D-92EB-35E3B2DE584C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5F0B2-A944-4FD4-8C4C-49B6B5046540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A98B0-C9C8-4637-AFD2-96D90FD8396B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F8E2D-B750-40C4-AC6F-DA3E96214E26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399A9-0EFB-455B-8907-B45486AC50D3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54C92-F346-4322-B53A-B8E1CD264FCA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AF8FF9B-3850-415C-8AD0-F4760CE9B63F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17" r:id="rId4"/>
    <p:sldLayoutId id="2147483726" r:id="rId5"/>
    <p:sldLayoutId id="2147483718" r:id="rId6"/>
    <p:sldLayoutId id="2147483719" r:id="rId7"/>
    <p:sldLayoutId id="2147483727" r:id="rId8"/>
    <p:sldLayoutId id="2147483720" r:id="rId9"/>
    <p:sldLayoutId id="2147483721" r:id="rId10"/>
    <p:sldLayoutId id="214748372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krinform.ua/rubric-culture/2329387-velika-nauka-pocinaetsa-z-bukvara-spravznij-dovgozitel-sered-pidrucnikiv.html" TargetMode="External"/><Relationship Id="rId2" Type="http://schemas.openxmlformats.org/officeDocument/2006/relationships/hyperlink" Target="https://oriental-studies.org.ua/uk/&#1087;&#1088;&#1086;-&#1110;&#1085;&#1089;&#1090;&#1080;&#1090;&#1091;&#1090;/&#1087;&#1077;&#1088;&#1089;&#1086;&#1085;&#1072;&#1083;&#1110;&#1111;/&#1086;&#1084;&#1077;&#1083;&#1103;&#1085;-&#1087;&#1088;&#1110;&#1094;&#1072;&#1082;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70"/>
          <p:cNvSpPr>
            <a:spLocks noGrp="1" noChangeArrowheads="1"/>
          </p:cNvSpPr>
          <p:nvPr>
            <p:ph type="ctrTitle"/>
          </p:nvPr>
        </p:nvSpPr>
        <p:spPr>
          <a:xfrm>
            <a:off x="414338" y="3068961"/>
            <a:ext cx="4805362" cy="208823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C00000"/>
                </a:solidFill>
              </a:rPr>
              <a:t>Велика наука </a:t>
            </a:r>
            <a:r>
              <a:rPr lang="ru-RU" sz="3200" dirty="0" err="1" smtClean="0">
                <a:solidFill>
                  <a:srgbClr val="C00000"/>
                </a:solidFill>
              </a:rPr>
              <a:t>починається</a:t>
            </a:r>
            <a:r>
              <a:rPr lang="ru-RU" sz="3200" dirty="0" smtClean="0">
                <a:solidFill>
                  <a:srgbClr val="C00000"/>
                </a:solidFill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</a:rPr>
              <a:t>з</a:t>
            </a:r>
            <a:r>
              <a:rPr lang="ru-RU" sz="3200" dirty="0" smtClean="0">
                <a:solidFill>
                  <a:srgbClr val="C00000"/>
                </a:solidFill>
              </a:rPr>
              <a:t> Букваря:</a:t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uk-UA" sz="3200" b="1" dirty="0" smtClean="0">
                <a:solidFill>
                  <a:schemeClr val="tx1"/>
                </a:solidFill>
              </a:rPr>
              <a:t>Лідія Платонівна ДЕПОЛОВИЧ</a:t>
            </a:r>
            <a:br>
              <a:rPr lang="uk-UA" sz="3200" b="1" dirty="0" smtClean="0">
                <a:solidFill>
                  <a:schemeClr val="tx1"/>
                </a:solidFill>
              </a:rPr>
            </a:br>
            <a:endParaRPr lang="es-ES" sz="3200" b="1" dirty="0" smtClean="0">
              <a:solidFill>
                <a:schemeClr val="tx1"/>
              </a:solidFill>
            </a:endParaRPr>
          </a:p>
        </p:txBody>
      </p:sp>
      <p:sp>
        <p:nvSpPr>
          <p:cNvPr id="7171" name="Rectangle 170"/>
          <p:cNvSpPr txBox="1">
            <a:spLocks noChangeArrowheads="1"/>
          </p:cNvSpPr>
          <p:nvPr/>
        </p:nvSpPr>
        <p:spPr bwMode="auto">
          <a:xfrm>
            <a:off x="395288" y="5084763"/>
            <a:ext cx="3671887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uk-UA" sz="1600" b="1" dirty="0"/>
              <a:t>(1869- 1943)</a:t>
            </a:r>
            <a:endParaRPr lang="es-ES" sz="1600" b="1" dirty="0"/>
          </a:p>
        </p:txBody>
      </p:sp>
      <p:pic>
        <p:nvPicPr>
          <p:cNvPr id="2053" name="Picture 5" descr="E:\Мои рисунки\1508708391-40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340768"/>
            <a:ext cx="2952328" cy="3698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Содержимое 4" descr="ВО34375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80000" y="1800000"/>
            <a:ext cx="2592388" cy="3959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7412" name="Содержимое 5" descr="ВО34433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00000" y="1800000"/>
            <a:ext cx="2643187" cy="3960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7413" name="Прямоугольник 4"/>
          <p:cNvSpPr>
            <a:spLocks noChangeArrowheads="1"/>
          </p:cNvSpPr>
          <p:nvPr/>
        </p:nvSpPr>
        <p:spPr bwMode="auto">
          <a:xfrm>
            <a:off x="1115616" y="1196752"/>
            <a:ext cx="2487612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600" dirty="0"/>
              <a:t>Шифр зберігання НБУВ:</a:t>
            </a:r>
          </a:p>
          <a:p>
            <a:r>
              <a:rPr lang="uk-UA" sz="1600" dirty="0"/>
              <a:t>ВО343752 </a:t>
            </a:r>
            <a:endParaRPr lang="ru-RU" sz="1600" dirty="0"/>
          </a:p>
        </p:txBody>
      </p:sp>
      <p:sp>
        <p:nvSpPr>
          <p:cNvPr id="17414" name="Прямоугольник 5"/>
          <p:cNvSpPr>
            <a:spLocks noChangeArrowheads="1"/>
          </p:cNvSpPr>
          <p:nvPr/>
        </p:nvSpPr>
        <p:spPr bwMode="auto">
          <a:xfrm>
            <a:off x="5436096" y="1268760"/>
            <a:ext cx="28400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600" dirty="0"/>
              <a:t>Шифр зберігання НБУВ:</a:t>
            </a:r>
          </a:p>
          <a:p>
            <a:r>
              <a:rPr lang="uk-UA" sz="1600" dirty="0"/>
              <a:t>ВО344337 </a:t>
            </a:r>
            <a:endParaRPr lang="ru-RU" sz="1600" dirty="0"/>
          </a:p>
        </p:txBody>
      </p:sp>
      <p:sp>
        <p:nvSpPr>
          <p:cNvPr id="17415" name="Прямоугольник 6"/>
          <p:cNvSpPr>
            <a:spLocks noChangeArrowheads="1"/>
          </p:cNvSpPr>
          <p:nvPr/>
        </p:nvSpPr>
        <p:spPr bwMode="auto">
          <a:xfrm>
            <a:off x="971550" y="5732463"/>
            <a:ext cx="9540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/>
              <a:t>1944 р.</a:t>
            </a:r>
            <a:endParaRPr lang="ru-RU"/>
          </a:p>
        </p:txBody>
      </p:sp>
      <p:sp>
        <p:nvSpPr>
          <p:cNvPr id="17416" name="Прямоугольник 7"/>
          <p:cNvSpPr>
            <a:spLocks noChangeArrowheads="1"/>
          </p:cNvSpPr>
          <p:nvPr/>
        </p:nvSpPr>
        <p:spPr bwMode="auto">
          <a:xfrm>
            <a:off x="5364088" y="5733256"/>
            <a:ext cx="9540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dirty="0"/>
              <a:t>1945 р.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301625" y="457200"/>
            <a:ext cx="8686800" cy="8413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Вершиною </a:t>
            </a:r>
            <a:r>
              <a:rPr lang="ru-RU" sz="1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науково-методичної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діяльності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Л. П. </a:t>
            </a:r>
            <a:r>
              <a:rPr lang="ru-RU" sz="1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Деполович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став </a:t>
            </a:r>
            <a:r>
              <a:rPr lang="ru-RU" sz="1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авторський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буквар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1938 р. До 1956 р. </a:t>
            </a:r>
            <a:r>
              <a:rPr lang="ru-RU" sz="1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його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видавали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аж 19 </a:t>
            </a:r>
            <a:r>
              <a:rPr lang="ru-RU" sz="1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разів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! </a:t>
            </a:r>
            <a:r>
              <a:rPr lang="ru-RU" sz="1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Загальний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тираж </a:t>
            </a:r>
            <a:r>
              <a:rPr lang="ru-RU" sz="1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склав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понад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12 </a:t>
            </a:r>
            <a:r>
              <a:rPr lang="ru-RU" sz="1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мільйонів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примірників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! </a:t>
            </a:r>
            <a:b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sz="1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5" name="Содержимое 4" descr="ВО35404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80000" y="1800000"/>
            <a:ext cx="2770187" cy="3960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8436" name="Прямоугольник 4"/>
          <p:cNvSpPr>
            <a:spLocks noChangeArrowheads="1"/>
          </p:cNvSpPr>
          <p:nvPr/>
        </p:nvSpPr>
        <p:spPr bwMode="auto">
          <a:xfrm>
            <a:off x="1043608" y="1268760"/>
            <a:ext cx="25463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600" dirty="0"/>
              <a:t>Шифр зберігання НБУВ: </a:t>
            </a:r>
          </a:p>
          <a:p>
            <a:r>
              <a:rPr lang="uk-UA" sz="1600" dirty="0"/>
              <a:t>ВО354043</a:t>
            </a:r>
            <a:endParaRPr lang="ru-RU" sz="1600" dirty="0"/>
          </a:p>
        </p:txBody>
      </p:sp>
      <p:sp>
        <p:nvSpPr>
          <p:cNvPr id="18437" name="Прямоугольник 5"/>
          <p:cNvSpPr>
            <a:spLocks noChangeArrowheads="1"/>
          </p:cNvSpPr>
          <p:nvPr/>
        </p:nvSpPr>
        <p:spPr bwMode="auto">
          <a:xfrm>
            <a:off x="1043608" y="5733256"/>
            <a:ext cx="9540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dirty="0"/>
              <a:t>1948 р.</a:t>
            </a:r>
            <a:endParaRPr lang="ru-RU" dirty="0"/>
          </a:p>
        </p:txBody>
      </p:sp>
      <p:pic>
        <p:nvPicPr>
          <p:cNvPr id="18438" name="Picture 2" descr="E:\Мои рисунки\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00000" y="1800000"/>
            <a:ext cx="2668694" cy="39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7"/>
          <p:cNvSpPr>
            <a:spLocks noGrp="1"/>
          </p:cNvSpPr>
          <p:nvPr>
            <p:ph type="title"/>
          </p:nvPr>
        </p:nvSpPr>
        <p:spPr>
          <a:xfrm>
            <a:off x="301625" y="457200"/>
            <a:ext cx="8686800" cy="8413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Методика </a:t>
            </a:r>
            <a:r>
              <a:rPr lang="ru-RU" sz="1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навчання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читанню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й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послідовність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вивчення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літер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були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настільки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вдалими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що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цей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буквар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адаптували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для </a:t>
            </a:r>
            <a:r>
              <a:rPr lang="ru-RU" sz="1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навчання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незрячих </a:t>
            </a:r>
            <a:r>
              <a:rPr lang="ru-RU" sz="1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дітей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(1948).</a:t>
            </a:r>
          </a:p>
        </p:txBody>
      </p:sp>
      <p:pic>
        <p:nvPicPr>
          <p:cNvPr id="19459" name="Содержимое 3" descr="ВО37382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2133600"/>
            <a:ext cx="2773363" cy="3959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9460" name="Содержимое 6" descr="ВО38555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08625" y="2133600"/>
            <a:ext cx="2632075" cy="3959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9461" name="Прямоугольник 4"/>
          <p:cNvSpPr>
            <a:spLocks noChangeArrowheads="1"/>
          </p:cNvSpPr>
          <p:nvPr/>
        </p:nvSpPr>
        <p:spPr bwMode="auto">
          <a:xfrm>
            <a:off x="539750" y="1412875"/>
            <a:ext cx="248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600"/>
              <a:t>Шифр зберігання НБУВ:</a:t>
            </a:r>
          </a:p>
          <a:p>
            <a:r>
              <a:rPr lang="uk-UA" sz="1600"/>
              <a:t>ВО373828 </a:t>
            </a:r>
            <a:endParaRPr lang="ru-RU" sz="1600"/>
          </a:p>
        </p:txBody>
      </p:sp>
      <p:sp>
        <p:nvSpPr>
          <p:cNvPr id="19462" name="Прямоугольник 5"/>
          <p:cNvSpPr>
            <a:spLocks noChangeArrowheads="1"/>
          </p:cNvSpPr>
          <p:nvPr/>
        </p:nvSpPr>
        <p:spPr bwMode="auto">
          <a:xfrm>
            <a:off x="5435600" y="1341438"/>
            <a:ext cx="26654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600"/>
              <a:t>Шифр зберігання НБУВ:</a:t>
            </a:r>
          </a:p>
          <a:p>
            <a:r>
              <a:rPr lang="uk-UA" sz="1600"/>
              <a:t>ВО385553 </a:t>
            </a:r>
            <a:endParaRPr lang="ru-RU" sz="1600"/>
          </a:p>
        </p:txBody>
      </p:sp>
      <p:sp>
        <p:nvSpPr>
          <p:cNvPr id="19463" name="Прямоугольник 6"/>
          <p:cNvSpPr>
            <a:spLocks noChangeArrowheads="1"/>
          </p:cNvSpPr>
          <p:nvPr/>
        </p:nvSpPr>
        <p:spPr bwMode="auto">
          <a:xfrm>
            <a:off x="539750" y="6092825"/>
            <a:ext cx="9540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/>
              <a:t>1947 р.</a:t>
            </a:r>
            <a:endParaRPr lang="ru-RU"/>
          </a:p>
        </p:txBody>
      </p:sp>
      <p:sp>
        <p:nvSpPr>
          <p:cNvPr id="19464" name="Прямоугольник 7"/>
          <p:cNvSpPr>
            <a:spLocks noChangeArrowheads="1"/>
          </p:cNvSpPr>
          <p:nvPr/>
        </p:nvSpPr>
        <p:spPr bwMode="auto">
          <a:xfrm>
            <a:off x="5508625" y="6092825"/>
            <a:ext cx="9540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/>
              <a:t>1948 р.</a:t>
            </a:r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2" descr="E:\Мои рисунки\VueScan\деполович\1958 Д-5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80000" y="1800000"/>
            <a:ext cx="2603500" cy="3959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0484" name="Прямоугольник 4"/>
          <p:cNvSpPr>
            <a:spLocks noChangeArrowheads="1"/>
          </p:cNvSpPr>
          <p:nvPr/>
        </p:nvSpPr>
        <p:spPr bwMode="auto">
          <a:xfrm>
            <a:off x="1043608" y="1052736"/>
            <a:ext cx="25463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600" dirty="0"/>
              <a:t>Шифр зберігання НБУВ: </a:t>
            </a:r>
          </a:p>
          <a:p>
            <a:r>
              <a:rPr lang="uk-UA" sz="1600" dirty="0"/>
              <a:t>1958</a:t>
            </a:r>
          </a:p>
          <a:p>
            <a:r>
              <a:rPr lang="uk-UA" sz="1600" dirty="0"/>
              <a:t>Д355</a:t>
            </a:r>
            <a:endParaRPr lang="ru-RU" sz="1600" dirty="0"/>
          </a:p>
        </p:txBody>
      </p:sp>
      <p:sp>
        <p:nvSpPr>
          <p:cNvPr id="20485" name="Прямоугольник 6"/>
          <p:cNvSpPr>
            <a:spLocks noChangeArrowheads="1"/>
          </p:cNvSpPr>
          <p:nvPr/>
        </p:nvSpPr>
        <p:spPr bwMode="auto">
          <a:xfrm>
            <a:off x="1043608" y="5733256"/>
            <a:ext cx="9540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dirty="0"/>
              <a:t>1958 р.</a:t>
            </a:r>
            <a:endParaRPr lang="ru-RU" dirty="0"/>
          </a:p>
        </p:txBody>
      </p:sp>
      <p:sp>
        <p:nvSpPr>
          <p:cNvPr id="20486" name="Прямоугольник 6"/>
          <p:cNvSpPr>
            <a:spLocks noChangeArrowheads="1"/>
          </p:cNvSpPr>
          <p:nvPr/>
        </p:nvSpPr>
        <p:spPr bwMode="auto">
          <a:xfrm>
            <a:off x="5219700" y="1628775"/>
            <a:ext cx="2489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600"/>
              <a:t> </a:t>
            </a:r>
            <a:endParaRPr lang="ru-RU" sz="1600"/>
          </a:p>
        </p:txBody>
      </p:sp>
      <p:pic>
        <p:nvPicPr>
          <p:cNvPr id="7" name="Picture 2" descr="E:\Мои рисунки\1508708392-756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60000" y="1800000"/>
            <a:ext cx="4716456" cy="3095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Прямоугольник 7"/>
          <p:cNvSpPr/>
          <p:nvPr/>
        </p:nvSpPr>
        <p:spPr>
          <a:xfrm>
            <a:off x="3923928" y="5373216"/>
            <a:ext cx="46023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В школі імені М.Коцюбинського (Чернігів)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Содержимое 4" descr="ВО38203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80000" y="1800000"/>
            <a:ext cx="2755900" cy="3960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1508" name="Прямоугольник 4"/>
          <p:cNvSpPr>
            <a:spLocks noChangeArrowheads="1"/>
          </p:cNvSpPr>
          <p:nvPr/>
        </p:nvSpPr>
        <p:spPr bwMode="auto">
          <a:xfrm>
            <a:off x="1043608" y="1268760"/>
            <a:ext cx="2532062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600" dirty="0"/>
              <a:t>Шифр зберігання НБУВ:</a:t>
            </a:r>
          </a:p>
          <a:p>
            <a:r>
              <a:rPr lang="uk-UA" sz="1600" dirty="0"/>
              <a:t>ВО382034</a:t>
            </a:r>
          </a:p>
          <a:p>
            <a:r>
              <a:rPr lang="uk-UA" sz="1600" dirty="0"/>
              <a:t> </a:t>
            </a:r>
          </a:p>
          <a:p>
            <a:endParaRPr lang="ru-RU" sz="1600" dirty="0"/>
          </a:p>
        </p:txBody>
      </p:sp>
      <p:sp>
        <p:nvSpPr>
          <p:cNvPr id="21509" name="Прямоугольник 5"/>
          <p:cNvSpPr>
            <a:spLocks noChangeArrowheads="1"/>
          </p:cNvSpPr>
          <p:nvPr/>
        </p:nvSpPr>
        <p:spPr bwMode="auto">
          <a:xfrm>
            <a:off x="5364088" y="1268760"/>
            <a:ext cx="26654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600" dirty="0"/>
              <a:t>Шифр зберігання НБУВ:</a:t>
            </a:r>
          </a:p>
          <a:p>
            <a:r>
              <a:rPr lang="uk-UA" sz="1600" dirty="0"/>
              <a:t>ВО396310</a:t>
            </a:r>
          </a:p>
          <a:p>
            <a:r>
              <a:rPr lang="uk-UA" sz="1600" dirty="0"/>
              <a:t> </a:t>
            </a:r>
            <a:endParaRPr lang="ru-RU" sz="1600" dirty="0"/>
          </a:p>
        </p:txBody>
      </p:sp>
      <p:sp>
        <p:nvSpPr>
          <p:cNvPr id="21510" name="Прямоугольник 6"/>
          <p:cNvSpPr>
            <a:spLocks noChangeArrowheads="1"/>
          </p:cNvSpPr>
          <p:nvPr/>
        </p:nvSpPr>
        <p:spPr bwMode="auto">
          <a:xfrm>
            <a:off x="1043608" y="5733256"/>
            <a:ext cx="9540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dirty="0"/>
              <a:t>1948 р.</a:t>
            </a:r>
            <a:endParaRPr lang="ru-RU" dirty="0"/>
          </a:p>
        </p:txBody>
      </p:sp>
      <p:sp>
        <p:nvSpPr>
          <p:cNvPr id="21511" name="Прямоугольник 7"/>
          <p:cNvSpPr>
            <a:spLocks noChangeArrowheads="1"/>
          </p:cNvSpPr>
          <p:nvPr/>
        </p:nvSpPr>
        <p:spPr bwMode="auto">
          <a:xfrm>
            <a:off x="5436096" y="5805264"/>
            <a:ext cx="9540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dirty="0"/>
              <a:t>1949 р.</a:t>
            </a:r>
            <a:endParaRPr lang="ru-RU" dirty="0"/>
          </a:p>
        </p:txBody>
      </p:sp>
      <p:pic>
        <p:nvPicPr>
          <p:cNvPr id="21512" name="Содержимое 4" descr="ВО39631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0000" y="1800000"/>
            <a:ext cx="2590800" cy="3960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Содержимое 5" descr="ВО44372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80000" y="1800000"/>
            <a:ext cx="2443163" cy="3960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2532" name="Прямоугольник 4"/>
          <p:cNvSpPr>
            <a:spLocks noChangeArrowheads="1"/>
          </p:cNvSpPr>
          <p:nvPr/>
        </p:nvSpPr>
        <p:spPr bwMode="auto">
          <a:xfrm>
            <a:off x="971600" y="1268760"/>
            <a:ext cx="25463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600" dirty="0"/>
              <a:t>Шифр зберігання НБУВ: </a:t>
            </a:r>
          </a:p>
          <a:p>
            <a:r>
              <a:rPr lang="uk-UA" sz="1600" dirty="0"/>
              <a:t>ВО443727</a:t>
            </a:r>
            <a:endParaRPr lang="ru-RU" sz="1600" dirty="0"/>
          </a:p>
        </p:txBody>
      </p:sp>
      <p:sp>
        <p:nvSpPr>
          <p:cNvPr id="22533" name="Прямоугольник 5"/>
          <p:cNvSpPr>
            <a:spLocks noChangeArrowheads="1"/>
          </p:cNvSpPr>
          <p:nvPr/>
        </p:nvSpPr>
        <p:spPr bwMode="auto">
          <a:xfrm>
            <a:off x="5364088" y="1196752"/>
            <a:ext cx="25463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600" dirty="0"/>
              <a:t>Шифр зберігання НБУВ: </a:t>
            </a:r>
          </a:p>
          <a:p>
            <a:r>
              <a:rPr lang="uk-UA" sz="1600" dirty="0"/>
              <a:t>ВО479559</a:t>
            </a:r>
            <a:endParaRPr lang="ru-RU" sz="1600" dirty="0"/>
          </a:p>
        </p:txBody>
      </p:sp>
      <p:pic>
        <p:nvPicPr>
          <p:cNvPr id="22534" name="Содержимое 5" descr="ВА621688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00000" y="1800000"/>
            <a:ext cx="2635250" cy="3960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2535" name="Прямоугольник 8"/>
          <p:cNvSpPr>
            <a:spLocks noChangeArrowheads="1"/>
          </p:cNvSpPr>
          <p:nvPr/>
        </p:nvSpPr>
        <p:spPr bwMode="auto">
          <a:xfrm>
            <a:off x="1043608" y="5805264"/>
            <a:ext cx="9540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dirty="0"/>
              <a:t>1951 р.</a:t>
            </a:r>
            <a:endParaRPr lang="ru-RU" dirty="0"/>
          </a:p>
        </p:txBody>
      </p:sp>
      <p:sp>
        <p:nvSpPr>
          <p:cNvPr id="22536" name="Прямоугольник 9"/>
          <p:cNvSpPr>
            <a:spLocks noChangeArrowheads="1"/>
          </p:cNvSpPr>
          <p:nvPr/>
        </p:nvSpPr>
        <p:spPr bwMode="auto">
          <a:xfrm>
            <a:off x="5364088" y="5733256"/>
            <a:ext cx="9540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dirty="0"/>
              <a:t>1953 р.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Содержимое 4" descr="ВО47955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80000" y="1800000"/>
            <a:ext cx="2665412" cy="3959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3556" name="Содержимое 5" descr="ВО64110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00000" y="1800000"/>
            <a:ext cx="2608263" cy="3960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3557" name="Прямоугольник 4"/>
          <p:cNvSpPr>
            <a:spLocks noChangeArrowheads="1"/>
          </p:cNvSpPr>
          <p:nvPr/>
        </p:nvSpPr>
        <p:spPr bwMode="auto">
          <a:xfrm>
            <a:off x="1043608" y="5805264"/>
            <a:ext cx="9540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dirty="0"/>
              <a:t>1955 р.</a:t>
            </a:r>
            <a:endParaRPr lang="ru-RU" dirty="0"/>
          </a:p>
        </p:txBody>
      </p:sp>
      <p:sp>
        <p:nvSpPr>
          <p:cNvPr id="23558" name="Прямоугольник 5"/>
          <p:cNvSpPr>
            <a:spLocks noChangeArrowheads="1"/>
          </p:cNvSpPr>
          <p:nvPr/>
        </p:nvSpPr>
        <p:spPr bwMode="auto">
          <a:xfrm>
            <a:off x="5364088" y="5805264"/>
            <a:ext cx="9540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dirty="0"/>
              <a:t>1956 р.</a:t>
            </a:r>
            <a:endParaRPr lang="ru-RU" dirty="0"/>
          </a:p>
        </p:txBody>
      </p:sp>
      <p:sp>
        <p:nvSpPr>
          <p:cNvPr id="23559" name="Прямоугольник 6"/>
          <p:cNvSpPr>
            <a:spLocks noChangeArrowheads="1"/>
          </p:cNvSpPr>
          <p:nvPr/>
        </p:nvSpPr>
        <p:spPr bwMode="auto">
          <a:xfrm>
            <a:off x="1043608" y="1196752"/>
            <a:ext cx="30241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dirty="0"/>
              <a:t>Шифр зберігання НБУВ: </a:t>
            </a:r>
          </a:p>
          <a:p>
            <a:r>
              <a:rPr lang="uk-UA" dirty="0"/>
              <a:t>ВО621688</a:t>
            </a:r>
            <a:endParaRPr lang="ru-RU" dirty="0"/>
          </a:p>
        </p:txBody>
      </p:sp>
      <p:sp>
        <p:nvSpPr>
          <p:cNvPr id="23560" name="Прямоугольник 7"/>
          <p:cNvSpPr>
            <a:spLocks noChangeArrowheads="1"/>
          </p:cNvSpPr>
          <p:nvPr/>
        </p:nvSpPr>
        <p:spPr bwMode="auto">
          <a:xfrm>
            <a:off x="5292080" y="1196752"/>
            <a:ext cx="31321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dirty="0"/>
              <a:t>Шифр зберігання НБУВ: </a:t>
            </a:r>
          </a:p>
          <a:p>
            <a:r>
              <a:rPr lang="uk-UA" dirty="0"/>
              <a:t>ВО641104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686800" cy="110980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Після переїзду до Києва у 1927 р. Л. П. </a:t>
            </a:r>
            <a:r>
              <a:rPr lang="uk-UA" sz="1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Деполович</a:t>
            </a:r>
            <a:r>
              <a:rPr lang="uk-UA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займалася методичною роботою. Вона співпрацювала з відомими педагогами того часу - О. М. </a:t>
            </a:r>
            <a:r>
              <a:rPr lang="uk-UA" sz="1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Астрябом</a:t>
            </a:r>
            <a:r>
              <a:rPr lang="uk-UA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прихильником розвивального навчання, і О. Ф. </a:t>
            </a:r>
            <a:r>
              <a:rPr lang="uk-UA" sz="1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Музиченком</a:t>
            </a:r>
            <a:r>
              <a:rPr lang="uk-UA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одним із засновників національної системи освіти в Україні, носієм гуманістичних засад діяльності школи та вчителя.</a:t>
            </a:r>
            <a:endParaRPr lang="ru-RU" sz="1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5" name="Содержимое 3" descr="В13442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00000" y="1800000"/>
            <a:ext cx="2489200" cy="3960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197" name="Содержимое 3" descr="ВИ1055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080000" y="1800000"/>
            <a:ext cx="2447925" cy="3994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Прямоугольник 4"/>
          <p:cNvSpPr/>
          <p:nvPr/>
        </p:nvSpPr>
        <p:spPr>
          <a:xfrm>
            <a:off x="5436096" y="1196752"/>
            <a:ext cx="252095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sz="1600" dirty="0"/>
              <a:t>Шифр зберігання НБУВ:                                                                                            В134423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1268760"/>
            <a:ext cx="251936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sz="1600" dirty="0"/>
              <a:t>Шифр </a:t>
            </a:r>
            <a:r>
              <a:rPr lang="uk-UA" sz="1600" dirty="0"/>
              <a:t>зберігання НБУВ</a:t>
            </a:r>
            <a:r>
              <a:rPr lang="uk-UA" sz="1600" dirty="0"/>
              <a:t>:                                                                                            ВИ10559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583" name="Прямоугольник 6"/>
          <p:cNvSpPr>
            <a:spLocks noChangeArrowheads="1"/>
          </p:cNvSpPr>
          <p:nvPr/>
        </p:nvSpPr>
        <p:spPr bwMode="auto">
          <a:xfrm>
            <a:off x="1115616" y="5805264"/>
            <a:ext cx="9540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dirty="0"/>
              <a:t>1928 р.</a:t>
            </a:r>
            <a:endParaRPr lang="ru-RU" dirty="0"/>
          </a:p>
        </p:txBody>
      </p:sp>
      <p:sp>
        <p:nvSpPr>
          <p:cNvPr id="24584" name="Прямоугольник 7"/>
          <p:cNvSpPr>
            <a:spLocks noChangeArrowheads="1"/>
          </p:cNvSpPr>
          <p:nvPr/>
        </p:nvSpPr>
        <p:spPr bwMode="auto">
          <a:xfrm>
            <a:off x="5436096" y="5733256"/>
            <a:ext cx="9540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dirty="0"/>
              <a:t>1933 р.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301625" y="457200"/>
            <a:ext cx="8686800" cy="841375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Разом </a:t>
            </a:r>
            <a:r>
              <a:rPr lang="ru-RU" sz="1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О. М. </a:t>
            </a:r>
            <a:r>
              <a:rPr lang="ru-RU" sz="1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Астрябом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у 1928 р. </a:t>
            </a:r>
            <a:r>
              <a:rPr lang="ru-RU" sz="1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уклала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ru-RU" sz="1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Математичний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задачник”. У </a:t>
            </a:r>
            <a:r>
              <a:rPr lang="ru-RU" sz="1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співавторстві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О. Ф. </a:t>
            </a:r>
            <a:r>
              <a:rPr lang="ru-RU" sz="1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Музиченком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упродовж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1930 - 1937 </a:t>
            </a:r>
            <a:r>
              <a:rPr lang="ru-RU" sz="1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рр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було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видано ряд </a:t>
            </a:r>
            <a:r>
              <a:rPr lang="ru-RU" sz="1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букварів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 smtClean="0"/>
          </a:p>
        </p:txBody>
      </p:sp>
      <p:pic>
        <p:nvPicPr>
          <p:cNvPr id="25603" name="Содержимое 4" descr="В13442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2988" y="1916113"/>
            <a:ext cx="2486025" cy="3960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5604" name="Прямоугольник 4"/>
          <p:cNvSpPr>
            <a:spLocks noChangeArrowheads="1"/>
          </p:cNvSpPr>
          <p:nvPr/>
        </p:nvSpPr>
        <p:spPr bwMode="auto">
          <a:xfrm>
            <a:off x="971550" y="1341438"/>
            <a:ext cx="24304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600"/>
              <a:t>Шифр зберігання НБУВ</a:t>
            </a:r>
          </a:p>
          <a:p>
            <a:r>
              <a:rPr lang="uk-UA" sz="1600"/>
              <a:t>В134423</a:t>
            </a:r>
          </a:p>
          <a:p>
            <a:r>
              <a:rPr lang="uk-UA" sz="1600"/>
              <a:t>: </a:t>
            </a:r>
            <a:endParaRPr lang="ru-RU" sz="1600"/>
          </a:p>
        </p:txBody>
      </p:sp>
      <p:sp>
        <p:nvSpPr>
          <p:cNvPr id="25605" name="Прямоугольник 5"/>
          <p:cNvSpPr>
            <a:spLocks noChangeArrowheads="1"/>
          </p:cNvSpPr>
          <p:nvPr/>
        </p:nvSpPr>
        <p:spPr bwMode="auto">
          <a:xfrm>
            <a:off x="5364163" y="1341438"/>
            <a:ext cx="28797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600"/>
              <a:t>Шифр зберігання НБУВ:</a:t>
            </a:r>
          </a:p>
          <a:p>
            <a:r>
              <a:rPr lang="uk-UA" sz="1600"/>
              <a:t>В170511</a:t>
            </a:r>
          </a:p>
        </p:txBody>
      </p:sp>
      <p:sp>
        <p:nvSpPr>
          <p:cNvPr id="25606" name="Прямоугольник 6"/>
          <p:cNvSpPr>
            <a:spLocks noChangeArrowheads="1"/>
          </p:cNvSpPr>
          <p:nvPr/>
        </p:nvSpPr>
        <p:spPr bwMode="auto">
          <a:xfrm>
            <a:off x="1042988" y="5805488"/>
            <a:ext cx="9540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/>
              <a:t>1933 р.</a:t>
            </a:r>
            <a:endParaRPr lang="ru-RU"/>
          </a:p>
        </p:txBody>
      </p:sp>
      <p:pic>
        <p:nvPicPr>
          <p:cNvPr id="25607" name="Содержимое 5" descr="В17051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35600" y="1916113"/>
            <a:ext cx="2851150" cy="396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5608" name="Прямоугольник 8"/>
          <p:cNvSpPr>
            <a:spLocks noChangeArrowheads="1"/>
          </p:cNvSpPr>
          <p:nvPr/>
        </p:nvSpPr>
        <p:spPr bwMode="auto">
          <a:xfrm>
            <a:off x="5364163" y="5949950"/>
            <a:ext cx="9540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/>
              <a:t>1934 р.</a:t>
            </a:r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Содержимое 4" descr="ВО30918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5616" y="1772816"/>
            <a:ext cx="2543175" cy="3960813"/>
          </a:xfr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6628" name="Содержимое 5" descr="ВО32512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00000" y="1800000"/>
            <a:ext cx="2727325" cy="3960813"/>
          </a:xfr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6629" name="Прямоугольник 4"/>
          <p:cNvSpPr>
            <a:spLocks noChangeArrowheads="1"/>
          </p:cNvSpPr>
          <p:nvPr/>
        </p:nvSpPr>
        <p:spPr bwMode="auto">
          <a:xfrm>
            <a:off x="1043608" y="1196752"/>
            <a:ext cx="248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600" dirty="0"/>
              <a:t>Шифр зберігання НБУВ:</a:t>
            </a:r>
          </a:p>
          <a:p>
            <a:r>
              <a:rPr lang="uk-UA" sz="1600" dirty="0"/>
              <a:t>ВО309185 </a:t>
            </a:r>
            <a:endParaRPr lang="ru-RU" sz="1600" dirty="0"/>
          </a:p>
        </p:txBody>
      </p:sp>
      <p:sp>
        <p:nvSpPr>
          <p:cNvPr id="26630" name="Прямоугольник 5"/>
          <p:cNvSpPr>
            <a:spLocks noChangeArrowheads="1"/>
          </p:cNvSpPr>
          <p:nvPr/>
        </p:nvSpPr>
        <p:spPr bwMode="auto">
          <a:xfrm>
            <a:off x="5364088" y="1268760"/>
            <a:ext cx="248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600" dirty="0"/>
              <a:t>Шифр зберігання НБУВ:</a:t>
            </a:r>
          </a:p>
          <a:p>
            <a:r>
              <a:rPr lang="uk-UA" sz="1600" dirty="0"/>
              <a:t>ВО325127 </a:t>
            </a:r>
            <a:endParaRPr lang="ru-RU" sz="1600" dirty="0"/>
          </a:p>
        </p:txBody>
      </p:sp>
      <p:sp>
        <p:nvSpPr>
          <p:cNvPr id="26631" name="Прямоугольник 6"/>
          <p:cNvSpPr>
            <a:spLocks noChangeArrowheads="1"/>
          </p:cNvSpPr>
          <p:nvPr/>
        </p:nvSpPr>
        <p:spPr bwMode="auto">
          <a:xfrm>
            <a:off x="1115616" y="5733256"/>
            <a:ext cx="9540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dirty="0"/>
              <a:t>1939 р.</a:t>
            </a:r>
            <a:endParaRPr lang="ru-RU" dirty="0"/>
          </a:p>
        </p:txBody>
      </p:sp>
      <p:sp>
        <p:nvSpPr>
          <p:cNvPr id="26632" name="Прямоугольник 7"/>
          <p:cNvSpPr>
            <a:spLocks noChangeArrowheads="1"/>
          </p:cNvSpPr>
          <p:nvPr/>
        </p:nvSpPr>
        <p:spPr bwMode="auto">
          <a:xfrm>
            <a:off x="5364088" y="5733256"/>
            <a:ext cx="9540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dirty="0"/>
              <a:t>1940 р.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476672"/>
            <a:ext cx="8686800" cy="576065"/>
          </a:xfrm>
        </p:spPr>
        <p:txBody>
          <a:bodyPr>
            <a:normAutofit fontScale="90000"/>
          </a:bodyPr>
          <a:lstStyle/>
          <a:p>
            <a:r>
              <a:rPr lang="ru-RU" sz="1600" dirty="0" smtClean="0"/>
              <a:t> 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 </a:t>
            </a:r>
            <a:r>
              <a:rPr lang="ru-RU" sz="1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плеяді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видатних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букваристів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починаючи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від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Івана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Федорова, Тараса </a:t>
            </a:r>
            <a:r>
              <a:rPr lang="ru-RU" sz="1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Шевченка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Бориса </a:t>
            </a:r>
            <a:r>
              <a:rPr lang="ru-RU" sz="1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Грінченка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постать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Лідії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Платонівни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Деполович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займає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чільне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місце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  <a:b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  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ВС3252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400000" y="1800000"/>
            <a:ext cx="2734582" cy="39600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Содержимое 5" descr="С 10197 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080000" y="1800000"/>
            <a:ext cx="2960252" cy="3960000"/>
          </a:xfrm>
          <a:ln w="12700"/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197" name="Прямоугольник 6"/>
          <p:cNvSpPr>
            <a:spLocks noChangeArrowheads="1"/>
          </p:cNvSpPr>
          <p:nvPr/>
        </p:nvSpPr>
        <p:spPr bwMode="auto">
          <a:xfrm>
            <a:off x="1115616" y="1196752"/>
            <a:ext cx="24876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600" dirty="0"/>
              <a:t>Шифр зберігання НБУВ:</a:t>
            </a:r>
          </a:p>
          <a:p>
            <a:r>
              <a:rPr lang="uk-UA" sz="1600" dirty="0"/>
              <a:t>С 10197/7 </a:t>
            </a:r>
            <a:endParaRPr lang="ru-RU" sz="1600" dirty="0"/>
          </a:p>
        </p:txBody>
      </p:sp>
      <p:sp>
        <p:nvSpPr>
          <p:cNvPr id="8198" name="Прямоугольник 7"/>
          <p:cNvSpPr>
            <a:spLocks noChangeArrowheads="1"/>
          </p:cNvSpPr>
          <p:nvPr/>
        </p:nvSpPr>
        <p:spPr bwMode="auto">
          <a:xfrm>
            <a:off x="5364088" y="1196752"/>
            <a:ext cx="24892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600" dirty="0"/>
              <a:t>Шифр зберігання НБУВ:</a:t>
            </a:r>
          </a:p>
          <a:p>
            <a:r>
              <a:rPr lang="uk-UA" sz="1600" dirty="0"/>
              <a:t>ВС32523 </a:t>
            </a:r>
            <a:endParaRPr lang="ru-RU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Букварна частина, розроблена Л. П. </a:t>
            </a:r>
            <a:r>
              <a:rPr lang="uk-UA" sz="1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Деполович</a:t>
            </a:r>
            <a:r>
              <a:rPr lang="uk-UA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стала основою українського букваря, який видавали в Канаді від початку 1950-х до 1965 р. (10 видань).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 smtClean="0"/>
          </a:p>
        </p:txBody>
      </p:sp>
      <p:pic>
        <p:nvPicPr>
          <p:cNvPr id="27652" name="Picture 4" descr="E:\Мои рисунки\1508708390-50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0000" y="1800000"/>
            <a:ext cx="2669338" cy="39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Прямоугольник 4"/>
          <p:cNvSpPr/>
          <p:nvPr/>
        </p:nvSpPr>
        <p:spPr>
          <a:xfrm>
            <a:off x="1043608" y="1196752"/>
            <a:ext cx="2880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Шифр зберігання НБУВ:</a:t>
            </a:r>
          </a:p>
          <a:p>
            <a:r>
              <a:rPr lang="uk-UA" dirty="0" smtClean="0"/>
              <a:t>ВС33782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5733256"/>
            <a:ext cx="95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1961 р.</a:t>
            </a:r>
            <a:endParaRPr lang="ru-RU" dirty="0"/>
          </a:p>
        </p:txBody>
      </p:sp>
      <p:pic>
        <p:nvPicPr>
          <p:cNvPr id="8" name="Содержимое 7" descr="2017-02-19_112309 (1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80000" y="1800000"/>
            <a:ext cx="2741538" cy="39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Л. П. </a:t>
            </a:r>
            <a:r>
              <a:rPr lang="uk-UA" sz="1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Деполович</a:t>
            </a:r>
            <a:r>
              <a:rPr lang="uk-UA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померла 20 березня 1943 р. на 74-му році життя в окупованому Києві. Авторку букваря поховали на Солом’янському кладовищі. Під величним хрестом на її могилі члени родини й земляки влітку 2017 р. встановили скромний надгробок.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 smtClean="0"/>
          </a:p>
        </p:txBody>
      </p:sp>
      <p:pic>
        <p:nvPicPr>
          <p:cNvPr id="28675" name="Содержимое 3" descr="unnamed-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87675" y="1557338"/>
            <a:ext cx="2554288" cy="4525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E:\Мои рисунки\s746221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3800475" cy="2000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3011" name="Picture 3" descr="E:\Мои рисунки\s851282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149080"/>
            <a:ext cx="3810000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Пам’ять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про </a:t>
            </a:r>
            <a:r>
              <a:rPr lang="ru-RU" sz="1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видатного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педагога-методиста, </a:t>
            </a:r>
            <a:r>
              <a:rPr lang="ru-RU" sz="1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авторку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українського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букваря свято </a:t>
            </a:r>
            <a:r>
              <a:rPr lang="ru-RU" sz="1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бережуть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її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земляки. У </a:t>
            </a:r>
            <a:r>
              <a:rPr lang="ru-RU" sz="1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Ковчині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де </a:t>
            </a:r>
            <a:r>
              <a:rPr lang="ru-RU" sz="1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народилася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й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виросла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Л. П. </a:t>
            </a:r>
            <a:r>
              <a:rPr lang="ru-RU" sz="1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Деполович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одна </a:t>
            </a:r>
            <a:r>
              <a:rPr lang="ru-RU" sz="1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кращих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вулиць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названа </a:t>
            </a:r>
            <a:r>
              <a:rPr lang="ru-RU" sz="1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її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ім’ям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а в </a:t>
            </a:r>
            <a:r>
              <a:rPr lang="ru-RU" sz="1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місцевому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історико-краєзнавчому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музеї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розміщено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експозицію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присвячену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родині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Деполовичів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27 </a:t>
            </a:r>
            <a:r>
              <a:rPr lang="ru-RU" sz="1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січня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2010 р. </a:t>
            </a:r>
            <a:r>
              <a:rPr lang="ru-RU" sz="1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розпорядженням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Кабінету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Міністрів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України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ім’я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Л. П. </a:t>
            </a:r>
            <a:r>
              <a:rPr lang="ru-RU" sz="1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Деполович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було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присвоєне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Ковчинській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школі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s29931902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635896" y="2708920"/>
            <a:ext cx="4392488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Використані джерела: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>
          <a:xfrm>
            <a:off x="467544" y="1554163"/>
            <a:ext cx="8524056" cy="4107085"/>
          </a:xfrm>
        </p:spPr>
        <p:txBody>
          <a:bodyPr/>
          <a:lstStyle/>
          <a:p>
            <a:pPr eaLnBrk="1" hangingPunct="1"/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/>
              </a:rPr>
              <a:t>https://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/>
              </a:rPr>
              <a:t>www.ukrinform.ua/rubric-culture/2329387-velika-nauka-pocinaetsa-z-bukvara-spravznij-dovgozitel-sered-pidrucnikiv.html</a:t>
            </a:r>
            <a:endParaRPr lang="uk-UA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https://kovchinskazosh.ucoz.ua/index/korotko_z_istoriji_shkoli/0-17</a:t>
            </a:r>
            <a:endParaRPr lang="uk-UA" sz="1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ru-RU" sz="1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Лідія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Платонівна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Деполович</a:t>
            </a: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 (1869-1943). </a:t>
            </a:r>
            <a:r>
              <a:rPr lang="ru-RU" sz="16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Біографія</a:t>
            </a: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6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Щоденникові</a:t>
            </a: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записи. </a:t>
            </a:r>
            <a:r>
              <a:rPr lang="ru-RU" sz="16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Фотографії</a:t>
            </a: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[Текст] / [</a:t>
            </a:r>
            <a:r>
              <a:rPr lang="ru-RU" sz="16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упоряд</a:t>
            </a: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.: С. Спутай, Н. </a:t>
            </a:r>
            <a:r>
              <a:rPr lang="ru-RU" sz="16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Халімон</a:t>
            </a: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; наук ред. О. Коваленко] ; </a:t>
            </a:r>
            <a:r>
              <a:rPr lang="ru-RU" sz="16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Куликів</a:t>
            </a: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6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осередок</a:t>
            </a: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Чернігів</a:t>
            </a: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обл. орг. </a:t>
            </a:r>
            <a:r>
              <a:rPr lang="ru-RU" sz="16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Нац</a:t>
            </a: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6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спілки</a:t>
            </a: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краєзнавців</a:t>
            </a: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України</a:t>
            </a: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- </a:t>
            </a:r>
            <a:r>
              <a:rPr lang="ru-RU" sz="16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Київ</a:t>
            </a: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: Логос, 2019. - 116 с. : </a:t>
            </a:r>
            <a:r>
              <a:rPr lang="ru-RU" sz="16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іл</a:t>
            </a: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- </a:t>
            </a:r>
            <a:r>
              <a:rPr lang="ru-RU" sz="16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Бібліогр</a:t>
            </a: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.: с. 112-116</a:t>
            </a:r>
            <a:endParaRPr lang="uk-UA" sz="16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uk-UA" sz="1800" dirty="0" smtClean="0"/>
          </a:p>
          <a:p>
            <a:pPr eaLnBrk="1" hangingPunct="1"/>
            <a:endParaRPr lang="uk-UA" sz="1800" dirty="0" smtClean="0"/>
          </a:p>
          <a:p>
            <a:pPr eaLnBrk="1" hangingPunct="1"/>
            <a:endParaRPr lang="uk-UA" sz="1800" dirty="0" smtClean="0"/>
          </a:p>
          <a:p>
            <a:pPr eaLnBrk="1" hangingPunct="1"/>
            <a:endParaRPr lang="uk-UA" sz="1800" dirty="0" smtClean="0"/>
          </a:p>
          <a:p>
            <a:pPr eaLnBrk="1" hangingPunct="1"/>
            <a:endParaRPr lang="uk-UA" sz="1800" dirty="0" smtClean="0"/>
          </a:p>
          <a:p>
            <a:pPr eaLnBrk="1" hangingPunct="1"/>
            <a:endParaRPr lang="uk-UA" sz="1800" dirty="0" smtClean="0"/>
          </a:p>
          <a:p>
            <a:pPr eaLnBrk="1" hangingPunct="1"/>
            <a:endParaRPr lang="uk-UA" sz="1800" dirty="0" smtClean="0"/>
          </a:p>
          <a:p>
            <a:pPr algn="r" eaLnBrk="1" hangingPunct="1"/>
            <a:r>
              <a:rPr lang="ru-RU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Книжково-ілюстративна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</a:t>
            </a:r>
            <a:r>
              <a:rPr lang="ru-RU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виставка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, </a:t>
            </a:r>
            <a:r>
              <a:rPr lang="ru-RU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підготовлена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Сектором </a:t>
            </a:r>
            <a:r>
              <a:rPr lang="ru-RU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культурно-просвітницької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</a:t>
            </a:r>
            <a:r>
              <a:rPr lang="ru-RU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діяльності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НБУВ</a:t>
            </a:r>
            <a:b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</a:br>
            <a:r>
              <a:rPr lang="ru-RU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Всі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права </a:t>
            </a:r>
            <a:r>
              <a:rPr lang="ru-RU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захищені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© ВКБО НБУВ </a:t>
            </a:r>
            <a:r>
              <a:rPr lang="ru-RU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Прокошина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І.А. </a:t>
            </a:r>
            <a:b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16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260648"/>
            <a:ext cx="8686800" cy="72008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 У </a:t>
            </a:r>
            <a:r>
              <a:rPr lang="ru-RU" sz="1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листопаді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2019 року </a:t>
            </a:r>
            <a:r>
              <a:rPr lang="ru-RU" sz="1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світ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відзначатиме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важливу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ювілейну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дату – 150-річчя </a:t>
            </a:r>
            <a:r>
              <a:rPr lang="ru-RU" sz="1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від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народження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Лідії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Платонівни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Деполович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– великого педагога, автора </a:t>
            </a:r>
            <a:r>
              <a:rPr lang="ru-RU" sz="1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букварів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які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видавались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впродовж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трьох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десятиліть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і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численних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посібників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навчання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ГРАМОТИ.</a:t>
            </a:r>
            <a:r>
              <a:rPr lang="ru-RU" sz="1400" dirty="0" smtClean="0">
                <a:solidFill>
                  <a:srgbClr val="C00000"/>
                </a:solidFill>
              </a:rPr>
              <a:t/>
            </a:r>
            <a:br>
              <a:rPr lang="ru-RU" sz="1400" dirty="0" smtClean="0">
                <a:solidFill>
                  <a:srgbClr val="C00000"/>
                </a:solidFill>
              </a:rPr>
            </a:br>
            <a:endParaRPr lang="en-US" sz="1400" dirty="0" smtClean="0">
              <a:solidFill>
                <a:srgbClr val="C0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043608" y="1124744"/>
            <a:ext cx="3452192" cy="519985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uk-UA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Шифр зберігання НБУВ:                                                                                           </a:t>
            </a:r>
            <a:endParaRPr lang="en-US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uk-UA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ВС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66487</a:t>
            </a:r>
            <a:r>
              <a:rPr lang="uk-UA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                              </a:t>
            </a:r>
            <a:endParaRPr lang="en-US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0000" y="1800000"/>
            <a:ext cx="2951162" cy="3959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221" name="Picture 5" descr="E:\Мои рисунки\VueScan\деполович\Р125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0000" y="1800000"/>
            <a:ext cx="2851150" cy="3959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Прямоугольник 5"/>
          <p:cNvSpPr/>
          <p:nvPr/>
        </p:nvSpPr>
        <p:spPr>
          <a:xfrm>
            <a:off x="5364088" y="1196752"/>
            <a:ext cx="3132138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sz="1600" dirty="0"/>
              <a:t>Шифр зберігання НБУВ:                                                                                           Р125008 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96274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грамоти.Лідія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Деполович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народилася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14 (27) листопада 1869 року 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 </a:t>
            </a:r>
            <a:r>
              <a:rPr lang="ru-RU" sz="1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селі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Ковчин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Чернігівського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повіту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й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була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представником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уже </a:t>
            </a:r>
            <a:r>
              <a:rPr lang="ru-RU" sz="1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третього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покоління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Деполовичів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які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зростали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на </a:t>
            </a:r>
            <a:r>
              <a:rPr lang="ru-RU" sz="1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ковчинській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землі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 </a:t>
            </a:r>
            <a:r>
              <a:rPr lang="ru-RU" sz="1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Дід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Лідії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та </a:t>
            </a:r>
            <a:r>
              <a:rPr lang="ru-RU" sz="1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троє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його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синів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 </a:t>
            </a:r>
            <a:r>
              <a:rPr lang="ru-RU" sz="1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тоді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обіймали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невисокі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щаблі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ru-RU" sz="1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ієрархії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церковнослужителів</a:t>
            </a:r>
            <a:r>
              <a:rPr lang="ru-RU" sz="1400" b="1" dirty="0" smtClean="0">
                <a:solidFill>
                  <a:srgbClr val="C00000"/>
                </a:solidFill>
              </a:rPr>
              <a:t>.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endParaRPr lang="ru-RU" sz="1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3" name="Picture 6" descr="E:\Мои рисунки\1508708392-7566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3568" y="1800000"/>
            <a:ext cx="4165561" cy="2736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44" name="Picture 4" descr="E:\Мои рисунки\VueScan\деполович\РА4122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0000" y="1800000"/>
            <a:ext cx="3171825" cy="3960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Прямоугольник 4"/>
          <p:cNvSpPr/>
          <p:nvPr/>
        </p:nvSpPr>
        <p:spPr>
          <a:xfrm>
            <a:off x="5364089" y="1196752"/>
            <a:ext cx="3168352" cy="584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1600" dirty="0"/>
              <a:t>Шифр зберігання НБУВ:                                                                                            Р412224 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246" name="Прямоугольник 7"/>
          <p:cNvSpPr>
            <a:spLocks noChangeArrowheads="1"/>
          </p:cNvSpPr>
          <p:nvPr/>
        </p:nvSpPr>
        <p:spPr bwMode="auto">
          <a:xfrm>
            <a:off x="683568" y="5301208"/>
            <a:ext cx="379674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600" dirty="0"/>
              <a:t>З учнями </a:t>
            </a:r>
            <a:r>
              <a:rPr lang="uk-UA" sz="1600" dirty="0" err="1"/>
              <a:t>Ковчинської</a:t>
            </a:r>
            <a:r>
              <a:rPr lang="uk-UA" sz="1600" dirty="0"/>
              <a:t> земської школи</a:t>
            </a:r>
            <a:endParaRPr lang="ru-RU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457200"/>
            <a:ext cx="8736905" cy="8413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Її дитячі роки минули в рідному селі. Після закінчення школи Лідія в 1885 р. вступила до Чернігівської жіночої гімназії, яку закінчила 1893 р. Педагогічний шлях починала в </a:t>
            </a:r>
            <a:r>
              <a:rPr lang="uk-UA" sz="1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Количівці</a:t>
            </a:r>
            <a:r>
              <a:rPr lang="uk-UA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(нині село Чернігівського району), де вчителювала протягом 1893 - 1901 рр., а потім до 1908 р. була вчителькою </a:t>
            </a:r>
            <a:r>
              <a:rPr lang="uk-UA" sz="1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Ковчинської</a:t>
            </a:r>
            <a:r>
              <a:rPr lang="uk-UA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земської школи.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1" name="Содержимое 6" descr="ВС5424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80000" y="1800000"/>
            <a:ext cx="2794000" cy="3959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2292" name="Содержимое 7" descr="ВС6522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00000" y="1800000"/>
            <a:ext cx="2927350" cy="3959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2293" name="Прямоугольник 8"/>
          <p:cNvSpPr>
            <a:spLocks noChangeArrowheads="1"/>
          </p:cNvSpPr>
          <p:nvPr/>
        </p:nvSpPr>
        <p:spPr bwMode="auto">
          <a:xfrm>
            <a:off x="971600" y="1268760"/>
            <a:ext cx="254635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600" dirty="0"/>
              <a:t>Шифр зберігання НБУВ: </a:t>
            </a:r>
          </a:p>
          <a:p>
            <a:r>
              <a:rPr lang="uk-UA" sz="1600" dirty="0"/>
              <a:t>ВСС54248</a:t>
            </a:r>
            <a:endParaRPr lang="ru-RU" sz="1600" dirty="0"/>
          </a:p>
        </p:txBody>
      </p:sp>
      <p:sp>
        <p:nvSpPr>
          <p:cNvPr id="12294" name="Прямоугольник 9"/>
          <p:cNvSpPr>
            <a:spLocks noChangeArrowheads="1"/>
          </p:cNvSpPr>
          <p:nvPr/>
        </p:nvSpPr>
        <p:spPr bwMode="auto">
          <a:xfrm>
            <a:off x="5364088" y="1268760"/>
            <a:ext cx="2487613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600" dirty="0"/>
              <a:t>Шифр зберігання НБУВ:</a:t>
            </a:r>
          </a:p>
          <a:p>
            <a:r>
              <a:rPr lang="uk-UA" sz="1600" dirty="0"/>
              <a:t>ВС652227 </a:t>
            </a:r>
            <a:endParaRPr lang="ru-RU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457200"/>
            <a:ext cx="8686800" cy="8413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 1909 р. Л. П. </a:t>
            </a:r>
            <a:r>
              <a:rPr lang="ru-RU" sz="1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Деполович</a:t>
            </a:r>
            <a:r>
              <a:rPr lang="ru-R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переїхала</a:t>
            </a:r>
            <a:r>
              <a:rPr lang="ru-R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до </a:t>
            </a:r>
            <a:r>
              <a:rPr lang="ru-RU" sz="1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Чернігова</a:t>
            </a:r>
            <a:r>
              <a:rPr lang="ru-R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й</a:t>
            </a:r>
            <a:r>
              <a:rPr lang="ru-R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викладала</a:t>
            </a:r>
            <a:r>
              <a:rPr lang="ru-R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у школах </a:t>
            </a:r>
            <a:r>
              <a:rPr lang="ru-RU" sz="1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міста</a:t>
            </a:r>
            <a:r>
              <a:rPr lang="ru-R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До 1922 р. </a:t>
            </a:r>
            <a:r>
              <a:rPr lang="ru-RU" sz="1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працювала</a:t>
            </a:r>
            <a:r>
              <a:rPr lang="ru-R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вчителем</a:t>
            </a:r>
            <a:r>
              <a:rPr lang="ru-R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5-ї </a:t>
            </a:r>
            <a:r>
              <a:rPr lang="ru-RU" sz="1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Радянської</a:t>
            </a:r>
            <a:r>
              <a:rPr lang="ru-R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школи</a:t>
            </a:r>
            <a:r>
              <a:rPr lang="ru-R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а </a:t>
            </a:r>
            <a:r>
              <a:rPr lang="ru-RU" sz="1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потім</a:t>
            </a:r>
            <a:r>
              <a:rPr lang="ru-R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учителювала</a:t>
            </a:r>
            <a:r>
              <a:rPr lang="ru-R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у 18-й </a:t>
            </a:r>
            <a:r>
              <a:rPr lang="ru-RU" sz="1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Українській</a:t>
            </a:r>
            <a:r>
              <a:rPr lang="ru-R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школі</a:t>
            </a:r>
            <a:r>
              <a:rPr lang="ru-R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імені</a:t>
            </a:r>
            <a:r>
              <a:rPr lang="ru-R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М. </a:t>
            </a:r>
            <a:r>
              <a:rPr lang="ru-RU" sz="1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Коцюбинського</a:t>
            </a:r>
            <a:r>
              <a:rPr lang="ru-R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5" name="Содержимое 4" descr="СО3122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80000" y="1800000"/>
            <a:ext cx="2817812" cy="3960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3316" name="Содержимое 5" descr="Ж70829.8.-200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00000" y="1800000"/>
            <a:ext cx="2749550" cy="3960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3317" name="Прямоугольник 6"/>
          <p:cNvSpPr>
            <a:spLocks noChangeArrowheads="1"/>
          </p:cNvSpPr>
          <p:nvPr/>
        </p:nvSpPr>
        <p:spPr bwMode="auto">
          <a:xfrm>
            <a:off x="1043608" y="1196752"/>
            <a:ext cx="25590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600" dirty="0"/>
              <a:t>Шифр зберігання НБУВ</a:t>
            </a:r>
            <a:r>
              <a:rPr lang="uk-UA" dirty="0"/>
              <a:t>: </a:t>
            </a:r>
          </a:p>
          <a:p>
            <a:r>
              <a:rPr lang="uk-UA" dirty="0"/>
              <a:t>СО31220</a:t>
            </a:r>
            <a:endParaRPr lang="ru-RU" dirty="0"/>
          </a:p>
        </p:txBody>
      </p:sp>
      <p:sp>
        <p:nvSpPr>
          <p:cNvPr id="13318" name="Прямоугольник 7"/>
          <p:cNvSpPr>
            <a:spLocks noChangeArrowheads="1"/>
          </p:cNvSpPr>
          <p:nvPr/>
        </p:nvSpPr>
        <p:spPr bwMode="auto">
          <a:xfrm>
            <a:off x="5364088" y="1268760"/>
            <a:ext cx="254635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600" dirty="0"/>
              <a:t>Шифр зберігання НБУВ: </a:t>
            </a:r>
          </a:p>
          <a:p>
            <a:r>
              <a:rPr lang="uk-UA" sz="1600" dirty="0"/>
              <a:t>Ж70829.8.-2008</a:t>
            </a:r>
            <a:endParaRPr lang="ru-RU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Влітку 1909 р. Л. П. </a:t>
            </a:r>
            <a:r>
              <a:rPr lang="uk-UA" sz="1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Деполович</a:t>
            </a:r>
            <a:r>
              <a:rPr lang="uk-UA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обвінчалася з </a:t>
            </a:r>
            <a:r>
              <a:rPr lang="uk-UA" sz="1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Прокофієм</a:t>
            </a:r>
            <a:r>
              <a:rPr lang="uk-UA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Митрофановичем </a:t>
            </a:r>
            <a:r>
              <a:rPr lang="uk-UA" sz="1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Чмелем</a:t>
            </a:r>
            <a:r>
              <a:rPr lang="uk-UA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котрий походив із заможних селян с. </a:t>
            </a:r>
            <a:r>
              <a:rPr lang="uk-UA" sz="1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Количівки</a:t>
            </a:r>
            <a:r>
              <a:rPr lang="uk-UA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У 1911 р. у них народився син Євген.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uk-UA" sz="1400" dirty="0" smtClean="0"/>
              <a:t>.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 smtClean="0"/>
          </a:p>
        </p:txBody>
      </p:sp>
      <p:pic>
        <p:nvPicPr>
          <p:cNvPr id="11267" name="Picture 2" descr="E:\Мои рисунки\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00000" y="1800000"/>
            <a:ext cx="2612652" cy="39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Прямоугольник 4"/>
          <p:cNvSpPr/>
          <p:nvPr/>
        </p:nvSpPr>
        <p:spPr>
          <a:xfrm>
            <a:off x="1115617" y="1196752"/>
            <a:ext cx="3024336" cy="585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1600" dirty="0"/>
              <a:t>Шифр зберігання НБУВ:                                                                                            Р133127 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1269" name="Picture 6" descr="E:\Мои рисунки\VueScan\деполович\74211390_1697217610408958_3816551541733588992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0000" y="1800000"/>
            <a:ext cx="2855913" cy="3960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9553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Л. П. </a:t>
            </a:r>
            <a:r>
              <a:rPr lang="uk-UA" sz="1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Деполович</a:t>
            </a:r>
            <a:r>
              <a:rPr lang="uk-UA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зосередила свої педагогічні інтереси на методиці навчання дітей у початковій школі. Вона створила буквар </a:t>
            </a:r>
            <a:r>
              <a:rPr lang="uk-UA" sz="1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“Нумо</a:t>
            </a:r>
            <a:r>
              <a:rPr lang="uk-UA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читати!”, який видавався у 1926 і 1929 рр. Продовженням букваря стала </a:t>
            </a:r>
            <a:r>
              <a:rPr lang="uk-UA" sz="1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“Перша</a:t>
            </a:r>
            <a:r>
              <a:rPr lang="uk-UA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читанка”</a:t>
            </a:r>
            <a:r>
              <a:rPr lang="uk-UA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(1928 р.).</a:t>
            </a:r>
            <a:endParaRPr lang="ru-RU" sz="1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9" name="Содержимое 3" descr="ВИ120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00000" y="1800000"/>
            <a:ext cx="2520950" cy="3960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Прямоугольник 5"/>
          <p:cNvSpPr/>
          <p:nvPr/>
        </p:nvSpPr>
        <p:spPr>
          <a:xfrm>
            <a:off x="5436096" y="1268760"/>
            <a:ext cx="273685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sz="1600" dirty="0"/>
              <a:t>Шифр зберігання НБУВ:                                                                                            ВИ12053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4341" name="Picture 5" descr="E:\Мои рисунки\VueScan\деполович\ВИ116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0000" y="1800000"/>
            <a:ext cx="2522537" cy="3959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Прямоугольник 7"/>
          <p:cNvSpPr/>
          <p:nvPr/>
        </p:nvSpPr>
        <p:spPr>
          <a:xfrm>
            <a:off x="1043608" y="1268760"/>
            <a:ext cx="2554287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sz="1600" dirty="0"/>
              <a:t>Шифр зберігання НБУВ:                                                                                            ВИ11688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343" name="Прямоугольник 6"/>
          <p:cNvSpPr>
            <a:spLocks noChangeArrowheads="1"/>
          </p:cNvSpPr>
          <p:nvPr/>
        </p:nvSpPr>
        <p:spPr bwMode="auto">
          <a:xfrm>
            <a:off x="5436096" y="5733256"/>
            <a:ext cx="9540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dirty="0"/>
              <a:t>1929 р.</a:t>
            </a:r>
            <a:endParaRPr lang="ru-RU" dirty="0"/>
          </a:p>
        </p:txBody>
      </p:sp>
      <p:sp>
        <p:nvSpPr>
          <p:cNvPr id="14344" name="Прямоугольник 8"/>
          <p:cNvSpPr>
            <a:spLocks noChangeArrowheads="1"/>
          </p:cNvSpPr>
          <p:nvPr/>
        </p:nvSpPr>
        <p:spPr bwMode="auto">
          <a:xfrm>
            <a:off x="1115616" y="5805264"/>
            <a:ext cx="9540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dirty="0"/>
              <a:t>1928 р.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301752" y="116632"/>
            <a:ext cx="8686800" cy="10081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Вершиною науково-методичної діяльності Л. П. </a:t>
            </a:r>
            <a:r>
              <a:rPr lang="uk-UA" sz="1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Деполович</a:t>
            </a:r>
            <a:r>
              <a:rPr lang="uk-UA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став авторський буквар 1938 р. До 1956 р. його видавали аж 19 разів! Загальний тираж склав понад 12 мільйонів примірників! Методика навчання читанню й послідовність вивчення літер були настільки вдалими, що цей буквар адаптували для навчання незрячих дітей (1948).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 smtClean="0"/>
          </a:p>
        </p:txBody>
      </p:sp>
      <p:pic>
        <p:nvPicPr>
          <p:cNvPr id="15363" name="Picture 4" descr="E:\Мои рисунки\VueScan\деполович\ВО1334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0000" y="1800000"/>
            <a:ext cx="2632075" cy="3960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Прямоугольник 4"/>
          <p:cNvSpPr/>
          <p:nvPr/>
        </p:nvSpPr>
        <p:spPr>
          <a:xfrm>
            <a:off x="1043608" y="1196752"/>
            <a:ext cx="2808287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sz="1600" dirty="0"/>
              <a:t>Шифр зберігання НБУВ:                                                                                            ВИ10559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365" name="Прямоугольник 5"/>
          <p:cNvSpPr>
            <a:spLocks noChangeArrowheads="1"/>
          </p:cNvSpPr>
          <p:nvPr/>
        </p:nvSpPr>
        <p:spPr bwMode="auto">
          <a:xfrm>
            <a:off x="1043608" y="5733256"/>
            <a:ext cx="9540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dirty="0"/>
              <a:t>1934 р.</a:t>
            </a:r>
            <a:endParaRPr lang="ru-RU" dirty="0"/>
          </a:p>
        </p:txBody>
      </p:sp>
      <p:sp>
        <p:nvSpPr>
          <p:cNvPr id="15366" name="Прямоугольник 11"/>
          <p:cNvSpPr>
            <a:spLocks noChangeArrowheads="1"/>
          </p:cNvSpPr>
          <p:nvPr/>
        </p:nvSpPr>
        <p:spPr bwMode="auto">
          <a:xfrm>
            <a:off x="5436096" y="5733256"/>
            <a:ext cx="9540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dirty="0"/>
              <a:t>1938 р.</a:t>
            </a:r>
            <a:endParaRPr lang="ru-RU" dirty="0"/>
          </a:p>
        </p:txBody>
      </p:sp>
      <p:pic>
        <p:nvPicPr>
          <p:cNvPr id="15367" name="Содержимое 13" descr="2017-02-19_112309 (3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00000" y="1800000"/>
            <a:ext cx="2600325" cy="3959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3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19289</TotalTime>
  <Words>818</Words>
  <Application>Microsoft Office PowerPoint</Application>
  <PresentationFormat>Экран (4:3)</PresentationFormat>
  <Paragraphs>115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Franklin Gothic Medium</vt:lpstr>
      <vt:lpstr>Franklin Gothic Book</vt:lpstr>
      <vt:lpstr>Wingdings 2</vt:lpstr>
      <vt:lpstr>Calibri</vt:lpstr>
      <vt:lpstr>Трек</vt:lpstr>
      <vt:lpstr>Велика наука починається з Букваря: Лідія Платонівна ДЕПОЛОВИЧ </vt:lpstr>
      <vt:lpstr> У плеяді видатних букваристів, починаючи від Івана Федорова, Тараса Шевченка, Бориса Грінченка, постать Лідії Платонівни Деполович займає чільне місце.    </vt:lpstr>
      <vt:lpstr> У листопаді 2019 року світ відзначатиме важливу ювілейну дату – 150-річчя від народження Лідії Платонівни Деполович – великого педагога, автора букварів, які видавались впродовж трьох десятиліть, і численних посібників з навчання ГРАМОТИ. </vt:lpstr>
      <vt:lpstr>грамоти.Лідія Деполович народилася 14 (27) листопада 1869 року у селі Ковчин Чернігівського повіту й була представником уже третього покоління Деполовичів, які зростали на ковчинській землі.  Дід Лідії та троє його синів  тоді обіймали невисокі щаблі в ієрархії церковнослужителів.  </vt:lpstr>
      <vt:lpstr>Її дитячі роки минули в рідному селі. Після закінчення школи Лідія в 1885 р. вступила до Чернігівської жіночої гімназії, яку закінчила 1893 р. Педагогічний шлях починала в Количівці (нині село Чернігівського району), де вчителювала протягом 1893 - 1901 рр., а потім до 1908 р. була вчителькою Ковчинської земської школи.</vt:lpstr>
      <vt:lpstr>У 1909 р. Л. П. Деполович переїхала до Чернігова й викладала у школах міста. До 1922 р. працювала вчителем 5-ї Радянської школи, а потім учителювала у 18-й Українській школі імені М. Коцюбинського. </vt:lpstr>
      <vt:lpstr>Влітку 1909 р. Л. П. Деполович обвінчалася з Прокофієм Митрофановичем Чмелем, котрий походив із заможних селян с. Количівки. У 1911 р. у них народився син Євген. . </vt:lpstr>
      <vt:lpstr>Л. П. Деполович зосередила свої педагогічні інтереси на методиці навчання дітей у початковій школі. Вона створила буквар “Нумо читати!”, який видавався у 1926 і 1929 рр. Продовженням букваря стала “Перша читанка” (1928 р.).</vt:lpstr>
      <vt:lpstr>Вершиною науково-методичної діяльності Л. П. Деполович став авторський буквар 1938 р. До 1956 р. його видавали аж 19 разів! Загальний тираж склав понад 12 мільйонів примірників! Методика навчання читанню й послідовність вивчення літер були настільки вдалими, що цей буквар адаптували для навчання незрячих дітей (1948). </vt:lpstr>
      <vt:lpstr>Слайд 10</vt:lpstr>
      <vt:lpstr>Вершиною науково-методичної діяльності Л. П. Деполович став авторський буквар 1938 р. До 1956 р. його видавали аж 19 разів! Загальний тираж склав понад 12 мільйонів примірників!  </vt:lpstr>
      <vt:lpstr>Методика навчання читанню й послідовність вивчення літер були настільки вдалими, що цей буквар адаптували для навчання незрячих дітей (1948).</vt:lpstr>
      <vt:lpstr>Слайд 13</vt:lpstr>
      <vt:lpstr>Слайд 14</vt:lpstr>
      <vt:lpstr>Слайд 15</vt:lpstr>
      <vt:lpstr>Слайд 16</vt:lpstr>
      <vt:lpstr>Після переїзду до Києва у 1927 р. Л. П. Деполович займалася методичною роботою. Вона співпрацювала з відомими педагогами того часу - О. М. Астрябом, прихильником розвивального навчання, і О. Ф. Музиченком, одним із засновників національної системи освіти в Україні, носієм гуманістичних засад діяльності школи та вчителя.</vt:lpstr>
      <vt:lpstr>Разом з О. М. Астрябом у 1928 р. уклала “Математичний задачник”. У співавторстві з О. Ф. Музиченком упродовж 1930 - 1937 рр. було видано ряд букварів.  </vt:lpstr>
      <vt:lpstr>Слайд 19</vt:lpstr>
      <vt:lpstr>Букварна частина, розроблена Л. П. Деполович, стала основою українського букваря, який видавали в Канаді від початку 1950-х до 1965 р. (10 видань). </vt:lpstr>
      <vt:lpstr>Л. П. Деполович померла 20 березня 1943 р. на 74-му році життя в окупованому Києві. Авторку букваря поховали на Солом’янському кладовищі. Під величним хрестом на її могилі члени родини й земляки влітку 2017 р. встановили скромний надгробок. </vt:lpstr>
      <vt:lpstr>Пам’ять про видатного педагога-методиста, авторку українського букваря свято бережуть її земляки. У Ковчині, де народилася й виросла Л. П. Деполович, одна з кращих вулиць названа її ім’ям, а в місцевому історико-краєзнавчому музеї розміщено експозицію, присвячену родині Деполовичів. 27 січня 2010 р. розпорядженням Кабінету Міністрів України ім’я Л. П. Деполович було присвоєне Ковчинській школі. </vt:lpstr>
      <vt:lpstr>Використані джерела: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Admin</cp:lastModifiedBy>
  <cp:revision>903</cp:revision>
  <dcterms:created xsi:type="dcterms:W3CDTF">2010-05-23T14:28:12Z</dcterms:created>
  <dcterms:modified xsi:type="dcterms:W3CDTF">2019-11-15T09:40:56Z</dcterms:modified>
</cp:coreProperties>
</file>