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57" r:id="rId4"/>
    <p:sldId id="259" r:id="rId5"/>
    <p:sldId id="293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353F-A239-4575-BBA0-4ADC572155E1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AAC0F51-C43F-401E-81B0-0DA277A37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353F-A239-4575-BBA0-4ADC572155E1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0F51-C43F-401E-81B0-0DA277A37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353F-A239-4575-BBA0-4ADC572155E1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0F51-C43F-401E-81B0-0DA277A37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353F-A239-4575-BBA0-4ADC572155E1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AAC0F51-C43F-401E-81B0-0DA277A37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353F-A239-4575-BBA0-4ADC572155E1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0F51-C43F-401E-81B0-0DA277A37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353F-A239-4575-BBA0-4ADC572155E1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0F51-C43F-401E-81B0-0DA277A37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353F-A239-4575-BBA0-4ADC572155E1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AAC0F51-C43F-401E-81B0-0DA277A37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353F-A239-4575-BBA0-4ADC572155E1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0F51-C43F-401E-81B0-0DA277A37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353F-A239-4575-BBA0-4ADC572155E1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0F51-C43F-401E-81B0-0DA277A37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353F-A239-4575-BBA0-4ADC572155E1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0F51-C43F-401E-81B0-0DA277A37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353F-A239-4575-BBA0-4ADC572155E1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0F51-C43F-401E-81B0-0DA277A37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51353F-A239-4575-BBA0-4ADC572155E1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AC0F51-C43F-401E-81B0-0DA277A37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oriental-studies.org.ua/uk/&#1087;&#1088;&#1086;-&#1110;&#1085;&#1089;&#1090;&#1080;&#1090;&#1091;&#1090;/&#1087;&#1077;&#1088;&#1089;&#1086;&#1085;&#1072;&#1083;&#1110;&#1111;/&#1086;&#1084;&#1077;&#1083;&#1103;&#1085;-&#1087;&#1088;&#1110;&#1094;&#1072;&#1082;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1576.ua/people/3717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6021288"/>
            <a:ext cx="8458200" cy="520700"/>
          </a:xfrm>
        </p:spPr>
        <p:txBody>
          <a:bodyPr>
            <a:normAutofit/>
          </a:bodyPr>
          <a:lstStyle/>
          <a:p>
            <a:r>
              <a:rPr lang="uk-UA" sz="1400" dirty="0" smtClean="0"/>
              <a:t>історик, сходознавець, філолог, джерелознавець, засновник і директор Інституту українських студій Гарвардського університету</a:t>
            </a:r>
            <a:endParaRPr lang="ru-RU" sz="14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322712" cy="4800600"/>
          </a:xfrm>
        </p:spPr>
        <p:txBody>
          <a:bodyPr/>
          <a:lstStyle/>
          <a:p>
            <a:r>
              <a:rPr lang="uk-UA" sz="3600" b="1" dirty="0" smtClean="0"/>
              <a:t>Видатні українці:</a:t>
            </a:r>
          </a:p>
          <a:p>
            <a:r>
              <a:rPr lang="uk-UA" sz="3600" b="1" dirty="0" smtClean="0"/>
              <a:t>Омелян </a:t>
            </a:r>
            <a:r>
              <a:rPr lang="uk-UA" sz="3600" b="1" dirty="0" err="1" smtClean="0"/>
              <a:t>Пріцак</a:t>
            </a:r>
            <a:endParaRPr lang="uk-UA" sz="3600" b="1" dirty="0" smtClean="0"/>
          </a:p>
          <a:p>
            <a:r>
              <a:rPr lang="uk-UA" sz="3600" b="1" dirty="0" smtClean="0"/>
              <a:t> (1919–2006)</a:t>
            </a:r>
            <a:endParaRPr lang="ru-RU" sz="3600" b="1" dirty="0"/>
          </a:p>
        </p:txBody>
      </p:sp>
      <p:sp>
        <p:nvSpPr>
          <p:cNvPr id="37890" name="AutoShape 2" descr="Картинки по запросу пріцак омелян йосип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1" name="Picture 3" descr="E:\5c07bd77ce7dc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685756"/>
            <a:ext cx="3311525" cy="462288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666750"/>
            <a:ext cx="3528392" cy="639762"/>
          </a:xfrm>
        </p:spPr>
        <p:txBody>
          <a:bodyPr/>
          <a:lstStyle/>
          <a:p>
            <a:r>
              <a:rPr lang="uk-UA" b="1" dirty="0" smtClean="0"/>
              <a:t>Со30692</a:t>
            </a:r>
            <a:endParaRPr lang="ru-RU" b="1" dirty="0"/>
          </a:p>
        </p:txBody>
      </p:sp>
      <p:pic>
        <p:nvPicPr>
          <p:cNvPr id="7" name="Содержимое 6" descr="2019-05-02-002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29071" y="1316038"/>
            <a:ext cx="2794845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Содержимое 7" descr="2019-05-02-002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06407" y="1316038"/>
            <a:ext cx="2573010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666750"/>
            <a:ext cx="3528392" cy="639762"/>
          </a:xfrm>
        </p:spPr>
        <p:txBody>
          <a:bodyPr/>
          <a:lstStyle/>
          <a:p>
            <a:r>
              <a:rPr lang="uk-UA" b="1" dirty="0" smtClean="0"/>
              <a:t>Ж69076</a:t>
            </a:r>
            <a:endParaRPr lang="ru-RU" b="1" dirty="0"/>
          </a:p>
        </p:txBody>
      </p:sp>
      <p:pic>
        <p:nvPicPr>
          <p:cNvPr id="7" name="Содержимое 6" descr="2019-05-02-002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66745" y="1316038"/>
            <a:ext cx="2719497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Содержимое 7" descr="2019-05-02-002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50010" y="1316038"/>
            <a:ext cx="2485804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666750"/>
            <a:ext cx="3456384" cy="639762"/>
          </a:xfrm>
        </p:spPr>
        <p:txBody>
          <a:bodyPr/>
          <a:lstStyle/>
          <a:p>
            <a:r>
              <a:rPr lang="uk-UA" b="1" dirty="0" smtClean="0"/>
              <a:t>Ж21929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666750"/>
            <a:ext cx="3573178" cy="639762"/>
          </a:xfrm>
        </p:spPr>
        <p:txBody>
          <a:bodyPr/>
          <a:lstStyle/>
          <a:p>
            <a:r>
              <a:rPr lang="uk-UA" b="1" dirty="0" smtClean="0"/>
              <a:t>ВА731471</a:t>
            </a:r>
            <a:endParaRPr lang="ru-RU" b="1" dirty="0"/>
          </a:p>
        </p:txBody>
      </p:sp>
      <p:pic>
        <p:nvPicPr>
          <p:cNvPr id="7" name="Содержимое 6" descr="2019-05-02-003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123897" y="1316038"/>
            <a:ext cx="2605193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Содержимое 7" descr="2019-05-02-003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61217" y="1316038"/>
            <a:ext cx="2863390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666750"/>
            <a:ext cx="3528392" cy="639762"/>
          </a:xfrm>
        </p:spPr>
        <p:txBody>
          <a:bodyPr/>
          <a:lstStyle/>
          <a:p>
            <a:r>
              <a:rPr lang="uk-UA" b="1" dirty="0" smtClean="0"/>
              <a:t>Ж69560</a:t>
            </a:r>
            <a:endParaRPr lang="ru-RU" b="1" dirty="0"/>
          </a:p>
        </p:txBody>
      </p:sp>
      <p:pic>
        <p:nvPicPr>
          <p:cNvPr id="7" name="Содержимое 6" descr="2019-05-02-003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51592" y="1316038"/>
            <a:ext cx="2749803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Содержимое 7" descr="2019-05-02-003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49187" y="1316038"/>
            <a:ext cx="2687450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666750"/>
            <a:ext cx="3600400" cy="639762"/>
          </a:xfrm>
        </p:spPr>
        <p:txBody>
          <a:bodyPr/>
          <a:lstStyle/>
          <a:p>
            <a:r>
              <a:rPr lang="uk-UA" b="1" dirty="0" smtClean="0"/>
              <a:t>ВА795398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6096" y="666750"/>
            <a:ext cx="3501170" cy="639762"/>
          </a:xfrm>
        </p:spPr>
        <p:txBody>
          <a:bodyPr/>
          <a:lstStyle/>
          <a:p>
            <a:r>
              <a:rPr lang="uk-UA" b="1" dirty="0" smtClean="0"/>
              <a:t>ВА590676</a:t>
            </a:r>
            <a:endParaRPr lang="ru-RU" b="1" dirty="0"/>
          </a:p>
        </p:txBody>
      </p:sp>
      <p:pic>
        <p:nvPicPr>
          <p:cNvPr id="7" name="Содержимое 6" descr="2019-05-02-003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96911" y="1316038"/>
            <a:ext cx="2859165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Содержимое 7" descr="2019-05-02-003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26783" y="1316038"/>
            <a:ext cx="2732259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666750"/>
            <a:ext cx="3528392" cy="639762"/>
          </a:xfrm>
        </p:spPr>
        <p:txBody>
          <a:bodyPr/>
          <a:lstStyle/>
          <a:p>
            <a:r>
              <a:rPr lang="uk-UA" b="1" dirty="0" smtClean="0"/>
              <a:t>В274099/1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08104" y="666750"/>
            <a:ext cx="3429162" cy="639762"/>
          </a:xfrm>
        </p:spPr>
        <p:txBody>
          <a:bodyPr/>
          <a:lstStyle/>
          <a:p>
            <a:r>
              <a:rPr lang="uk-UA" b="1" dirty="0" smtClean="0"/>
              <a:t>ІВ200061</a:t>
            </a:r>
            <a:endParaRPr lang="ru-RU" b="1" dirty="0"/>
          </a:p>
        </p:txBody>
      </p:sp>
      <p:pic>
        <p:nvPicPr>
          <p:cNvPr id="7" name="Содержимое 6" descr="2019-05-02-004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74924" y="1316038"/>
            <a:ext cx="2703139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Содержимое 9" descr="2019-05-02-004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83834" y="1316038"/>
            <a:ext cx="2618156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666750"/>
            <a:ext cx="3456384" cy="639762"/>
          </a:xfrm>
        </p:spPr>
        <p:txBody>
          <a:bodyPr/>
          <a:lstStyle/>
          <a:p>
            <a:r>
              <a:rPr lang="uk-UA" b="1" dirty="0" smtClean="0"/>
              <a:t>В341753/1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666750"/>
            <a:ext cx="3573178" cy="639762"/>
          </a:xfrm>
        </p:spPr>
        <p:txBody>
          <a:bodyPr/>
          <a:lstStyle/>
          <a:p>
            <a:r>
              <a:rPr lang="uk-UA" b="1" dirty="0" smtClean="0"/>
              <a:t>В341753/2</a:t>
            </a:r>
            <a:endParaRPr lang="ru-RU" b="1" dirty="0"/>
          </a:p>
        </p:txBody>
      </p:sp>
      <p:pic>
        <p:nvPicPr>
          <p:cNvPr id="7" name="Содержимое 6" descr="2019-05-02-004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89502" y="1316038"/>
            <a:ext cx="2673984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Содержимое 7" descr="2019-05-02-004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79784" y="1316038"/>
            <a:ext cx="2826257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666750"/>
            <a:ext cx="3528392" cy="639762"/>
          </a:xfrm>
        </p:spPr>
        <p:txBody>
          <a:bodyPr/>
          <a:lstStyle/>
          <a:p>
            <a:r>
              <a:rPr lang="uk-UA" b="1" dirty="0" smtClean="0"/>
              <a:t>ІР6241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666750"/>
            <a:ext cx="3645186" cy="639762"/>
          </a:xfrm>
        </p:spPr>
        <p:txBody>
          <a:bodyPr/>
          <a:lstStyle/>
          <a:p>
            <a:r>
              <a:rPr lang="uk-UA" b="1" dirty="0" smtClean="0"/>
              <a:t>ІВ168824</a:t>
            </a:r>
            <a:endParaRPr lang="ru-RU" b="1" dirty="0"/>
          </a:p>
        </p:txBody>
      </p:sp>
      <p:pic>
        <p:nvPicPr>
          <p:cNvPr id="7" name="Содержимое 6" descr="2019-05-02-004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57053" y="1316038"/>
            <a:ext cx="2738882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Содержимое 7" descr="2019-05-02-005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31719" y="1316038"/>
            <a:ext cx="2922387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Мои рисунки\2019-05-02-0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340768"/>
            <a:ext cx="2576736" cy="38884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666750"/>
            <a:ext cx="3528392" cy="639762"/>
          </a:xfrm>
        </p:spPr>
        <p:txBody>
          <a:bodyPr/>
          <a:lstStyle/>
          <a:p>
            <a:r>
              <a:rPr lang="uk-UA" b="1" dirty="0" smtClean="0"/>
              <a:t>Р76838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32040" y="666750"/>
            <a:ext cx="4005226" cy="639762"/>
          </a:xfrm>
        </p:spPr>
        <p:txBody>
          <a:bodyPr/>
          <a:lstStyle/>
          <a:p>
            <a:r>
              <a:rPr lang="uk-UA" b="1" dirty="0" smtClean="0"/>
              <a:t>ВА608745</a:t>
            </a:r>
            <a:endParaRPr lang="ru-RU" b="1" dirty="0"/>
          </a:p>
        </p:txBody>
      </p:sp>
      <p:pic>
        <p:nvPicPr>
          <p:cNvPr id="7" name="Содержимое 6" descr="2019-05-02-005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033696" y="1316038"/>
            <a:ext cx="2785596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Содержимое 7" descr="2019-05-02-0053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076056" y="2132856"/>
            <a:ext cx="2640004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666750"/>
            <a:ext cx="3528392" cy="639762"/>
          </a:xfrm>
        </p:spPr>
        <p:txBody>
          <a:bodyPr/>
          <a:lstStyle/>
          <a:p>
            <a:r>
              <a:rPr lang="uk-UA" b="1" dirty="0" smtClean="0"/>
              <a:t>ВА697625</a:t>
            </a:r>
            <a:endParaRPr lang="ru-RU" b="1" dirty="0"/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64934" y="1316038"/>
            <a:ext cx="2723120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Прямоугольник 8"/>
          <p:cNvSpPr/>
          <p:nvPr/>
        </p:nvSpPr>
        <p:spPr>
          <a:xfrm>
            <a:off x="4644008" y="1340768"/>
            <a:ext cx="38164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 </a:t>
            </a:r>
            <a:r>
              <a:rPr lang="ru-RU" b="1" dirty="0" err="1" smtClean="0"/>
              <a:t>дослідженні</a:t>
            </a:r>
            <a:r>
              <a:rPr lang="ru-RU" b="1" dirty="0" smtClean="0"/>
              <a:t> «Коли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ким</a:t>
            </a:r>
            <a:r>
              <a:rPr lang="ru-RU" b="1" dirty="0" smtClean="0"/>
              <a:t> </a:t>
            </a:r>
            <a:r>
              <a:rPr lang="ru-RU" b="1" dirty="0" err="1" smtClean="0"/>
              <a:t>було</a:t>
            </a:r>
            <a:r>
              <a:rPr lang="ru-RU" b="1" dirty="0" smtClean="0"/>
              <a:t> написано «Слово о полку </a:t>
            </a:r>
            <a:r>
              <a:rPr lang="ru-RU" b="1" dirty="0" err="1" smtClean="0"/>
              <a:t>Ігоревім</a:t>
            </a:r>
            <a:r>
              <a:rPr lang="ru-RU" b="1" dirty="0" smtClean="0"/>
              <a:t>» </a:t>
            </a:r>
            <a:r>
              <a:rPr lang="ru-RU" b="1" dirty="0" err="1" smtClean="0"/>
              <a:t>Омелян</a:t>
            </a:r>
            <a:r>
              <a:rPr lang="ru-RU" b="1" dirty="0" smtClean="0"/>
              <a:t> </a:t>
            </a:r>
            <a:r>
              <a:rPr lang="ru-RU" b="1" dirty="0" err="1" smtClean="0"/>
              <a:t>Пріцак</a:t>
            </a:r>
            <a:r>
              <a:rPr lang="ru-RU" b="1" dirty="0" smtClean="0"/>
              <a:t>, </a:t>
            </a:r>
            <a:r>
              <a:rPr lang="ru-RU" b="1" dirty="0" err="1" smtClean="0"/>
              <a:t>підсумовуючи</a:t>
            </a:r>
            <a:r>
              <a:rPr lang="ru-RU" b="1" dirty="0" smtClean="0"/>
              <a:t> свою 50-літню </a:t>
            </a:r>
            <a:r>
              <a:rPr lang="ru-RU" b="1" dirty="0" err="1" smtClean="0"/>
              <a:t>працю</a:t>
            </a:r>
            <a:r>
              <a:rPr lang="ru-RU" b="1" dirty="0" smtClean="0"/>
              <a:t>, </a:t>
            </a:r>
            <a:r>
              <a:rPr lang="ru-RU" b="1" dirty="0" err="1" smtClean="0"/>
              <a:t>спростовує</a:t>
            </a:r>
            <a:r>
              <a:rPr lang="ru-RU" b="1" dirty="0" smtClean="0"/>
              <a:t> </a:t>
            </a:r>
            <a:r>
              <a:rPr lang="ru-RU" b="1" dirty="0" err="1" smtClean="0"/>
              <a:t>більшість</a:t>
            </a:r>
            <a:r>
              <a:rPr lang="ru-RU" b="1" dirty="0" smtClean="0"/>
              <a:t> </a:t>
            </a:r>
            <a:r>
              <a:rPr lang="ru-RU" b="1" dirty="0" err="1" smtClean="0"/>
              <a:t>тверджень</a:t>
            </a:r>
            <a:r>
              <a:rPr lang="ru-RU" b="1" dirty="0" smtClean="0"/>
              <a:t> </a:t>
            </a:r>
            <a:r>
              <a:rPr lang="ru-RU" b="1" dirty="0" err="1" smtClean="0"/>
              <a:t>інших</a:t>
            </a:r>
            <a:r>
              <a:rPr lang="ru-RU" b="1" dirty="0" smtClean="0"/>
              <a:t> </a:t>
            </a:r>
            <a:r>
              <a:rPr lang="ru-RU" b="1" dirty="0" err="1" smtClean="0"/>
              <a:t>науковців</a:t>
            </a:r>
            <a:r>
              <a:rPr lang="ru-RU" b="1" dirty="0" smtClean="0"/>
              <a:t> про те, </a:t>
            </a:r>
            <a:r>
              <a:rPr lang="ru-RU" b="1" dirty="0" err="1" smtClean="0"/>
              <a:t>що</a:t>
            </a:r>
            <a:r>
              <a:rPr lang="ru-RU" b="1" dirty="0" smtClean="0"/>
              <a:t> «Слово…»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фальсифікатом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містифікацією</a:t>
            </a:r>
            <a:r>
              <a:rPr lang="ru-RU" b="1" dirty="0" smtClean="0"/>
              <a:t>. Попри те,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академік</a:t>
            </a:r>
            <a:r>
              <a:rPr lang="ru-RU" b="1" dirty="0" smtClean="0"/>
              <a:t> не завершив </a:t>
            </a:r>
            <a:r>
              <a:rPr lang="ru-RU" b="1" dirty="0" err="1" smtClean="0"/>
              <a:t>цю</a:t>
            </a:r>
            <a:r>
              <a:rPr lang="ru-RU" b="1" dirty="0" smtClean="0"/>
              <a:t> </a:t>
            </a:r>
            <a:r>
              <a:rPr lang="ru-RU" b="1" dirty="0" err="1" smtClean="0"/>
              <a:t>працю</a:t>
            </a:r>
            <a:r>
              <a:rPr lang="ru-RU" b="1" dirty="0" smtClean="0"/>
              <a:t>, за </a:t>
            </a:r>
            <a:r>
              <a:rPr lang="ru-RU" b="1" dirty="0" err="1" smtClean="0"/>
              <a:t>твердженням</a:t>
            </a:r>
            <a:r>
              <a:rPr lang="ru-RU" b="1" dirty="0" smtClean="0"/>
              <a:t> МАРКА РОБЕРТА СТЕХА ,«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чи</a:t>
            </a:r>
            <a:r>
              <a:rPr lang="ru-RU" b="1" dirty="0" smtClean="0"/>
              <a:t> не </a:t>
            </a:r>
            <a:r>
              <a:rPr lang="ru-RU" b="1" dirty="0" err="1" smtClean="0"/>
              <a:t>найсерйозніше</a:t>
            </a:r>
            <a:r>
              <a:rPr lang="ru-RU" b="1" dirty="0" smtClean="0"/>
              <a:t> </a:t>
            </a:r>
            <a:r>
              <a:rPr lang="ru-RU" b="1" dirty="0" err="1" smtClean="0"/>
              <a:t>дослідження</a:t>
            </a:r>
            <a:r>
              <a:rPr lang="ru-RU" b="1" dirty="0" smtClean="0"/>
              <a:t> </a:t>
            </a:r>
            <a:r>
              <a:rPr lang="ru-RU" b="1" dirty="0" err="1" smtClean="0"/>
              <a:t>нашого</a:t>
            </a:r>
            <a:r>
              <a:rPr lang="ru-RU" b="1" dirty="0" smtClean="0"/>
              <a:t> шедевру </a:t>
            </a:r>
            <a:r>
              <a:rPr lang="ru-RU" b="1" dirty="0" err="1" smtClean="0"/>
              <a:t>коли-небудь</a:t>
            </a:r>
            <a:r>
              <a:rPr lang="ru-RU" b="1" dirty="0" smtClean="0"/>
              <a:t> </a:t>
            </a:r>
            <a:r>
              <a:rPr lang="ru-RU" b="1" dirty="0" err="1" smtClean="0"/>
              <a:t>написане</a:t>
            </a:r>
            <a:r>
              <a:rPr lang="ru-RU" b="1" dirty="0" smtClean="0"/>
              <a:t> </a:t>
            </a:r>
            <a:r>
              <a:rPr lang="ru-RU" b="1" dirty="0" err="1" smtClean="0"/>
              <a:t>українським</a:t>
            </a:r>
            <a:r>
              <a:rPr lang="ru-RU" b="1" dirty="0" smtClean="0"/>
              <a:t> </a:t>
            </a:r>
            <a:r>
              <a:rPr lang="ru-RU" b="1" dirty="0" err="1" smtClean="0"/>
              <a:t>вченим</a:t>
            </a:r>
            <a:r>
              <a:rPr lang="ru-RU" b="1" dirty="0" smtClean="0"/>
              <a:t>».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5301208"/>
            <a:ext cx="8610600" cy="1224136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err="1" smtClean="0"/>
              <a:t>Пріцак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Омелян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Йосипович</a:t>
            </a:r>
            <a:r>
              <a:rPr lang="ru-RU" sz="1400" b="1" dirty="0" smtClean="0"/>
              <a:t> (7 </a:t>
            </a:r>
            <a:r>
              <a:rPr lang="ru-RU" sz="1400" b="1" dirty="0" err="1" smtClean="0"/>
              <a:t>квітня</a:t>
            </a:r>
            <a:r>
              <a:rPr lang="ru-RU" sz="1400" b="1" dirty="0" smtClean="0"/>
              <a:t> 1919 — 29 </a:t>
            </a:r>
            <a:r>
              <a:rPr lang="ru-RU" sz="1400" b="1" dirty="0" err="1" smtClean="0"/>
              <a:t>травня</a:t>
            </a:r>
            <a:r>
              <a:rPr lang="ru-RU" sz="1400" b="1" dirty="0" smtClean="0"/>
              <a:t> 2006)  </a:t>
            </a:r>
            <a:br>
              <a:rPr lang="ru-RU" sz="1400" b="1" dirty="0" smtClean="0"/>
            </a:br>
            <a:r>
              <a:rPr lang="ru-RU" sz="1400" b="1" dirty="0" err="1" smtClean="0"/>
              <a:t>український</a:t>
            </a:r>
            <a:r>
              <a:rPr lang="ru-RU" sz="1400" b="1" dirty="0" smtClean="0"/>
              <a:t> та </a:t>
            </a:r>
            <a:r>
              <a:rPr lang="ru-RU" sz="1400" b="1" dirty="0" err="1" smtClean="0"/>
              <a:t>американський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історик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філолог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орієнталіст</a:t>
            </a:r>
            <a:r>
              <a:rPr lang="ru-RU" sz="1400" b="1" dirty="0" smtClean="0"/>
              <a:t>, директор </a:t>
            </a:r>
            <a:r>
              <a:rPr lang="ru-RU" sz="1400" b="1" dirty="0" err="1" smtClean="0"/>
              <a:t>Українського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наукового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інституту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Гарвардського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університету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співзасновник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Міжнародної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асоціації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україністів</a:t>
            </a:r>
            <a:r>
              <a:rPr lang="ru-RU" sz="1400" b="1" dirty="0" smtClean="0"/>
              <a:t>. Член </a:t>
            </a:r>
            <a:r>
              <a:rPr lang="ru-RU" sz="1400" b="1" dirty="0" err="1" smtClean="0"/>
              <a:t>академій</a:t>
            </a:r>
            <a:r>
              <a:rPr lang="ru-RU" sz="1400" b="1" dirty="0" smtClean="0"/>
              <a:t> наук у </a:t>
            </a:r>
            <a:r>
              <a:rPr lang="ru-RU" sz="1400" b="1" dirty="0" err="1" smtClean="0"/>
              <a:t>Туреччині</a:t>
            </a:r>
            <a:r>
              <a:rPr lang="ru-RU" sz="1400" b="1" dirty="0" smtClean="0"/>
              <a:t>, США, </a:t>
            </a:r>
            <a:r>
              <a:rPr lang="ru-RU" sz="1400" b="1" dirty="0" err="1" smtClean="0"/>
              <a:t>Канаді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Латвії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Фінляндії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Норвегії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Швеції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Німеччини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Великобританії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Франції</a:t>
            </a:r>
            <a:r>
              <a:rPr lang="ru-RU" sz="1400" b="1" dirty="0" smtClean="0"/>
              <a:t> та </a:t>
            </a:r>
            <a:r>
              <a:rPr lang="ru-RU" sz="1400" b="1" dirty="0" err="1" smtClean="0"/>
              <a:t>інших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країнах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Почесний</a:t>
            </a:r>
            <a:r>
              <a:rPr lang="ru-RU" sz="1400" b="1" dirty="0" smtClean="0"/>
              <a:t> доктор </a:t>
            </a:r>
            <a:r>
              <a:rPr lang="ru-RU" sz="1400" b="1" dirty="0" err="1" smtClean="0"/>
              <a:t>університетів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серед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яких</a:t>
            </a:r>
            <a:r>
              <a:rPr lang="ru-RU" sz="1400" b="1" dirty="0" smtClean="0"/>
              <a:t>  </a:t>
            </a:r>
            <a:r>
              <a:rPr lang="ru-RU" sz="1400" b="1" dirty="0" err="1" smtClean="0"/>
              <a:t>Болонський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Ґеттінґенський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Гамбурзький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Гарвардський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Єрусалимський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Стамбульський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Оксфордський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Сорбоннський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тощо</a:t>
            </a:r>
            <a:r>
              <a:rPr lang="ru-RU" sz="1400" b="1" dirty="0" smtClean="0"/>
              <a:t>.</a:t>
            </a:r>
            <a:br>
              <a:rPr lang="ru-RU" sz="1400" b="1" dirty="0" smtClean="0"/>
            </a:br>
            <a:endParaRPr lang="ru-RU" sz="1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43608" y="666750"/>
            <a:ext cx="2736304" cy="639762"/>
          </a:xfrm>
        </p:spPr>
        <p:txBody>
          <a:bodyPr/>
          <a:lstStyle/>
          <a:p>
            <a:r>
              <a:rPr lang="uk-UA" b="1" dirty="0" smtClean="0"/>
              <a:t>В339091/6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5436096" y="666750"/>
            <a:ext cx="2736304" cy="639762"/>
          </a:xfrm>
        </p:spPr>
        <p:txBody>
          <a:bodyPr/>
          <a:lstStyle/>
          <a:p>
            <a:r>
              <a:rPr lang="uk-UA" b="1" dirty="0" smtClean="0"/>
              <a:t>ВС</a:t>
            </a:r>
            <a:r>
              <a:rPr lang="ru-RU" b="1" dirty="0" smtClean="0"/>
              <a:t>32943</a:t>
            </a:r>
            <a:endParaRPr lang="ru-RU" b="1" dirty="0"/>
          </a:p>
        </p:txBody>
      </p:sp>
      <p:pic>
        <p:nvPicPr>
          <p:cNvPr id="9" name="Содержимое 8" descr="2019-05-02-000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49726" y="1316038"/>
            <a:ext cx="2753536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Содержимое 9" descr="2019-05-02-000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11937" y="1316038"/>
            <a:ext cx="2761950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666750"/>
            <a:ext cx="3528392" cy="639762"/>
          </a:xfrm>
        </p:spPr>
        <p:txBody>
          <a:bodyPr/>
          <a:lstStyle/>
          <a:p>
            <a:r>
              <a:rPr lang="uk-UA" b="1" dirty="0" smtClean="0"/>
              <a:t>ВА598711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Промова</a:t>
            </a:r>
            <a:r>
              <a:rPr lang="ru-RU" b="1" dirty="0" smtClean="0"/>
              <a:t> О. </a:t>
            </a:r>
            <a:r>
              <a:rPr lang="ru-RU" b="1" dirty="0" err="1" smtClean="0"/>
              <a:t>Пріцака</a:t>
            </a:r>
            <a:r>
              <a:rPr lang="ru-RU" b="1" dirty="0" smtClean="0"/>
              <a:t>, </a:t>
            </a:r>
            <a:r>
              <a:rPr lang="ru-RU" b="1" dirty="0" err="1" smtClean="0"/>
              <a:t>присвяченого</a:t>
            </a:r>
            <a:r>
              <a:rPr lang="ru-RU" b="1" dirty="0" smtClean="0"/>
              <a:t> </a:t>
            </a:r>
            <a:r>
              <a:rPr lang="ru-RU" b="1" dirty="0" err="1" smtClean="0"/>
              <a:t>створенню</a:t>
            </a:r>
            <a:r>
              <a:rPr lang="ru-RU" b="1" dirty="0" smtClean="0"/>
              <a:t> та </a:t>
            </a:r>
            <a:r>
              <a:rPr lang="ru-RU" b="1" dirty="0" err="1" smtClean="0"/>
              <a:t>діяльності</a:t>
            </a:r>
            <a:r>
              <a:rPr lang="ru-RU" b="1" dirty="0" smtClean="0"/>
              <a:t> </a:t>
            </a:r>
            <a:r>
              <a:rPr lang="ru-RU" b="1" dirty="0" err="1" smtClean="0"/>
              <a:t>Українського</a:t>
            </a:r>
            <a:r>
              <a:rPr lang="ru-RU" b="1" dirty="0" smtClean="0"/>
              <a:t> </a:t>
            </a:r>
            <a:r>
              <a:rPr lang="ru-RU" b="1" dirty="0" err="1" smtClean="0"/>
              <a:t>наукового</a:t>
            </a:r>
            <a:r>
              <a:rPr lang="ru-RU" b="1" dirty="0" smtClean="0"/>
              <a:t> </a:t>
            </a:r>
            <a:r>
              <a:rPr lang="ru-RU" b="1" dirty="0" err="1" smtClean="0"/>
              <a:t>інституту</a:t>
            </a:r>
            <a:r>
              <a:rPr lang="ru-RU" b="1" dirty="0" smtClean="0"/>
              <a:t>, написана ним самим</a:t>
            </a:r>
            <a:endParaRPr lang="ru-RU" b="1" dirty="0"/>
          </a:p>
        </p:txBody>
      </p:sp>
      <p:pic>
        <p:nvPicPr>
          <p:cNvPr id="7" name="Содержимое 7" descr="2 - 0002.t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115161" y="1316802"/>
            <a:ext cx="2622665" cy="39402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074" name="Picture 2" descr="E:\800px-Omeljan_Pritsak_handwriting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1211" y="1316038"/>
            <a:ext cx="3023403" cy="3941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666750"/>
            <a:ext cx="3528392" cy="639762"/>
          </a:xfrm>
        </p:spPr>
        <p:txBody>
          <a:bodyPr/>
          <a:lstStyle/>
          <a:p>
            <a:r>
              <a:rPr lang="uk-UA" b="1" dirty="0" smtClean="0"/>
              <a:t>ІВ176926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666750"/>
            <a:ext cx="3573178" cy="639762"/>
          </a:xfrm>
        </p:spPr>
        <p:txBody>
          <a:bodyPr/>
          <a:lstStyle/>
          <a:p>
            <a:r>
              <a:rPr lang="uk-UA" b="1" dirty="0" smtClean="0"/>
              <a:t>ВА540113</a:t>
            </a:r>
            <a:endParaRPr lang="ru-RU" b="1" dirty="0"/>
          </a:p>
        </p:txBody>
      </p:sp>
      <p:pic>
        <p:nvPicPr>
          <p:cNvPr id="7" name="Содержимое 6" descr="3 - 0004.t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67242" y="1316038"/>
            <a:ext cx="2718504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Содержимое 7" descr="3 - 0006.t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94390" y="1316038"/>
            <a:ext cx="2797045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666750"/>
            <a:ext cx="3600400" cy="639762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uk-UA" b="1" dirty="0" smtClean="0"/>
              <a:t>Ж68536</a:t>
            </a:r>
            <a:endParaRPr lang="ru-RU" b="1" dirty="0"/>
          </a:p>
        </p:txBody>
      </p:sp>
      <p:pic>
        <p:nvPicPr>
          <p:cNvPr id="7" name="Содержимое 6" descr="3 - 0008.t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2814568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Содержимое 7" descr="3 - 0010.t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16603" y="1316038"/>
            <a:ext cx="2752619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666750"/>
            <a:ext cx="3528392" cy="639762"/>
          </a:xfrm>
        </p:spPr>
        <p:txBody>
          <a:bodyPr/>
          <a:lstStyle/>
          <a:p>
            <a:r>
              <a:rPr lang="uk-UA" b="1" dirty="0" smtClean="0"/>
              <a:t>Ж21929</a:t>
            </a:r>
            <a:endParaRPr lang="ru-RU" b="1" dirty="0"/>
          </a:p>
        </p:txBody>
      </p:sp>
      <p:pic>
        <p:nvPicPr>
          <p:cNvPr id="7" name="Содержимое 6" descr="3 - 0011.t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73139" y="1316038"/>
            <a:ext cx="2706710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Содержимое 7" descr="3 - 0012.t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25961" y="1316038"/>
            <a:ext cx="2533902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600" dirty="0" smtClean="0"/>
              <a:t>Редагування, ПЕРЕДМОВИ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666750"/>
            <a:ext cx="3600400" cy="639762"/>
          </a:xfrm>
        </p:spPr>
        <p:txBody>
          <a:bodyPr/>
          <a:lstStyle/>
          <a:p>
            <a:r>
              <a:rPr lang="uk-UA" dirty="0" smtClean="0"/>
              <a:t>ВС50390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666750"/>
            <a:ext cx="3645186" cy="639762"/>
          </a:xfrm>
        </p:spPr>
        <p:txBody>
          <a:bodyPr/>
          <a:lstStyle/>
          <a:p>
            <a:r>
              <a:rPr lang="uk-UA" dirty="0" smtClean="0"/>
              <a:t>В274098/ІІІ</a:t>
            </a:r>
            <a:endParaRPr lang="ru-RU" dirty="0"/>
          </a:p>
        </p:txBody>
      </p:sp>
      <p:pic>
        <p:nvPicPr>
          <p:cNvPr id="7" name="Содержимое 6" descr="3 - 0013.t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03421" y="1316038"/>
            <a:ext cx="2846146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Содержимое 7" descr="3 - 0015.t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29152" y="1316038"/>
            <a:ext cx="2927521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666750"/>
            <a:ext cx="3600400" cy="639762"/>
          </a:xfrm>
        </p:spPr>
        <p:txBody>
          <a:bodyPr/>
          <a:lstStyle/>
          <a:p>
            <a:r>
              <a:rPr lang="uk-UA" dirty="0" smtClean="0"/>
              <a:t>В274098/</a:t>
            </a:r>
            <a:r>
              <a:rPr lang="en-US" dirty="0" smtClean="0"/>
              <a:t>V</a:t>
            </a:r>
            <a:r>
              <a:rPr lang="uk-UA" dirty="0" smtClean="0"/>
              <a:t>І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666750"/>
            <a:ext cx="3645186" cy="639762"/>
          </a:xfrm>
        </p:spPr>
        <p:txBody>
          <a:bodyPr/>
          <a:lstStyle/>
          <a:p>
            <a:r>
              <a:rPr lang="uk-UA" dirty="0" smtClean="0"/>
              <a:t>В274098/</a:t>
            </a:r>
            <a:r>
              <a:rPr lang="en-US" dirty="0" smtClean="0"/>
              <a:t>V</a:t>
            </a:r>
            <a:r>
              <a:rPr lang="uk-UA" dirty="0" smtClean="0"/>
              <a:t>ІІІ</a:t>
            </a:r>
            <a:endParaRPr lang="ru-RU" dirty="0"/>
          </a:p>
        </p:txBody>
      </p:sp>
      <p:pic>
        <p:nvPicPr>
          <p:cNvPr id="7" name="Содержимое 6" descr="3 - 0017.t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81298" y="1316038"/>
            <a:ext cx="2890392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Содержимое 7" descr="3 - 0019.t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45611" y="1316038"/>
            <a:ext cx="2894603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666750"/>
            <a:ext cx="3600400" cy="639762"/>
          </a:xfrm>
        </p:spPr>
        <p:txBody>
          <a:bodyPr/>
          <a:lstStyle/>
          <a:p>
            <a:r>
              <a:rPr lang="uk-UA" dirty="0" smtClean="0"/>
              <a:t>Табачник В.Д. Ж 43</a:t>
            </a:r>
            <a:endParaRPr lang="ru-RU" dirty="0"/>
          </a:p>
        </p:txBody>
      </p:sp>
      <p:pic>
        <p:nvPicPr>
          <p:cNvPr id="7" name="Содержимое 6" descr="3 - 0021.t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11302" y="1316038"/>
            <a:ext cx="2830384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Содержимое 7" descr="3 - 0023.t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11526" y="1316038"/>
            <a:ext cx="2962772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666750"/>
            <a:ext cx="2808312" cy="639762"/>
          </a:xfrm>
        </p:spPr>
        <p:txBody>
          <a:bodyPr/>
          <a:lstStyle/>
          <a:p>
            <a:r>
              <a:rPr lang="uk-UA" dirty="0" smtClean="0"/>
              <a:t>ВА559261</a:t>
            </a:r>
            <a:endParaRPr lang="ru-RU" dirty="0"/>
          </a:p>
        </p:txBody>
      </p:sp>
      <p:pic>
        <p:nvPicPr>
          <p:cNvPr id="7" name="Содержимое 6" descr="3 - 0024.t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11328" y="1316038"/>
            <a:ext cx="2830331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Содержимое 7" descr="3 - 0026.t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56766" y="1316038"/>
            <a:ext cx="2872292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666750"/>
            <a:ext cx="2736304" cy="639762"/>
          </a:xfrm>
        </p:spPr>
        <p:txBody>
          <a:bodyPr/>
          <a:lstStyle/>
          <a:p>
            <a:r>
              <a:rPr lang="uk-UA" dirty="0" smtClean="0"/>
              <a:t>ВА826459</a:t>
            </a:r>
            <a:endParaRPr lang="ru-RU" dirty="0"/>
          </a:p>
        </p:txBody>
      </p:sp>
      <p:pic>
        <p:nvPicPr>
          <p:cNvPr id="7" name="Содержимое 6" descr="3 - 0027.t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49093" y="1316038"/>
            <a:ext cx="2754801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Содержимое 7" descr="3 - 0029.t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23589" y="1316038"/>
            <a:ext cx="2738647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666750"/>
            <a:ext cx="3528392" cy="639762"/>
          </a:xfrm>
        </p:spPr>
        <p:txBody>
          <a:bodyPr/>
          <a:lstStyle/>
          <a:p>
            <a:r>
              <a:rPr lang="uk-UA" dirty="0" smtClean="0"/>
              <a:t>ВА624753</a:t>
            </a:r>
            <a:endParaRPr lang="ru-RU" dirty="0"/>
          </a:p>
        </p:txBody>
      </p:sp>
      <p:pic>
        <p:nvPicPr>
          <p:cNvPr id="7" name="Содержимое 6" descr="3 - 0030.t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67729" y="1316038"/>
            <a:ext cx="2717529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Содержимое 7" descr="3 - 0032.t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96876" y="1316038"/>
            <a:ext cx="2592073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666750"/>
            <a:ext cx="2592288" cy="639762"/>
          </a:xfrm>
        </p:spPr>
        <p:txBody>
          <a:bodyPr>
            <a:normAutofit/>
          </a:bodyPr>
          <a:lstStyle/>
          <a:p>
            <a:r>
              <a:rPr lang="ru-RU" sz="1400" b="1" dirty="0" err="1" smtClean="0"/>
              <a:t>Атестат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зрілості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Омеляна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Пріцака</a:t>
            </a:r>
            <a:r>
              <a:rPr lang="ru-RU" sz="1400" b="1" dirty="0" smtClean="0"/>
              <a:t>, 1936 </a:t>
            </a:r>
            <a:r>
              <a:rPr lang="ru-RU" sz="1400" b="1" dirty="0" err="1" smtClean="0"/>
              <a:t>рік</a:t>
            </a:r>
            <a:endParaRPr lang="ru-RU" sz="1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355977" y="666750"/>
            <a:ext cx="2520279" cy="639762"/>
          </a:xfrm>
        </p:spPr>
        <p:txBody>
          <a:bodyPr/>
          <a:lstStyle/>
          <a:p>
            <a:r>
              <a:rPr lang="uk-UA" b="1" dirty="0" smtClean="0"/>
              <a:t>ВС55217</a:t>
            </a:r>
            <a:endParaRPr lang="ru-RU" b="1" dirty="0"/>
          </a:p>
        </p:txBody>
      </p:sp>
      <p:pic>
        <p:nvPicPr>
          <p:cNvPr id="1027" name="Picture 3" descr="E:\Мои рисунки\2019-05-02-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340768"/>
            <a:ext cx="2520279" cy="38884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6" name="Picture 2" descr="E:\Мои рисунки\2019-05-02-000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132856"/>
            <a:ext cx="2448272" cy="38884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50" name="Picture 2" descr="E:\800px-Pritsak_emil_swiadectwo_193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1498902"/>
            <a:ext cx="2565400" cy="3626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666750"/>
            <a:ext cx="3600400" cy="639762"/>
          </a:xfrm>
        </p:spPr>
        <p:txBody>
          <a:bodyPr/>
          <a:lstStyle/>
          <a:p>
            <a:r>
              <a:rPr lang="uk-UA" dirty="0" smtClean="0"/>
              <a:t>ВА817806</a:t>
            </a:r>
            <a:endParaRPr lang="ru-RU" dirty="0"/>
          </a:p>
        </p:txBody>
      </p:sp>
      <p:pic>
        <p:nvPicPr>
          <p:cNvPr id="7" name="Содержимое 6" descr="3 - 0033.t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73278" y="1316038"/>
            <a:ext cx="2906431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Содержимое 7" descr="3 - 0035.t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08493" y="1316038"/>
            <a:ext cx="2768839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666750"/>
            <a:ext cx="3456384" cy="639762"/>
          </a:xfrm>
        </p:spPr>
        <p:txBody>
          <a:bodyPr/>
          <a:lstStyle/>
          <a:p>
            <a:r>
              <a:rPr lang="uk-UA" dirty="0" smtClean="0"/>
              <a:t>Ж40220</a:t>
            </a:r>
            <a:endParaRPr lang="ru-RU" dirty="0"/>
          </a:p>
        </p:txBody>
      </p:sp>
      <p:pic>
        <p:nvPicPr>
          <p:cNvPr id="7" name="Содержимое 6" descr="3 - 0036.t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129460" y="1316038"/>
            <a:ext cx="2594068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Содержимое 7" descr="3 - 0037.t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90762" y="1316038"/>
            <a:ext cx="2604301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666750"/>
            <a:ext cx="2736304" cy="639762"/>
          </a:xfrm>
        </p:spPr>
        <p:txBody>
          <a:bodyPr/>
          <a:lstStyle/>
          <a:p>
            <a:r>
              <a:rPr lang="uk-UA" dirty="0" smtClean="0"/>
              <a:t>ВА560863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6096" y="666750"/>
            <a:ext cx="2664296" cy="639762"/>
          </a:xfrm>
        </p:spPr>
        <p:txBody>
          <a:bodyPr/>
          <a:lstStyle/>
          <a:p>
            <a:r>
              <a:rPr lang="uk-UA" dirty="0" smtClean="0"/>
              <a:t>ВА646399</a:t>
            </a:r>
            <a:endParaRPr lang="ru-RU" dirty="0"/>
          </a:p>
        </p:txBody>
      </p:sp>
      <p:pic>
        <p:nvPicPr>
          <p:cNvPr id="7" name="Содержимое 6" descr="3 - 0038.t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41666" y="1316038"/>
            <a:ext cx="2769656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Содержимое 6" descr="3 - 0041.t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48329" y="1316802"/>
            <a:ext cx="2689167" cy="39402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666750"/>
            <a:ext cx="3456384" cy="639762"/>
          </a:xfrm>
        </p:spPr>
        <p:txBody>
          <a:bodyPr/>
          <a:lstStyle/>
          <a:p>
            <a:r>
              <a:rPr lang="uk-UA" dirty="0" smtClean="0"/>
              <a:t>ВА577375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666750"/>
            <a:ext cx="2880320" cy="639762"/>
          </a:xfrm>
        </p:spPr>
        <p:txBody>
          <a:bodyPr/>
          <a:lstStyle/>
          <a:p>
            <a:r>
              <a:rPr lang="uk-UA" dirty="0" smtClean="0"/>
              <a:t>Табачник Д.В. ВС40</a:t>
            </a:r>
            <a:endParaRPr lang="ru-RU" dirty="0"/>
          </a:p>
        </p:txBody>
      </p:sp>
      <p:pic>
        <p:nvPicPr>
          <p:cNvPr id="7" name="Содержимое 6" descr="3 - 0044.t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85585" y="1316038"/>
            <a:ext cx="2681817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Содержимое 7" descr="3 - 0046.t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36457" y="1316038"/>
            <a:ext cx="2912911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666750"/>
            <a:ext cx="2592288" cy="639762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Ж21929</a:t>
            </a:r>
          </a:p>
          <a:p>
            <a:r>
              <a:rPr lang="uk-UA" dirty="0" smtClean="0"/>
              <a:t>1993.1</a:t>
            </a:r>
            <a:endParaRPr lang="ru-RU" dirty="0"/>
          </a:p>
        </p:txBody>
      </p:sp>
      <p:pic>
        <p:nvPicPr>
          <p:cNvPr id="7" name="Содержимое 6" descr="3 - 0049.t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142114" y="1316038"/>
            <a:ext cx="2568759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Содержимое 7" descr="3 - 0050.t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64767" y="1316038"/>
            <a:ext cx="2656291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666750"/>
            <a:ext cx="3456384" cy="639762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Ж40220</a:t>
            </a:r>
          </a:p>
          <a:p>
            <a:r>
              <a:rPr lang="uk-UA" dirty="0" smtClean="0"/>
              <a:t>1984.8.1/2.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666750"/>
            <a:ext cx="2952328" cy="639762"/>
          </a:xfrm>
        </p:spPr>
        <p:txBody>
          <a:bodyPr/>
          <a:lstStyle/>
          <a:p>
            <a:r>
              <a:rPr lang="uk-UA" dirty="0" smtClean="0"/>
              <a:t>іс10446</a:t>
            </a:r>
            <a:endParaRPr lang="ru-RU" dirty="0"/>
          </a:p>
        </p:txBody>
      </p:sp>
      <p:pic>
        <p:nvPicPr>
          <p:cNvPr id="7" name="Содержимое 6" descr="3 - 0051.t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104474" y="1316038"/>
            <a:ext cx="2644039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Содержимое 7" descr="3 - 0052.t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15952" y="1316038"/>
            <a:ext cx="2953921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445224"/>
            <a:ext cx="8458200" cy="630562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Книжково-ілюстративна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виставка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,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підготовлена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Сектором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культурно-просвітницької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діяльності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НБУВ</a:t>
            </a:r>
            <a:b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</a:b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Всі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права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захищені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© ВКБО НБУВ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Прокошина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І.А.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915816" y="882924"/>
            <a:ext cx="59766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Використані джерела: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2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https://oriental-studies.org.ua/uk/про-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інститут/персоналії/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омелян-пріцак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/#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301208"/>
            <a:ext cx="8610600" cy="1296144"/>
          </a:xfrm>
        </p:spPr>
        <p:txBody>
          <a:bodyPr>
            <a:normAutofit fontScale="90000"/>
          </a:bodyPr>
          <a:lstStyle/>
          <a:p>
            <a:r>
              <a:rPr lang="ru-RU" sz="1400" b="1" dirty="0" err="1" smtClean="0"/>
              <a:t>Омелян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Пріцак</a:t>
            </a:r>
            <a:r>
              <a:rPr lang="ru-RU" sz="1400" b="1" dirty="0" smtClean="0"/>
              <a:t> – автор </a:t>
            </a:r>
            <a:r>
              <a:rPr lang="ru-RU" sz="1400" b="1" dirty="0" err="1" smtClean="0"/>
              <a:t>близько</a:t>
            </a:r>
            <a:r>
              <a:rPr lang="ru-RU" sz="1400" b="1" dirty="0" smtClean="0"/>
              <a:t> 1000 </a:t>
            </a:r>
            <a:r>
              <a:rPr lang="ru-RU" sz="1400" b="1" dirty="0" err="1" smtClean="0"/>
              <a:t>наукових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праць</a:t>
            </a:r>
            <a:r>
              <a:rPr lang="ru-RU" sz="1400" b="1" dirty="0" smtClean="0"/>
              <a:t> на тему </a:t>
            </a:r>
            <a:r>
              <a:rPr lang="ru-RU" sz="1400" b="1" dirty="0" err="1" smtClean="0"/>
              <a:t>історії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України</a:t>
            </a:r>
            <a:r>
              <a:rPr lang="ru-RU" sz="1400" b="1" dirty="0" smtClean="0"/>
              <a:t> та </a:t>
            </a:r>
            <a:r>
              <a:rPr lang="ru-RU" sz="1400" b="1" dirty="0" err="1" smtClean="0"/>
              <a:t>Східної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Європи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Азії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алтайської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тюркської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та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слов’янської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філології</a:t>
            </a:r>
            <a:r>
              <a:rPr lang="ru-RU" sz="1400" b="1" dirty="0" smtClean="0"/>
              <a:t> («</a:t>
            </a:r>
            <a:r>
              <a:rPr lang="ru-RU" sz="1400" b="1" dirty="0" err="1" smtClean="0"/>
              <a:t>Караханідські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студії</a:t>
            </a:r>
            <a:r>
              <a:rPr lang="ru-RU" sz="1400" b="1" dirty="0" smtClean="0"/>
              <a:t>», «</a:t>
            </a:r>
            <a:r>
              <a:rPr lang="ru-RU" sz="1400" b="1" dirty="0" err="1" smtClean="0"/>
              <a:t>Староболгарський</a:t>
            </a:r>
            <a:r>
              <a:rPr lang="ru-RU" sz="1400" b="1" dirty="0" smtClean="0"/>
              <a:t> список </a:t>
            </a:r>
            <a:r>
              <a:rPr lang="ru-RU" sz="1400" b="1" dirty="0" err="1" smtClean="0"/>
              <a:t>князів</a:t>
            </a:r>
            <a:r>
              <a:rPr lang="ru-RU" sz="1400" b="1" dirty="0" smtClean="0"/>
              <a:t>», «</a:t>
            </a:r>
            <a:r>
              <a:rPr lang="ru-RU" sz="1400" b="1" dirty="0" err="1" smtClean="0"/>
              <a:t>Підстави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тюркської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філології</a:t>
            </a:r>
            <a:r>
              <a:rPr lang="ru-RU" sz="1400" b="1" dirty="0" smtClean="0"/>
              <a:t>», «</a:t>
            </a:r>
            <a:r>
              <a:rPr lang="ru-RU" sz="1400" b="1" dirty="0" err="1" smtClean="0"/>
              <a:t>Хазарсько-єврейські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документи</a:t>
            </a:r>
            <a:r>
              <a:rPr lang="ru-RU" sz="1400" b="1" dirty="0" smtClean="0"/>
              <a:t> Х </a:t>
            </a:r>
            <a:r>
              <a:rPr lang="ru-RU" sz="1400" b="1" dirty="0" err="1" smtClean="0"/>
              <a:t>століття</a:t>
            </a:r>
            <a:r>
              <a:rPr lang="ru-RU" sz="1400" b="1" dirty="0" smtClean="0"/>
              <a:t>», «</a:t>
            </a:r>
            <a:r>
              <a:rPr lang="ru-RU" sz="1400" b="1" dirty="0" err="1" smtClean="0"/>
              <a:t>Слов'яни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авари</a:t>
            </a:r>
            <a:r>
              <a:rPr lang="ru-RU" sz="1400" b="1" dirty="0" smtClean="0"/>
              <a:t>», «</a:t>
            </a:r>
            <a:r>
              <a:rPr lang="ru-RU" sz="1400" b="1" dirty="0" err="1" smtClean="0"/>
              <a:t>Походження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Русі</a:t>
            </a:r>
            <a:r>
              <a:rPr lang="ru-RU" sz="1400" b="1" dirty="0" smtClean="0"/>
              <a:t>», «</a:t>
            </a:r>
            <a:r>
              <a:rPr lang="ru-RU" sz="1400" b="1" dirty="0" err="1" smtClean="0"/>
              <a:t>Що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таке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історія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України</a:t>
            </a:r>
            <a:r>
              <a:rPr lang="ru-RU" sz="1400" b="1" dirty="0" smtClean="0"/>
              <a:t>?», «</a:t>
            </a:r>
            <a:r>
              <a:rPr lang="ru-RU" sz="1400" b="1" dirty="0" err="1" smtClean="0"/>
              <a:t>Історіографія</a:t>
            </a:r>
            <a:r>
              <a:rPr lang="ru-RU" sz="1400" b="1" dirty="0" smtClean="0"/>
              <a:t> та </a:t>
            </a:r>
            <a:r>
              <a:rPr lang="ru-RU" sz="1400" b="1" dirty="0" err="1" smtClean="0"/>
              <a:t>історіософія</a:t>
            </a:r>
            <a:r>
              <a:rPr lang="ru-RU" sz="1400" b="1" dirty="0" smtClean="0"/>
              <a:t> МИХАЙЛА</a:t>
            </a:r>
            <a:r>
              <a:rPr lang="ru-RU" sz="1400" b="1" dirty="0" smtClean="0">
                <a:hlinkClick r:id="rId2"/>
              </a:rPr>
              <a:t> </a:t>
            </a:r>
            <a:r>
              <a:rPr lang="ru-RU" sz="1400" b="1" dirty="0" smtClean="0"/>
              <a:t>ГРУШЕВСЬКОГО », «ШЕВЧЕНКО пророк»). </a:t>
            </a:r>
            <a:r>
              <a:rPr lang="ru-RU" sz="1400" b="1" dirty="0" err="1" smtClean="0"/>
              <a:t>Концепція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Пріцака</a:t>
            </a:r>
            <a:r>
              <a:rPr lang="ru-RU" sz="1400" b="1" dirty="0" smtClean="0"/>
              <a:t> про </a:t>
            </a:r>
            <a:r>
              <a:rPr lang="ru-RU" sz="1400" b="1" dirty="0" err="1" smtClean="0"/>
              <a:t>походження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Русі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зв’язок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давньої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історії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України</a:t>
            </a:r>
            <a:r>
              <a:rPr lang="ru-RU" sz="1400" b="1" dirty="0" smtClean="0"/>
              <a:t> та </a:t>
            </a:r>
            <a:r>
              <a:rPr lang="ru-RU" sz="1400" b="1" dirty="0" err="1" smtClean="0"/>
              <a:t>тюркомовного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світу</a:t>
            </a:r>
            <a:r>
              <a:rPr lang="ru-RU" sz="1400" b="1" dirty="0" smtClean="0"/>
              <a:t> – одна 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найважливіших</a:t>
            </a:r>
            <a:r>
              <a:rPr lang="ru-RU" sz="1400" b="1" dirty="0" smtClean="0"/>
              <a:t> у </a:t>
            </a:r>
            <a:r>
              <a:rPr lang="ru-RU" sz="1400" b="1" dirty="0" err="1" smtClean="0"/>
              <a:t>вітчизняній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історіографії</a:t>
            </a:r>
            <a:r>
              <a:rPr lang="ru-RU" sz="1400" b="1" dirty="0" smtClean="0"/>
              <a:t>. 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666750"/>
            <a:ext cx="2880320" cy="639762"/>
          </a:xfrm>
        </p:spPr>
        <p:txBody>
          <a:bodyPr/>
          <a:lstStyle/>
          <a:p>
            <a:r>
              <a:rPr lang="uk-UA" b="1" dirty="0" smtClean="0"/>
              <a:t>ВС52439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08104" y="666750"/>
            <a:ext cx="2520280" cy="639762"/>
          </a:xfrm>
        </p:spPr>
        <p:txBody>
          <a:bodyPr/>
          <a:lstStyle/>
          <a:p>
            <a:r>
              <a:rPr lang="uk-UA" b="1" dirty="0" smtClean="0"/>
              <a:t>ВА681915</a:t>
            </a:r>
            <a:endParaRPr lang="ru-RU" b="1" dirty="0"/>
          </a:p>
        </p:txBody>
      </p:sp>
      <p:pic>
        <p:nvPicPr>
          <p:cNvPr id="7" name="Содержимое 6" descr="2019-05-02-000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969936" y="1316038"/>
            <a:ext cx="2913116" cy="384115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Содержимое 7" descr="2019-05-02-0009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507301" y="1316038"/>
            <a:ext cx="2571222" cy="376914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666750"/>
            <a:ext cx="3096344" cy="639762"/>
          </a:xfrm>
        </p:spPr>
        <p:txBody>
          <a:bodyPr/>
          <a:lstStyle/>
          <a:p>
            <a:r>
              <a:rPr lang="uk-UA" b="1" dirty="0" smtClean="0"/>
              <a:t>ВА745163</a:t>
            </a:r>
            <a:endParaRPr lang="ru-RU" b="1" dirty="0"/>
          </a:p>
        </p:txBody>
      </p:sp>
      <p:pic>
        <p:nvPicPr>
          <p:cNvPr id="7" name="Содержимое 6" descr="2019-05-02-001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44997" y="1316802"/>
            <a:ext cx="3078931" cy="39402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2" descr="E:\Pritsak_Prize_no_text_for_web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2031" y="1316038"/>
            <a:ext cx="3941762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666750"/>
            <a:ext cx="2232248" cy="639762"/>
          </a:xfrm>
        </p:spPr>
        <p:txBody>
          <a:bodyPr/>
          <a:lstStyle/>
          <a:p>
            <a:r>
              <a:rPr lang="uk-UA" b="1" dirty="0" smtClean="0"/>
              <a:t>Ж27482</a:t>
            </a:r>
            <a:endParaRPr lang="ru-RU" b="1" dirty="0"/>
          </a:p>
        </p:txBody>
      </p:sp>
      <p:pic>
        <p:nvPicPr>
          <p:cNvPr id="7" name="Содержимое 6" descr="2019-05-02-001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2664296" cy="38884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Содержимое 6" descr="2019-05-02-002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64954" y="1316802"/>
            <a:ext cx="2655916" cy="39402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666750"/>
            <a:ext cx="2808312" cy="639762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/>
              <a:t>Ж73721</a:t>
            </a:r>
          </a:p>
          <a:p>
            <a:r>
              <a:rPr lang="uk-UA" b="1" dirty="0" smtClean="0"/>
              <a:t>2013.КН.1-2013</a:t>
            </a:r>
            <a:endParaRPr lang="ru-RU" b="1" dirty="0"/>
          </a:p>
        </p:txBody>
      </p:sp>
      <p:pic>
        <p:nvPicPr>
          <p:cNvPr id="8" name="Содержимое 7" descr="2019-05-02-0016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496064" y="1316038"/>
            <a:ext cx="2593697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Содержимое 10" descr="2019-05-02-001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960560" y="1316038"/>
            <a:ext cx="2931868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err="1" smtClean="0"/>
              <a:t>Особистий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архів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бібліотека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академіка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Пріцака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налічує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близько</a:t>
            </a:r>
            <a:r>
              <a:rPr lang="ru-RU" sz="1400" b="1" dirty="0" smtClean="0"/>
              <a:t> 20 </a:t>
            </a:r>
            <a:r>
              <a:rPr lang="ru-RU" sz="1400" b="1" dirty="0" err="1" smtClean="0"/>
              <a:t>тисяч</a:t>
            </a:r>
            <a:r>
              <a:rPr lang="ru-RU" sz="1400" b="1" dirty="0" smtClean="0"/>
              <a:t> назв. </a:t>
            </a:r>
            <a:r>
              <a:rPr lang="ru-RU" sz="1400" b="1" dirty="0" err="1" smtClean="0"/>
              <a:t>Сьогодні</a:t>
            </a:r>
            <a:r>
              <a:rPr lang="ru-RU" sz="1400" b="1" dirty="0" smtClean="0"/>
              <a:t> вони </a:t>
            </a:r>
            <a:r>
              <a:rPr lang="ru-RU" sz="1400" b="1" dirty="0" err="1" smtClean="0"/>
              <a:t>зберігаються</a:t>
            </a:r>
            <a:r>
              <a:rPr lang="ru-RU" sz="1400" b="1" dirty="0" smtClean="0"/>
              <a:t> в </a:t>
            </a:r>
            <a:r>
              <a:rPr lang="ru-RU" sz="1400" b="1" dirty="0" err="1" smtClean="0"/>
              <a:t>Національному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університеті</a:t>
            </a:r>
            <a:r>
              <a:rPr lang="ru-RU" sz="1400" b="1" dirty="0" smtClean="0"/>
              <a:t> «</a:t>
            </a:r>
            <a:r>
              <a:rPr lang="ru-RU" sz="1400" b="1" dirty="0" err="1" smtClean="0"/>
              <a:t>Києво-Могилянська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академія</a:t>
            </a:r>
            <a:r>
              <a:rPr lang="ru-RU" sz="1400" b="1" dirty="0" smtClean="0"/>
              <a:t>», де </a:t>
            </a:r>
            <a:r>
              <a:rPr lang="ru-RU" sz="1400" b="1" dirty="0" err="1" smtClean="0"/>
              <a:t>також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діє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Науково-дослідний</a:t>
            </a:r>
            <a:r>
              <a:rPr lang="ru-RU" sz="1400" b="1" dirty="0" smtClean="0"/>
              <a:t> Центр </a:t>
            </a:r>
            <a:r>
              <a:rPr lang="ru-RU" sz="1400" b="1" dirty="0" err="1" smtClean="0"/>
              <a:t>орієнталістики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імені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Омеляна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Пріцака</a:t>
            </a:r>
            <a:r>
              <a:rPr lang="ru-RU" sz="1400" b="1" dirty="0" smtClean="0"/>
              <a:t>.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17519 </a:t>
            </a:r>
            <a:r>
              <a:rPr lang="ru-RU" sz="1400" b="1" dirty="0" err="1" smtClean="0"/>
              <a:t>Пріцак</a:t>
            </a:r>
            <a:r>
              <a:rPr lang="ru-RU" sz="1400" b="1" dirty="0" smtClean="0"/>
              <a:t> – </a:t>
            </a:r>
            <a:r>
              <a:rPr lang="ru-RU" sz="1400" b="1" dirty="0" err="1" smtClean="0"/>
              <a:t>астероїд</a:t>
            </a:r>
            <a:r>
              <a:rPr lang="ru-RU" sz="1400" b="1" dirty="0" smtClean="0"/>
              <a:t>, названий на честь </a:t>
            </a:r>
            <a:r>
              <a:rPr lang="ru-RU" sz="1400" b="1" dirty="0" err="1" smtClean="0"/>
              <a:t>науковця</a:t>
            </a:r>
            <a:r>
              <a:rPr lang="ru-RU" sz="1400" b="1" dirty="0" smtClean="0"/>
              <a:t>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666750"/>
            <a:ext cx="3528392" cy="639762"/>
          </a:xfrm>
        </p:spPr>
        <p:txBody>
          <a:bodyPr/>
          <a:lstStyle/>
          <a:p>
            <a:r>
              <a:rPr lang="uk-UA" b="1" dirty="0" smtClean="0"/>
              <a:t>Ж62291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12" name="Содержимое 6" descr="2019-05-02-0018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421312" y="1316802"/>
            <a:ext cx="2743200" cy="39402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Содержимое 6" descr="2019-05-02-001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044503" y="1316802"/>
            <a:ext cx="2763982" cy="39402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666750"/>
            <a:ext cx="3600400" cy="639762"/>
          </a:xfrm>
        </p:spPr>
        <p:txBody>
          <a:bodyPr/>
          <a:lstStyle/>
          <a:p>
            <a:r>
              <a:rPr lang="uk-UA" b="1" dirty="0" smtClean="0"/>
              <a:t>Ж74540</a:t>
            </a:r>
            <a:endParaRPr lang="ru-RU" b="1" dirty="0"/>
          </a:p>
        </p:txBody>
      </p:sp>
      <p:pic>
        <p:nvPicPr>
          <p:cNvPr id="10" name="Содержимое 9" descr="2019-05-02-002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363258" y="1316038"/>
            <a:ext cx="2859309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Содержимое 8" descr="2019-05-02-002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010737" y="1316038"/>
            <a:ext cx="2831514" cy="39417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602</TotalTime>
  <Words>290</Words>
  <Application>Microsoft Office PowerPoint</Application>
  <PresentationFormat>Экран (4:3)</PresentationFormat>
  <Paragraphs>67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Трек</vt:lpstr>
      <vt:lpstr>історик, сходознавець, філолог, джерелознавець, засновник і директор Інституту українських студій Гарвардського університету</vt:lpstr>
      <vt:lpstr> Пріцак Омелян Йосипович (7 квітня 1919 — 29 травня 2006)   український та американський історик і філолог, орієнталіст, директор Українського наукового інституту Гарвардського університету, співзасновник Міжнародної асоціації україністів. Член академій наук у Туреччині, США, Канаді, Латвії, Фінляндії, Норвегії, Швеції, Німеччини, Великобританії, Франції та інших країнах. Почесний доктор університетів, серед яких  Болонський, Ґеттінґенський, Гамбурзький, Гарвардський, Єрусалимський, Стамбульський, Оксфордський, Сорбоннський тощо. </vt:lpstr>
      <vt:lpstr>Слайд 3</vt:lpstr>
      <vt:lpstr>Омелян Пріцак – автор близько 1000 наукових праць на тему історії України та Східної Європи, Азії, алтайської, тюркської та слов’янської філології («Караханідські студії», «Староболгарський список князів», «Підстави тюркської філології», «Хазарсько-єврейські документи Х століття», «Слов'яни і авари», «Походження Русі», «Що таке історія України?», «Історіографія та історіософія МИХАЙЛА ГРУШЕВСЬКОГО », «ШЕВЧЕНКО пророк»). Концепція Пріцака про походження Русі і зв’язок давньої історії України та тюркомовного світу – одна з найважливіших у вітчизняній історіографії.  </vt:lpstr>
      <vt:lpstr>Слайд 5</vt:lpstr>
      <vt:lpstr>Слайд 6</vt:lpstr>
      <vt:lpstr>Слайд 7</vt:lpstr>
      <vt:lpstr> Особистий архів і бібліотека академіка Пріцака налічує близько 20 тисяч назв. Сьогодні вони зберігаються в Національному університеті «Києво-Могилянська академія», де також діє Науково-дослідний Центр орієнталістики імені Омеляна Пріцака.  17519 Пріцак – астероїд, названий на честь науковця.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Редагування, ПЕРЕДМОВИ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Книжково-ілюстративна виставка, підготовлена Сектором культурно-просвітницької діяльності НБУВ Всі права захищені © ВКБО НБУВ Прокошина І.А.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68</cp:revision>
  <dcterms:created xsi:type="dcterms:W3CDTF">2019-05-29T05:40:01Z</dcterms:created>
  <dcterms:modified xsi:type="dcterms:W3CDTF">2019-06-05T09:08:56Z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1619099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