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80" r:id="rId21"/>
    <p:sldId id="275" r:id="rId22"/>
    <p:sldId id="276" r:id="rId23"/>
    <p:sldId id="279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5" autoAdjust="0"/>
    <p:restoredTop sz="91981" autoAdjust="0"/>
  </p:normalViewPr>
  <p:slideViewPr>
    <p:cSldViewPr>
      <p:cViewPr>
        <p:scale>
          <a:sx n="75" d="100"/>
          <a:sy n="75" d="100"/>
        </p:scale>
        <p:origin x="-96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8D09-E890-4DAE-9744-A4985E54E09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CB6D-6C6A-4B15-B666-42053BD46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CB6D-6C6A-4B15-B666-42053BD46A6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BFAC-B56E-46F5-95B4-FB085B47430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8CBC-42B2-4F18-9EF4-14CBFAB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28604"/>
            <a:ext cx="4357718" cy="2000264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ЯТКИ ПРАВОЗНАВЧОЇ </a:t>
            </a:r>
          </a:p>
          <a:p>
            <a:pPr algn="r">
              <a:lnSpc>
                <a:spcPct val="80000"/>
              </a:lnSpc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ДУМКИ В УКРАЇНІ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0722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143248"/>
            <a:ext cx="3219450" cy="325754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9116" y="428604"/>
            <a:ext cx="2563241" cy="39343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643966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Основними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джерелами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давньоруській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звичаєве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право, договори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Візантією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законодавство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церковне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законодавство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правда.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правда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визначною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юридичною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пам'яткою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кодексом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світового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значення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означає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руський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закон", "право",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справедливість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". 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06271" y="552553"/>
            <a:ext cx="2551613" cy="374749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0980" y="407658"/>
            <a:ext cx="2280087" cy="399488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29520" y="371475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20936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71462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9699/1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21468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 384122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6446" y="187425"/>
            <a:ext cx="3021877" cy="471928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4671694" cy="34290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429652" cy="180158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Появу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зведення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пов'язують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кодифікацією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норм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звичаєвого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права, яку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провів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десь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між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1016-1054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pp.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князь Ярослав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Мудрий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Упорядкований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збірник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18 статей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отримав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"Правда Ярослава". Сини князя - Всеволод, Святослав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Ізяслав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продовжили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збір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систематизацію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норм права,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1068 р.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з'явилася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"Правда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Ярославичів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".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Обидві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вони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об'єднуються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першу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редакцію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кодексу,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називається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"Коротка правда ". 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68438" y="214289"/>
            <a:ext cx="1876815" cy="340656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32206" y="2500306"/>
            <a:ext cx="1845295" cy="242549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15272" y="450057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786712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4357694"/>
            <a:ext cx="1214446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120685/2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14311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477795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3410" y="428604"/>
            <a:ext cx="2474653" cy="39343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715404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роки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правління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Володимира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Мономаха створено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нову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редакцію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Розширена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правда"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складається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121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статті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Існує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також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вибірка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галузевих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норм права для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певних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іменують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Скороченою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Правдою".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Окрім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двох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редакцій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Існує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більше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списків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правди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називають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автором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знахідки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або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зберігання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428604"/>
            <a:ext cx="2329839" cy="374749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500042"/>
            <a:ext cx="2326330" cy="368898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3834" y="2928935"/>
            <a:ext cx="1000132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180562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3429001"/>
            <a:ext cx="857256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 15377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143249"/>
            <a:ext cx="928694" cy="285751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38307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4356"/>
            <a:ext cx="5786446" cy="38945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07841" y="250399"/>
            <a:ext cx="3021877" cy="459333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072074"/>
            <a:ext cx="8929718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Розпад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закономірним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результатом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економічного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політичного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розвитку.Київська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Русь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розпалася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князівства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Галицьке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Волинське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Смоленське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Переяславське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Володимиро-Суздальське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тощо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князівства-землі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свою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чергу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поділялися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менші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князівства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або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удільні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князівства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перенесена система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сюзеренітету-васалітету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9058" y="214290"/>
            <a:ext cx="2187633" cy="287110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2194468"/>
            <a:ext cx="1928826" cy="273133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58148" y="292893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680181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114298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730378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85762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581499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22" y="571480"/>
            <a:ext cx="2541042" cy="35556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715404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Кожне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князівство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мало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особливості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політичного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розвитку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Новгороді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Пскові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утворилися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феодальні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республіки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Володимиро-Суздальській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перемогла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міцна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князівська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Галицько-Волинській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великий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вплив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традиційно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мала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боярська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аристократія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13731" y="571480"/>
            <a:ext cx="2401277" cy="358152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5" y="642918"/>
            <a:ext cx="2462203" cy="35004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5206" y="3429000"/>
            <a:ext cx="1357322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355330/1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429001"/>
            <a:ext cx="928694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6308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42900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700468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36"/>
            <a:ext cx="5786446" cy="347536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571480"/>
            <a:ext cx="3021877" cy="422811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429652" cy="11552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розколу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Галицько-Волинської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скористалася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Польща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яка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першій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половині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XIV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розпочала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наступ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південно-західні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Але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водночас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за князя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Гедиміна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(1316—1341),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зміцніла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Литовська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держава.</a:t>
            </a:r>
          </a:p>
        </p:txBody>
      </p:sp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2214554"/>
            <a:ext cx="1834388" cy="273133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8318" y="214290"/>
            <a:ext cx="1949112" cy="287110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86710" y="378619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716362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2643183"/>
            <a:ext cx="714380" cy="285751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42327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357694"/>
            <a:ext cx="857256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 79601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045" y="571480"/>
            <a:ext cx="2256995" cy="35556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572008"/>
            <a:ext cx="8643966" cy="20170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Магдебурзьким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називають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один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різновидів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міських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общин,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Західної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Європи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поширювалися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починаючи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XIV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походить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міста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Магдебург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Саксонії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яке у 1188 р.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отримало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власника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архієпископа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Віхмана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право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самоврядування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яке 1294 р.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підтвердив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саксонський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курфюрст Альберт.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Грамоти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разом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збірником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норм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звичаєвого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Саксонії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Ейхе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фон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Ренкова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Саксонське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зерцало"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муніципального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утворили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так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зване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магдебурзьке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право.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666081"/>
            <a:ext cx="2571768" cy="347729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9122" y="642918"/>
            <a:ext cx="2271229" cy="35004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29520" y="292893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695891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35743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761706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35743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740938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7232"/>
            <a:ext cx="5517995" cy="347536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11075" y="571480"/>
            <a:ext cx="2947205" cy="422811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929718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ході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Національно-визвольної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проводом Б.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Хмельницького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на-звільненій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території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формувалися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підвалини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самостійної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національної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вигляді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козацької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республіки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започаткованої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традиціями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Запорозької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Січі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Визволену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територію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поділено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16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військово-адміністративних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одиниць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полків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64173" y="328827"/>
            <a:ext cx="1949112" cy="26420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44979" y="2329209"/>
            <a:ext cx="1834388" cy="250202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14942" y="385762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764796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710" y="414338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588500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164305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783968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785794"/>
            <a:ext cx="2685633" cy="35391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786842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Полки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поділялися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сотні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їхня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кількість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кожному полку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різною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коливалася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10 до 20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сотень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 У полку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належала полковнику, 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також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полковому писарю, обозному,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осавулам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іншим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військово-адміністративним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чинам. Вони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утворювали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старшинську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раду полку.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Всіма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громадськими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справами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сотні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управляв сотник, 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козацькими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сільськими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громадами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отаман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857232"/>
            <a:ext cx="2550124" cy="347729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857232"/>
            <a:ext cx="2460334" cy="35004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314324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616362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300037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581498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997713"/>
            <a:ext cx="857256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 77433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642918"/>
            <a:ext cx="5372785" cy="371477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857232"/>
            <a:ext cx="2532111" cy="354779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786842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Центральна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визволеній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території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належала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спирався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Раду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старшини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До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неї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належали: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писар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обозний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суддя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підскарбій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безпосередні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помічники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справах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осавули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бунчужні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хорунжі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239999"/>
            <a:ext cx="1582243" cy="219599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2259706"/>
            <a:ext cx="1755808" cy="250130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57818" y="171448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730377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3143249"/>
            <a:ext cx="1000132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52710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407194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87055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571480"/>
            <a:ext cx="2914518" cy="421484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286388"/>
            <a:ext cx="8858280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Історія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—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наука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навчальна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дисципліна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вивчає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фундаментальні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системо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утворюючі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закономірності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історичного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розвитку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намагається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встановити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головні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причини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виявити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основні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наслідки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виникнення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розвитку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падіння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державно-правових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систем.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8926" y="214290"/>
            <a:ext cx="2414489" cy="349963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1500174"/>
            <a:ext cx="2293391" cy="349963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73623" y="571480"/>
            <a:ext cx="2526108" cy="377717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421481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585950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643182"/>
            <a:ext cx="1143008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342492/5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3857628"/>
            <a:ext cx="1214446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346471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/6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3834" y="2500307"/>
            <a:ext cx="1143008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346471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/1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2885" y="407426"/>
            <a:ext cx="2487146" cy="35391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000636"/>
            <a:ext cx="8786842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козацько-гетьманській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протягом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110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років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існування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діяла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громіздка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розгалужена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система, яку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можна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розділити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три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групи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суди;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станові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суди;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спеціальні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суди.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Судовий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процес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однаковий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явний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безпосередній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усний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Процесуальні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сторони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називалися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чолобитник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позваний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правоздатні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виступали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індивідуально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70109" y="428604"/>
            <a:ext cx="2423204" cy="347729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5070" y="488267"/>
            <a:ext cx="2460334" cy="33811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3834" y="328612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786519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00037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575733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000372"/>
            <a:ext cx="1000132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777147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85794"/>
            <a:ext cx="6715140" cy="326265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97607" y="468302"/>
            <a:ext cx="2532111" cy="422811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714885"/>
            <a:ext cx="8929718" cy="20170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роки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визвольної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початком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зв'язку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ліквідацією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польського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законодавства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головним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джерелом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козацького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правовий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звичай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запозичений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запорожців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унормоване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підставі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гетьманами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полковниками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звичаєве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право.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Джерелом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адміністративного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цивільного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фінансового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земельного, трудового права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законодавство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універсали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підзаконними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вважалися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акти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канцелярії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генерального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суду, Ради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генеральної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старшини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42852"/>
            <a:ext cx="1582243" cy="243684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6840" y="2254252"/>
            <a:ext cx="1755808" cy="250202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435769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657413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157161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51783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48" y="335756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346147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108" y="357166"/>
            <a:ext cx="2495725" cy="35391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500570"/>
            <a:ext cx="8786842" cy="201702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Коли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вигнанні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помер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I.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Мазепа,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після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довгих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суперечок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прихильники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боротьби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самостійність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обрали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квітня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1710 р.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однодумця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Мазепи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генерального писаря П. Орлика.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Освічений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правознавець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П. Орлик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швидко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пройшов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шлях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кафедрального писаря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митропології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до генерального писаря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Запорозького.Він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розумів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що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самого початку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діяльності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залишається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вигнанні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а тому,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щоб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стати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справжнім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гетьманом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треба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звільнити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іноземного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панування</a:t>
            </a:r>
            <a:r>
              <a:rPr lang="ru-RU" sz="1400" dirty="0" smtClean="0">
                <a:latin typeface="Century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5964" y="428604"/>
            <a:ext cx="2513295" cy="347729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5070" y="451460"/>
            <a:ext cx="2460334" cy="345475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86710" y="2643183"/>
            <a:ext cx="928694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43158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21468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730427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14324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696852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3214710" cy="394256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214290"/>
            <a:ext cx="2532111" cy="390956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500570"/>
            <a:ext cx="8786842" cy="2232471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написав проект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назвою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: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Пакти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конституції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вольностей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Запорозького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".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Оригінальність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значення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Конституції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П. Орлика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полягають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поєднанні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загальнодемократичних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засад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козацькими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традиціями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Запорозької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Січі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шістнадцяти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пунктах проекту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дуже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стислій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формі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розкриті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внутрішні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зовнішні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питання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життя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  <a:p>
            <a:pPr algn="just"/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 них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йдеться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релігію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територію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кордони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про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відносини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Кримом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Січ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Запорозьку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Наступні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пункти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констатують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цілковиту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незалежність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Польщі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Росії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357166"/>
            <a:ext cx="1582243" cy="210453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928802"/>
            <a:ext cx="1755808" cy="24487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57818" y="64291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748551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314324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5582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64331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659512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571480"/>
            <a:ext cx="2305173" cy="346773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000636"/>
            <a:ext cx="8715404" cy="158614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Російська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імперія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до складу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входило 85 %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сучасних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земель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кінця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XVIII до початку XX ст.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абсолютною феодальною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монархією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унітарною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системою устрою,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авторитарним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політичним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режимом,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централізованим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бюрократичним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апаратом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Населення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строго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підпорядковувалося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центральним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(в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Петербурзі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)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місцевим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органам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управління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571480"/>
            <a:ext cx="2513295" cy="345519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5931" y="571480"/>
            <a:ext cx="2258612" cy="34290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86512" y="571480"/>
            <a:ext cx="71438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3140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3143249"/>
            <a:ext cx="928694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31791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07181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549920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71480"/>
            <a:ext cx="5323250" cy="35719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285728"/>
            <a:ext cx="2960739" cy="38376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429132"/>
            <a:ext cx="8786842" cy="2232471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Зміни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державному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ладі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Російської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імперії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початку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XX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пов'язані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революційними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подіями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1905-1907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pp.,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активну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участь взяло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населення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зміни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вплинули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державно-правове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становище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губерній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Влітку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1905 р.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царський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уряд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підготував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реформу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політичної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системи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Передбачалося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створити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парламент,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складався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б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верхньої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палати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ради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нижньої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палати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депутатів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думи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обмеживши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таким чином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абсолютну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царя органом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представницької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демократії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запровадивши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виборчу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систему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Російській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імперії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357166"/>
            <a:ext cx="1445821" cy="210453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248" y="2122551"/>
            <a:ext cx="1755808" cy="234698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58148" y="350043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778506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157161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604256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92906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707996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429263"/>
            <a:ext cx="8072494" cy="115525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>
              <a:lnSpc>
                <a:spcPct val="80000"/>
              </a:lnSpc>
              <a:defRPr/>
            </a:pPr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 Відділ комплексних наукових та науково-інформаційних проектів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                                                                                                                                                             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Всі</a:t>
            </a:r>
            <a:r>
              <a:rPr lang="en-US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  </a:t>
            </a:r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права </a:t>
            </a:r>
            <a:r>
              <a:rPr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захищені</a:t>
            </a:r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 © ВКННІП НБУВ, І. А. </a:t>
            </a:r>
            <a:r>
              <a:rPr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Прокошина</a:t>
            </a:r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,</a:t>
            </a:r>
            <a:r>
              <a:rPr lang="en-US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Ю. А. </a:t>
            </a:r>
            <a:r>
              <a:rPr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Мордвінов</a:t>
            </a:r>
            <a:endParaRPr lang="uk-UA" sz="1050" b="1" i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8072494" cy="4817794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dobe Hebrew" pitchFamily="18" charset="-79"/>
              </a:rPr>
              <a:t>ДЖЕРЕЛА:</a:t>
            </a:r>
          </a:p>
          <a:p>
            <a:endParaRPr lang="uk-UA" sz="1400" b="1" dirty="0" smtClean="0">
              <a:latin typeface="Century" pitchFamily="18" charset="0"/>
              <a:cs typeface="Adobe Hebrew" pitchFamily="18" charset="-79"/>
            </a:endParaRPr>
          </a:p>
          <a:p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Антологія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української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юридичної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думки [Текст] : в 6 т. /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заг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ред. Ю. С.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Шемшученко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;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Ін-т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В.М.Корецького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НАН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- К.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Видавничий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Дім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"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Юридична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книга", 2002 .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Т. 2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: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Історія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Руська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Правда /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упоряд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І. Б. Усенко [та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ін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.] ;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відп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ред.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авт. вступ.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нарису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І. Б. Усенко. - [Б. м.] : [б.в.], 2002. - 591 с.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Антологія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української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юридичної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думки [Текст] : в 6 т. /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заг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ред. Ю. С.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Шемшученко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;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Ін-т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В.М.Корецького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НАН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- К.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Видавничий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Дім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"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Юридична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книга", 2002 .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Т. 3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: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Історія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козацько-гетьманська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доба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/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упоряд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І. Б. Усенко [та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ін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.] ;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відп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ред.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авт. вступ.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нарису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І. Б. Усенко. - [Б. м.] : [б.в.], 2003. - 582 с. 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Історія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[Текст]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навч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посіб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/ П. П.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Музиченко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- 2.вид.,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випр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доп. - К.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Знання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2000. - 662 с. - (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Вища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освіта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ХХІ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століття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). </a:t>
            </a:r>
            <a:endParaRPr lang="uk-UA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  <a:p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Історія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держави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 [Текст]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навч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посібник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/ В. М.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Іванов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- К. :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Міжрегіональна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академія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управління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персоналом, 2002 .</a:t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Ч. 1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- [Б. м.] : [б.в.], 2002. - 264 с. 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6446" y="357166"/>
            <a:ext cx="3071802" cy="447511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3357554" cy="468938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929718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Виникнення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права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кілька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теорій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Однією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таких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теорій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літописна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Повість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временних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літ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",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складена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ченцем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Києво-Печерського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монастиря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Нестором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основі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як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джерел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грецьких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хронік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перекази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Нестор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виступав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проти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поширення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впливу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Візантії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214290"/>
            <a:ext cx="2342718" cy="360565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2000240"/>
            <a:ext cx="1867812" cy="29289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29586" y="4429133"/>
            <a:ext cx="928694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Со 24707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35769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647700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50004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653142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2923" y="785794"/>
            <a:ext cx="2640407" cy="378621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286388"/>
            <a:ext cx="8858280" cy="115525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метою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тісно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пов'язує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історію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світовою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Нестор ставить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виникнення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українсько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центр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історії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всіх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країн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світу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обгрунтовує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виникнення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українського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шляхом договору.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785794"/>
            <a:ext cx="2435770" cy="378621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785794"/>
            <a:ext cx="2643206" cy="378621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663671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21481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637187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9322" y="214290"/>
            <a:ext cx="3000396" cy="46091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nestor_chronicl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85794"/>
            <a:ext cx="4828224" cy="35004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929718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 формою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правління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Русь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ранньофеодальною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монархією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яка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трималася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системі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державнослужилого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землеволодіння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За формою устрою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федерація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земель, а за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політичним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режимом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автократія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Вона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об'єднувала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20 народностей,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тобто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багатонаціональною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214290"/>
            <a:ext cx="2111673" cy="304624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71934" y="1857364"/>
            <a:ext cx="1964579" cy="306450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8148" y="414338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259977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42873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66138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4357694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195416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1534" y="639946"/>
            <a:ext cx="2385016" cy="350640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715404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Вища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законодавча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військова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адміністративна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належала великому князю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київському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законодавча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полягала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виданні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уставів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грамот,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укладанні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міжнародних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кодифікації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норм права. Князь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очолював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судову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систему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його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вищою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судовою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апеляційною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інстанцією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571480"/>
            <a:ext cx="2413019" cy="36891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0956" y="500042"/>
            <a:ext cx="2368565" cy="377717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283729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334820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3429000"/>
            <a:ext cx="1143008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258497/1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28599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264363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5860"/>
            <a:ext cx="4314198" cy="271464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8858280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Дорадчим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органом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виконавчої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влади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князі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боярська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рада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найближчого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аристократичного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оточення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князя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місцевої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знаті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функції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виконувала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також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християнська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церква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її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поділом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єпархії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чолі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єпископами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парафії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які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очолювали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священики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3384" y="142853"/>
            <a:ext cx="2992211" cy="46434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285728"/>
            <a:ext cx="1906404" cy="307183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9058" y="1857364"/>
            <a:ext cx="1985907" cy="304004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58214" y="4357694"/>
            <a:ext cx="500066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51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450057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548332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857232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489033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428604"/>
            <a:ext cx="2667158" cy="39343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929198"/>
            <a:ext cx="8786842" cy="137069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відміну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Західної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Європи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де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феодальне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землеволодіння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узалежнювалося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службою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своєму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сюзерену,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Русі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бояри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користувалися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правом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спадкового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володіння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вотчинами.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Боярське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успадкування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вотчин могло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зберігатися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навіть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переходом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одного князя до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іншого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06271" y="428603"/>
            <a:ext cx="2551613" cy="399539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66643" y="407658"/>
            <a:ext cx="2648761" cy="399488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15272" y="3643315"/>
            <a:ext cx="1000132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333200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357563"/>
            <a:ext cx="857256" cy="2857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54236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786058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594612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stor_chronicler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357166"/>
            <a:ext cx="2857520" cy="40834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nestor_chronicl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4826316" cy="34290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786322"/>
            <a:ext cx="8929718" cy="180158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Органом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місцевого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самоврядування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попередніх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часів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лишалися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народні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збори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віче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що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скликалися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сільських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общинах - вервях та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містах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Найменшою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адміністрацією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держави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була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община -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верв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чолі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вервним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старостою.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Верві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об'єдналися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повіти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волості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погости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чолі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тіуном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уділи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та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землі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з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князями.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Місцевими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адміністраторами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виступали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призначені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князем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десяцькі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соцькі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тисяцькі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тіуни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мечники,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воєводи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вірники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, ябедники та посадники.</a:t>
            </a:r>
          </a:p>
        </p:txBody>
      </p:sp>
      <p:pic>
        <p:nvPicPr>
          <p:cNvPr id="4" name="Рисунок 3" descr="nestor_chronicler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214290"/>
            <a:ext cx="2072022" cy="314324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nestor_chronicler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857364"/>
            <a:ext cx="1705502" cy="271464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107154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227045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3571876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 691663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786190"/>
            <a:ext cx="1071570" cy="288147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dobe Hebrew" pitchFamily="18" charset="-79"/>
              </a:rPr>
              <a:t>В 227879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dobe Hebrew" pitchFamily="18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1539</Words>
  <Application>Microsoft Office PowerPoint</Application>
  <PresentationFormat>Экран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Prokoshina</cp:lastModifiedBy>
  <cp:revision>188</cp:revision>
  <dcterms:created xsi:type="dcterms:W3CDTF">2015-09-28T11:16:25Z</dcterms:created>
  <dcterms:modified xsi:type="dcterms:W3CDTF">2015-12-08T09:11:26Z</dcterms:modified>
</cp:coreProperties>
</file>