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90" r:id="rId29"/>
    <p:sldId id="286" r:id="rId30"/>
    <p:sldId id="285" r:id="rId31"/>
    <p:sldId id="289" r:id="rId32"/>
    <p:sldId id="283" r:id="rId33"/>
    <p:sldId id="284" r:id="rId34"/>
    <p:sldId id="288" r:id="rId35"/>
    <p:sldId id="291" r:id="rId36"/>
    <p:sldId id="292" r:id="rId37"/>
    <p:sldId id="293" r:id="rId38"/>
    <p:sldId id="294" r:id="rId39"/>
    <p:sldId id="287" r:id="rId40"/>
    <p:sldId id="295" r:id="rId41"/>
    <p:sldId id="296" r:id="rId42"/>
    <p:sldId id="297" r:id="rId43"/>
    <p:sldId id="299" r:id="rId44"/>
    <p:sldId id="298" r:id="rId45"/>
    <p:sldId id="300" r:id="rId46"/>
    <p:sldId id="301" r:id="rId47"/>
    <p:sldId id="302" r:id="rId48"/>
    <p:sldId id="303" r:id="rId49"/>
    <p:sldId id="304" r:id="rId50"/>
    <p:sldId id="306" r:id="rId51"/>
    <p:sldId id="305" r:id="rId52"/>
    <p:sldId id="307"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585" autoAdjust="0"/>
    <p:restoredTop sz="86797" autoAdjust="0"/>
  </p:normalViewPr>
  <p:slideViewPr>
    <p:cSldViewPr>
      <p:cViewPr varScale="1">
        <p:scale>
          <a:sx n="91" d="100"/>
          <a:sy n="91" d="100"/>
        </p:scale>
        <p:origin x="-2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7A09D-5404-4F29-9202-32EE89EB54D7}" type="datetimeFigureOut">
              <a:rPr lang="ru-RU" smtClean="0"/>
              <a:pPr/>
              <a:t>16.07.2015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19E6B-DEF6-4043-9AC9-5977E56C6EC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E119E6B-DEF6-4043-9AC9-5977E56C6EC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119E6B-DEF6-4043-9AC9-5977E56C6EC1}"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119E6B-DEF6-4043-9AC9-5977E56C6EC1}" type="slidenum">
              <a:rPr lang="ru-RU" smtClean="0"/>
              <a:pPr/>
              <a:t>27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119E6B-DEF6-4043-9AC9-5977E56C6EC1}" type="slidenum">
              <a:rPr lang="ru-RU" smtClean="0"/>
              <a:pPr/>
              <a:t>34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119E6B-DEF6-4043-9AC9-5977E56C6EC1}" type="slidenum">
              <a:rPr lang="ru-RU" smtClean="0"/>
              <a:pPr/>
              <a:t>37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jpeg"/></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gif"/><Relationship Id="rId1" Type="http://schemas.openxmlformats.org/officeDocument/2006/relationships/slideLayout" Target="../slideLayouts/slideLayout1.xml"/><Relationship Id="rId5" Type="http://schemas.openxmlformats.org/officeDocument/2006/relationships/image" Target="../media/image91.jpeg"/><Relationship Id="rId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94.jpeg"/></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5" Type="http://schemas.openxmlformats.org/officeDocument/2006/relationships/image" Target="../media/image103.jpeg"/><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2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 Id="rId5" Type="http://schemas.openxmlformats.org/officeDocument/2006/relationships/image" Target="../media/image111.jpeg"/><Relationship Id="rId4" Type="http://schemas.openxmlformats.org/officeDocument/2006/relationships/image" Target="../media/image1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xml"/><Relationship Id="rId5" Type="http://schemas.openxmlformats.org/officeDocument/2006/relationships/image" Target="../media/image115.jpeg"/><Relationship Id="rId4" Type="http://schemas.openxmlformats.org/officeDocument/2006/relationships/image" Target="../media/image11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1.xml"/><Relationship Id="rId4" Type="http://schemas.openxmlformats.org/officeDocument/2006/relationships/image" Target="../media/image1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xml"/><Relationship Id="rId5" Type="http://schemas.openxmlformats.org/officeDocument/2006/relationships/image" Target="../media/image122.jpeg"/><Relationship Id="rId4" Type="http://schemas.openxmlformats.org/officeDocument/2006/relationships/image" Target="../media/image1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xml"/><Relationship Id="rId5" Type="http://schemas.openxmlformats.org/officeDocument/2006/relationships/image" Target="../media/image126.jpeg"/><Relationship Id="rId4" Type="http://schemas.openxmlformats.org/officeDocument/2006/relationships/image" Target="../media/image1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1.xml"/><Relationship Id="rId5" Type="http://schemas.openxmlformats.org/officeDocument/2006/relationships/image" Target="../media/image130.jpeg"/><Relationship Id="rId4" Type="http://schemas.openxmlformats.org/officeDocument/2006/relationships/image" Target="../media/image129.jpeg"/></Relationships>
</file>

<file path=ppt/slides/_rels/slide3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3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1.xml"/><Relationship Id="rId5" Type="http://schemas.openxmlformats.org/officeDocument/2006/relationships/image" Target="../media/image138.jpeg"/><Relationship Id="rId4" Type="http://schemas.openxmlformats.org/officeDocument/2006/relationships/image" Target="../media/image137.jpeg"/></Relationships>
</file>

<file path=ppt/slides/_rels/slide36.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1.xml"/><Relationship Id="rId5" Type="http://schemas.openxmlformats.org/officeDocument/2006/relationships/image" Target="../media/image142.jpeg"/><Relationship Id="rId4" Type="http://schemas.openxmlformats.org/officeDocument/2006/relationships/image" Target="../media/image141.jpeg"/></Relationships>
</file>

<file path=ppt/slides/_rels/slide3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jpeg"/></Relationships>
</file>

<file path=ppt/slides/_rels/slide3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1.xml"/><Relationship Id="rId5" Type="http://schemas.openxmlformats.org/officeDocument/2006/relationships/image" Target="../media/image150.jpeg"/><Relationship Id="rId4" Type="http://schemas.openxmlformats.org/officeDocument/2006/relationships/image" Target="../media/image149.jpeg"/></Relationships>
</file>

<file path=ppt/slides/_rels/slide39.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1.xml"/><Relationship Id="rId5" Type="http://schemas.openxmlformats.org/officeDocument/2006/relationships/image" Target="../media/image154.jpeg"/><Relationship Id="rId4" Type="http://schemas.openxmlformats.org/officeDocument/2006/relationships/image" Target="../media/image153.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1.xml"/><Relationship Id="rId5" Type="http://schemas.openxmlformats.org/officeDocument/2006/relationships/image" Target="../media/image158.jpeg"/><Relationship Id="rId4" Type="http://schemas.openxmlformats.org/officeDocument/2006/relationships/image" Target="../media/image157.jpeg"/></Relationships>
</file>

<file path=ppt/slides/_rels/slide4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1.xml"/><Relationship Id="rId5" Type="http://schemas.openxmlformats.org/officeDocument/2006/relationships/image" Target="../media/image162.jpeg"/><Relationship Id="rId4" Type="http://schemas.openxmlformats.org/officeDocument/2006/relationships/image" Target="../media/image161.jpeg"/></Relationships>
</file>

<file path=ppt/slides/_rels/slide4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1.xml"/><Relationship Id="rId5" Type="http://schemas.openxmlformats.org/officeDocument/2006/relationships/image" Target="../media/image166.jpeg"/><Relationship Id="rId4" Type="http://schemas.openxmlformats.org/officeDocument/2006/relationships/image" Target="../media/image165.jpeg"/></Relationships>
</file>

<file path=ppt/slides/_rels/slide43.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1.xml"/><Relationship Id="rId5" Type="http://schemas.openxmlformats.org/officeDocument/2006/relationships/image" Target="../media/image170.jpeg"/><Relationship Id="rId4" Type="http://schemas.openxmlformats.org/officeDocument/2006/relationships/image" Target="../media/image169.jpeg"/></Relationships>
</file>

<file path=ppt/slides/_rels/slide44.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png"/><Relationship Id="rId1" Type="http://schemas.openxmlformats.org/officeDocument/2006/relationships/slideLayout" Target="../slideLayouts/slideLayout1.xml"/><Relationship Id="rId5" Type="http://schemas.openxmlformats.org/officeDocument/2006/relationships/image" Target="../media/image174.jpeg"/><Relationship Id="rId4" Type="http://schemas.openxmlformats.org/officeDocument/2006/relationships/image" Target="../media/image173.jpeg"/></Relationships>
</file>

<file path=ppt/slides/_rels/slide45.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jpeg"/><Relationship Id="rId1" Type="http://schemas.openxmlformats.org/officeDocument/2006/relationships/slideLayout" Target="../slideLayouts/slideLayout1.xml"/><Relationship Id="rId5" Type="http://schemas.openxmlformats.org/officeDocument/2006/relationships/image" Target="../media/image178.jpeg"/><Relationship Id="rId4" Type="http://schemas.openxmlformats.org/officeDocument/2006/relationships/image" Target="../media/image177.jpeg"/></Relationships>
</file>

<file path=ppt/slides/_rels/slide46.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1.xml"/><Relationship Id="rId5" Type="http://schemas.openxmlformats.org/officeDocument/2006/relationships/image" Target="../media/image182.jpeg"/><Relationship Id="rId4" Type="http://schemas.openxmlformats.org/officeDocument/2006/relationships/image" Target="../media/image181.jpeg"/></Relationships>
</file>

<file path=ppt/slides/_rels/slide4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1.xml"/><Relationship Id="rId5" Type="http://schemas.openxmlformats.org/officeDocument/2006/relationships/image" Target="../media/image186.jpeg"/><Relationship Id="rId4" Type="http://schemas.openxmlformats.org/officeDocument/2006/relationships/image" Target="../media/image185.jpeg"/></Relationships>
</file>

<file path=ppt/slides/_rels/slide48.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image" Target="../media/image187.jpeg"/><Relationship Id="rId1" Type="http://schemas.openxmlformats.org/officeDocument/2006/relationships/slideLayout" Target="../slideLayouts/slideLayout1.xml"/><Relationship Id="rId5" Type="http://schemas.openxmlformats.org/officeDocument/2006/relationships/image" Target="../media/image190.jpeg"/><Relationship Id="rId4" Type="http://schemas.openxmlformats.org/officeDocument/2006/relationships/image" Target="../media/image189.jpeg"/></Relationships>
</file>

<file path=ppt/slides/_rels/slide4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slideLayout" Target="../slideLayouts/slideLayout1.xml"/><Relationship Id="rId5" Type="http://schemas.openxmlformats.org/officeDocument/2006/relationships/image" Target="../media/image194.jpeg"/><Relationship Id="rId4" Type="http://schemas.openxmlformats.org/officeDocument/2006/relationships/image" Target="../media/image19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1.xml"/><Relationship Id="rId5" Type="http://schemas.openxmlformats.org/officeDocument/2006/relationships/image" Target="../media/image198.jpeg"/><Relationship Id="rId4" Type="http://schemas.openxmlformats.org/officeDocument/2006/relationships/image" Target="../media/image197.jpeg"/></Relationships>
</file>

<file path=ppt/slides/_rels/slide51.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image" Target="../media/image199.jpeg"/><Relationship Id="rId1" Type="http://schemas.openxmlformats.org/officeDocument/2006/relationships/slideLayout" Target="../slideLayouts/slideLayout1.xml"/><Relationship Id="rId5" Type="http://schemas.openxmlformats.org/officeDocument/2006/relationships/image" Target="../media/image202.jpeg"/><Relationship Id="rId4" Type="http://schemas.openxmlformats.org/officeDocument/2006/relationships/image" Target="../media/image201.jpeg"/></Relationships>
</file>

<file path=ppt/slides/_rels/slide52.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1.xml"/><Relationship Id="rId5" Type="http://schemas.openxmlformats.org/officeDocument/2006/relationships/image" Target="../media/image206.jpeg"/><Relationship Id="rId4" Type="http://schemas.openxmlformats.org/officeDocument/2006/relationships/image" Target="../media/image20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etros.jpg"/>
          <p:cNvPicPr>
            <a:picLocks noChangeAspect="1"/>
          </p:cNvPicPr>
          <p:nvPr/>
        </p:nvPicPr>
        <p:blipFill>
          <a:blip r:embed="rId3" cstate="print"/>
          <a:stretch>
            <a:fillRect/>
          </a:stretch>
        </p:blipFill>
        <p:spPr>
          <a:xfrm>
            <a:off x="214282" y="214290"/>
            <a:ext cx="8784602" cy="642942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2250664" y="500042"/>
            <a:ext cx="4607352" cy="1569660"/>
          </a:xfrm>
          <a:prstGeom prst="rect">
            <a:avLst/>
          </a:prstGeom>
          <a:noFill/>
          <a:effectLst>
            <a:outerShdw blurRad="342900" dist="177800" dir="3180000" sx="87000" sy="87000" algn="ctr" rotWithShape="0">
              <a:prstClr val="black">
                <a:alpha val="31000"/>
              </a:prstClr>
            </a:outerShdw>
          </a:effectLst>
        </p:spPr>
        <p:txBody>
          <a:bodyPr wrap="none" rtlCol="0">
            <a:spAutoFit/>
          </a:bodyPr>
          <a:lstStyle/>
          <a:p>
            <a:r>
              <a:rPr lang="uk-UA" sz="9600" dirty="0" smtClean="0">
                <a:ln>
                  <a:solidFill>
                    <a:schemeClr val="tx1">
                      <a:lumMod val="95000"/>
                      <a:lumOff val="5000"/>
                    </a:schemeClr>
                  </a:solidFill>
                </a:ln>
                <a:solidFill>
                  <a:schemeClr val="bg1"/>
                </a:solidFill>
                <a:latin typeface="Academy" pitchFamily="2" charset="0"/>
              </a:rPr>
              <a:t>Галичина</a:t>
            </a:r>
          </a:p>
        </p:txBody>
      </p:sp>
      <p:pic>
        <p:nvPicPr>
          <p:cNvPr id="5" name="Рисунок 4" descr="210px-Dyvizia_Galychyna.svg.png"/>
          <p:cNvPicPr>
            <a:picLocks noChangeAspect="1"/>
          </p:cNvPicPr>
          <p:nvPr/>
        </p:nvPicPr>
        <p:blipFill>
          <a:blip r:embed="rId4" cstate="print"/>
          <a:stretch>
            <a:fillRect/>
          </a:stretch>
        </p:blipFill>
        <p:spPr>
          <a:xfrm>
            <a:off x="3338918" y="2428868"/>
            <a:ext cx="2376090" cy="3643338"/>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gal_10.jpg"/>
          <p:cNvPicPr>
            <a:picLocks noChangeAspect="1"/>
          </p:cNvPicPr>
          <p:nvPr/>
        </p:nvPicPr>
        <p:blipFill>
          <a:blip r:embed="rId2" cstate="print"/>
          <a:stretch>
            <a:fillRect/>
          </a:stretch>
        </p:blipFill>
        <p:spPr>
          <a:xfrm>
            <a:off x="1928794" y="1857363"/>
            <a:ext cx="7215206" cy="4578881"/>
          </a:xfrm>
          <a:prstGeom prst="rect">
            <a:avLst/>
          </a:prstGeom>
        </p:spPr>
      </p:pic>
      <p:sp>
        <p:nvSpPr>
          <p:cNvPr id="2" name="Прямоугольник 1"/>
          <p:cNvSpPr/>
          <p:nvPr/>
        </p:nvSpPr>
        <p:spPr>
          <a:xfrm>
            <a:off x="142844" y="142852"/>
            <a:ext cx="8858312" cy="132343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Галицько-Волинське князівство занепало через відсутність міцної централізованої княжої влади, надмірно сильні позиції боярської аристократії у політиці. 1340 року, у зв'язку зі смертю від отруєння останнього повновладного правителя князівства Юрія ІІ Болеслава </a:t>
            </a:r>
            <a:r>
              <a:rPr lang="uk-UA" sz="1600" dirty="0" err="1" smtClean="0">
                <a:latin typeface="Arial" pitchFamily="34" charset="0"/>
                <a:cs typeface="Arial" pitchFamily="34" charset="0"/>
              </a:rPr>
              <a:t>Тройденовича</a:t>
            </a:r>
            <a:r>
              <a:rPr lang="uk-UA" sz="1600" dirty="0" smtClean="0">
                <a:latin typeface="Arial" pitchFamily="34" charset="0"/>
                <a:cs typeface="Arial" pitchFamily="34" charset="0"/>
              </a:rPr>
              <a:t>, розпочався тривалий конфлікт між сусідніми державами за Галицько-Волинську  спадщину. </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3" cstate="email"/>
          <a:stretch>
            <a:fillRect/>
          </a:stretch>
        </p:blipFill>
        <p:spPr>
          <a:xfrm>
            <a:off x="142843" y="1643050"/>
            <a:ext cx="3293649" cy="5000660"/>
          </a:xfrm>
          <a:prstGeom prst="rect">
            <a:avLst/>
          </a:prstGeom>
          <a:effectLst>
            <a:outerShdw blurRad="50800" dist="38100" dir="10800000" algn="r" rotWithShape="0">
              <a:prstClr val="black">
                <a:alpha val="40000"/>
              </a:prstClr>
            </a:outerShdw>
          </a:effectLst>
        </p:spPr>
      </p:pic>
      <p:pic>
        <p:nvPicPr>
          <p:cNvPr id="4" name="Рисунок 3" descr="Scan-150323-0004.jpg"/>
          <p:cNvPicPr>
            <a:picLocks noChangeAspect="1"/>
          </p:cNvPicPr>
          <p:nvPr/>
        </p:nvPicPr>
        <p:blipFill>
          <a:blip r:embed="rId4" cstate="email"/>
          <a:stretch>
            <a:fillRect/>
          </a:stretch>
        </p:blipFill>
        <p:spPr>
          <a:xfrm>
            <a:off x="3500430" y="1643050"/>
            <a:ext cx="1714512" cy="2459951"/>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3500430" y="4183758"/>
            <a:ext cx="1714512" cy="2459952"/>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3500430" y="5929330"/>
            <a:ext cx="1072730" cy="369332"/>
          </a:xfrm>
          <a:prstGeom prst="rect">
            <a:avLst/>
          </a:prstGeom>
          <a:solidFill>
            <a:schemeClr val="bg1">
              <a:lumMod val="50000"/>
            </a:schemeClr>
          </a:solidFill>
        </p:spPr>
        <p:txBody>
          <a:bodyPr wrap="none" rtlCol="0">
            <a:spAutoFit/>
          </a:bodyPr>
          <a:lstStyle/>
          <a:p>
            <a:r>
              <a:rPr lang="uk-UA" dirty="0" smtClean="0"/>
              <a:t>Ви 17645</a:t>
            </a:r>
            <a:endParaRPr lang="ru-RU" dirty="0"/>
          </a:p>
        </p:txBody>
      </p:sp>
      <p:sp>
        <p:nvSpPr>
          <p:cNvPr id="9" name="TextBox 8"/>
          <p:cNvSpPr txBox="1"/>
          <p:nvPr/>
        </p:nvSpPr>
        <p:spPr>
          <a:xfrm>
            <a:off x="3500430" y="3571876"/>
            <a:ext cx="963725" cy="369332"/>
          </a:xfrm>
          <a:prstGeom prst="rect">
            <a:avLst/>
          </a:prstGeom>
          <a:solidFill>
            <a:schemeClr val="bg1">
              <a:lumMod val="50000"/>
            </a:schemeClr>
          </a:solidFill>
        </p:spPr>
        <p:txBody>
          <a:bodyPr wrap="none" rtlCol="0">
            <a:spAutoFit/>
          </a:bodyPr>
          <a:lstStyle/>
          <a:p>
            <a:r>
              <a:rPr lang="uk-UA" dirty="0" err="1" smtClean="0"/>
              <a:t>Аи</a:t>
            </a:r>
            <a:r>
              <a:rPr lang="uk-UA" dirty="0" smtClean="0"/>
              <a:t> 1490</a:t>
            </a:r>
            <a:endParaRPr lang="ru-RU" dirty="0"/>
          </a:p>
        </p:txBody>
      </p:sp>
      <p:sp>
        <p:nvSpPr>
          <p:cNvPr id="10" name="TextBox 9"/>
          <p:cNvSpPr txBox="1"/>
          <p:nvPr/>
        </p:nvSpPr>
        <p:spPr>
          <a:xfrm>
            <a:off x="142844" y="5357826"/>
            <a:ext cx="104227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791/3</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50c8b0e0.jpg"/>
          <p:cNvPicPr>
            <a:picLocks noChangeAspect="1"/>
          </p:cNvPicPr>
          <p:nvPr/>
        </p:nvPicPr>
        <p:blipFill>
          <a:blip r:embed="rId2"/>
          <a:stretch>
            <a:fillRect/>
          </a:stretch>
        </p:blipFill>
        <p:spPr>
          <a:xfrm>
            <a:off x="0" y="928670"/>
            <a:ext cx="5357817" cy="3524880"/>
          </a:xfrm>
          <a:prstGeom prst="rect">
            <a:avLst/>
          </a:prstGeom>
        </p:spPr>
      </p:pic>
      <p:sp>
        <p:nvSpPr>
          <p:cNvPr id="2" name="Прямоугольник 1"/>
          <p:cNvSpPr/>
          <p:nvPr/>
        </p:nvSpPr>
        <p:spPr>
          <a:xfrm>
            <a:off x="214282" y="5286388"/>
            <a:ext cx="8715436"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1387 р. Галичина Увійшла до складу Польського королівства, як автономне </a:t>
            </a:r>
            <a:r>
              <a:rPr lang="ru-RU" sz="1600" dirty="0" smtClean="0"/>
              <a:t>«</a:t>
            </a:r>
            <a:r>
              <a:rPr lang="uk-UA" sz="1600" dirty="0" smtClean="0">
                <a:latin typeface="Arial" pitchFamily="34" charset="0"/>
                <a:cs typeface="Arial" pitchFamily="34" charset="0"/>
              </a:rPr>
              <a:t>Королівство Русі</a:t>
            </a:r>
            <a:r>
              <a:rPr lang="ru-RU" sz="1600" dirty="0" smtClean="0"/>
              <a:t>»</a:t>
            </a:r>
            <a:r>
              <a:rPr lang="uk-UA" sz="1600" dirty="0" smtClean="0">
                <a:latin typeface="Arial" pitchFamily="34" charset="0"/>
                <a:cs typeface="Arial" pitchFamily="34" charset="0"/>
              </a:rPr>
              <a:t>. Переходячи під владу Польщі, Галичина, як пише Грушевський, увійшла до складу держави досить старої, з  традицією довгого історичного життя, з  державним правом, з культурою. Одначе Польща зразу не поспішала ламати місцевого руського ладу і до 1434–1435 рр. у Галичині існували старі порядки. </a:t>
            </a:r>
          </a:p>
        </p:txBody>
      </p:sp>
      <p:pic>
        <p:nvPicPr>
          <p:cNvPr id="6" name="Рисунок 5" descr="Scan-150323-0003.jpg"/>
          <p:cNvPicPr>
            <a:picLocks noChangeAspect="1"/>
          </p:cNvPicPr>
          <p:nvPr/>
        </p:nvPicPr>
        <p:blipFill>
          <a:blip r:embed="rId3" cstate="email"/>
          <a:stretch>
            <a:fillRect/>
          </a:stretch>
        </p:blipFill>
        <p:spPr>
          <a:xfrm>
            <a:off x="5857884" y="142852"/>
            <a:ext cx="3071834" cy="5072098"/>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4097289" y="142852"/>
            <a:ext cx="1688123" cy="2500330"/>
          </a:xfrm>
          <a:prstGeom prst="rect">
            <a:avLst/>
          </a:prstGeom>
          <a:effectLst>
            <a:outerShdw blurRad="50800" dist="38100" dir="10800000" algn="r" rotWithShape="0">
              <a:prstClr val="black">
                <a:alpha val="40000"/>
              </a:prstClr>
            </a:outerShdw>
          </a:effectLst>
        </p:spPr>
      </p:pic>
      <p:pic>
        <p:nvPicPr>
          <p:cNvPr id="4" name="Рисунок 3" descr="Scan-150323-0004.jpg"/>
          <p:cNvPicPr>
            <a:picLocks noChangeAspect="1"/>
          </p:cNvPicPr>
          <p:nvPr/>
        </p:nvPicPr>
        <p:blipFill>
          <a:blip r:embed="rId5" cstate="email"/>
          <a:stretch>
            <a:fillRect/>
          </a:stretch>
        </p:blipFill>
        <p:spPr>
          <a:xfrm>
            <a:off x="4097289" y="2714620"/>
            <a:ext cx="1689157" cy="2500330"/>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5857884" y="3786190"/>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952623</a:t>
            </a:r>
            <a:endParaRPr lang="ru-RU" dirty="0"/>
          </a:p>
        </p:txBody>
      </p:sp>
      <p:sp>
        <p:nvSpPr>
          <p:cNvPr id="9" name="TextBox 8"/>
          <p:cNvSpPr txBox="1"/>
          <p:nvPr/>
        </p:nvSpPr>
        <p:spPr>
          <a:xfrm>
            <a:off x="4071934" y="200024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727504</a:t>
            </a:r>
            <a:endParaRPr lang="ru-RU" dirty="0"/>
          </a:p>
        </p:txBody>
      </p:sp>
      <p:sp>
        <p:nvSpPr>
          <p:cNvPr id="10" name="TextBox 9"/>
          <p:cNvSpPr txBox="1"/>
          <p:nvPr/>
        </p:nvSpPr>
        <p:spPr>
          <a:xfrm>
            <a:off x="4071934" y="464344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716362</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jpg.jpg"/>
          <p:cNvPicPr>
            <a:picLocks noChangeAspect="1"/>
          </p:cNvPicPr>
          <p:nvPr/>
        </p:nvPicPr>
        <p:blipFill>
          <a:blip r:embed="rId2" cstate="print"/>
          <a:stretch>
            <a:fillRect/>
          </a:stretch>
        </p:blipFill>
        <p:spPr>
          <a:xfrm>
            <a:off x="3071770" y="1664779"/>
            <a:ext cx="6072230" cy="4407427"/>
          </a:xfrm>
          <a:prstGeom prst="rect">
            <a:avLst/>
          </a:prstGeom>
        </p:spPr>
      </p:pic>
      <p:pic>
        <p:nvPicPr>
          <p:cNvPr id="6" name="Рисунок 5" descr="Scan-150323-0003.jpg"/>
          <p:cNvPicPr>
            <a:picLocks noChangeAspect="1"/>
          </p:cNvPicPr>
          <p:nvPr/>
        </p:nvPicPr>
        <p:blipFill>
          <a:blip r:embed="rId3" cstate="email"/>
          <a:stretch>
            <a:fillRect/>
          </a:stretch>
        </p:blipFill>
        <p:spPr>
          <a:xfrm>
            <a:off x="4000496" y="4000504"/>
            <a:ext cx="1938351" cy="2643206"/>
          </a:xfrm>
          <a:prstGeom prst="rect">
            <a:avLst/>
          </a:prstGeom>
          <a:effectLst>
            <a:outerShdw blurRad="50800" dist="38100" dir="10800000" algn="r" rotWithShape="0">
              <a:prstClr val="black">
                <a:alpha val="40000"/>
              </a:prstClr>
            </a:outerShdw>
          </a:effectLst>
        </p:spPr>
      </p:pic>
      <p:sp>
        <p:nvSpPr>
          <p:cNvPr id="2" name="Прямоугольник 1"/>
          <p:cNvSpPr/>
          <p:nvPr/>
        </p:nvSpPr>
        <p:spPr>
          <a:xfrm>
            <a:off x="142844" y="142852"/>
            <a:ext cx="8858312"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Наприкінці XV – на поч. XVI ст. у Галичині поступово була запроваджена панщина. </a:t>
            </a:r>
          </a:p>
          <a:p>
            <a:pPr algn="just"/>
            <a:r>
              <a:rPr lang="uk-UA" sz="1600" dirty="0" smtClean="0">
                <a:latin typeface="Arial" pitchFamily="34" charset="0"/>
                <a:cs typeface="Arial" pitchFamily="34" charset="0"/>
              </a:rPr>
              <a:t>За польськими законами право на землеволодіння мали лише магнати, шляхта та церква, тому поширення польського законодавства на галицькі землі призвело до втрати селянами права на землю. Всі ці явища спричинили ряд збройних виступів.</a:t>
            </a:r>
            <a:endParaRPr lang="uk-UA" sz="1600" dirty="0">
              <a:latin typeface="Arial" pitchFamily="34" charset="0"/>
              <a:cs typeface="Arial" pitchFamily="34" charset="0"/>
            </a:endParaRPr>
          </a:p>
        </p:txBody>
      </p:sp>
      <p:pic>
        <p:nvPicPr>
          <p:cNvPr id="5" name="Рисунок 4" descr="Scan-150323-0002.jpg"/>
          <p:cNvPicPr>
            <a:picLocks noChangeAspect="1"/>
          </p:cNvPicPr>
          <p:nvPr/>
        </p:nvPicPr>
        <p:blipFill>
          <a:blip r:embed="rId4" cstate="email"/>
          <a:stretch>
            <a:fillRect/>
          </a:stretch>
        </p:blipFill>
        <p:spPr>
          <a:xfrm>
            <a:off x="4000496" y="1285860"/>
            <a:ext cx="1947019" cy="2660481"/>
          </a:xfrm>
          <a:prstGeom prst="rect">
            <a:avLst/>
          </a:prstGeom>
          <a:effectLst>
            <a:outerShdw blurRad="50800" dist="38100" dir="10800000" algn="r" rotWithShape="0">
              <a:prstClr val="black">
                <a:alpha val="40000"/>
              </a:prstClr>
            </a:outerShdw>
          </a:effectLst>
        </p:spPr>
      </p:pic>
      <p:pic>
        <p:nvPicPr>
          <p:cNvPr id="4" name="Рисунок 3" descr="Scan-150323-0004.jpg"/>
          <p:cNvPicPr>
            <a:picLocks noChangeAspect="1"/>
          </p:cNvPicPr>
          <p:nvPr/>
        </p:nvPicPr>
        <p:blipFill>
          <a:blip r:embed="rId5" cstate="email"/>
          <a:stretch>
            <a:fillRect/>
          </a:stretch>
        </p:blipFill>
        <p:spPr>
          <a:xfrm>
            <a:off x="142844" y="1285859"/>
            <a:ext cx="3786214" cy="5411675"/>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4000496" y="542926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555989</a:t>
            </a:r>
            <a:endParaRPr lang="ru-RU" dirty="0"/>
          </a:p>
        </p:txBody>
      </p:sp>
      <p:sp>
        <p:nvSpPr>
          <p:cNvPr id="9" name="TextBox 8"/>
          <p:cNvSpPr txBox="1"/>
          <p:nvPr/>
        </p:nvSpPr>
        <p:spPr>
          <a:xfrm>
            <a:off x="4000496" y="3286124"/>
            <a:ext cx="1168910" cy="369332"/>
          </a:xfrm>
          <a:prstGeom prst="rect">
            <a:avLst/>
          </a:prstGeom>
          <a:solidFill>
            <a:schemeClr val="bg1">
              <a:lumMod val="50000"/>
            </a:schemeClr>
          </a:solidFill>
        </p:spPr>
        <p:txBody>
          <a:bodyPr wrap="none" rtlCol="0">
            <a:spAutoFit/>
          </a:bodyPr>
          <a:lstStyle/>
          <a:p>
            <a:r>
              <a:rPr lang="uk-UA" dirty="0" err="1" smtClean="0"/>
              <a:t>Ра</a:t>
            </a:r>
            <a:r>
              <a:rPr lang="uk-UA" dirty="0" smtClean="0"/>
              <a:t> 313907</a:t>
            </a:r>
            <a:endParaRPr lang="ru-RU" dirty="0"/>
          </a:p>
        </p:txBody>
      </p:sp>
      <p:sp>
        <p:nvSpPr>
          <p:cNvPr id="10" name="TextBox 9"/>
          <p:cNvSpPr txBox="1"/>
          <p:nvPr/>
        </p:nvSpPr>
        <p:spPr>
          <a:xfrm>
            <a:off x="142844" y="5786454"/>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46319</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stU8-povn-49-kotl4.jpg"/>
          <p:cNvPicPr>
            <a:picLocks noChangeAspect="1"/>
          </p:cNvPicPr>
          <p:nvPr/>
        </p:nvPicPr>
        <p:blipFill>
          <a:blip r:embed="rId2" cstate="print"/>
          <a:stretch>
            <a:fillRect/>
          </a:stretch>
        </p:blipFill>
        <p:spPr>
          <a:xfrm>
            <a:off x="0" y="428604"/>
            <a:ext cx="6786578" cy="4051381"/>
          </a:xfrm>
          <a:prstGeom prst="rect">
            <a:avLst/>
          </a:prstGeom>
        </p:spPr>
      </p:pic>
      <p:sp>
        <p:nvSpPr>
          <p:cNvPr id="2" name="Прямоугольник 1"/>
          <p:cNvSpPr/>
          <p:nvPr/>
        </p:nvSpPr>
        <p:spPr>
          <a:xfrm>
            <a:off x="214282" y="4929198"/>
            <a:ext cx="878684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першій половині XVI ст. розгорнувся опришківський рух, який досяг свого найвищого рівня у XVIII ст. під проводом Олекси Довбуша. Для захисту своїх інтересів міщани у Галичині починають об'єднуватись у братства, які мали не тільки релігійний характер, а й були культурно-просвітницькими установами. Найбільше із них було </a:t>
            </a:r>
            <a:r>
              <a:rPr lang="ru-RU" sz="1600" dirty="0" smtClean="0"/>
              <a:t>— </a:t>
            </a:r>
            <a:r>
              <a:rPr lang="uk-UA" sz="1600" dirty="0" smtClean="0">
                <a:latin typeface="Arial" pitchFamily="34" charset="0"/>
                <a:cs typeface="Arial" pitchFamily="34" charset="0"/>
              </a:rPr>
              <a:t>Львівське братство, яке домоглося права ставропігії </a:t>
            </a:r>
            <a:r>
              <a:rPr lang="ru-RU" sz="1600" dirty="0" smtClean="0"/>
              <a:t>— </a:t>
            </a:r>
            <a:r>
              <a:rPr lang="uk-UA" sz="1600" dirty="0" smtClean="0">
                <a:latin typeface="Arial" pitchFamily="34" charset="0"/>
                <a:cs typeface="Arial" pitchFamily="34" charset="0"/>
              </a:rPr>
              <a:t>непідлеглості місцевим православним єпископам.</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5572132" y="142852"/>
            <a:ext cx="3429024" cy="4712131"/>
          </a:xfrm>
          <a:prstGeom prst="rect">
            <a:avLst/>
          </a:prstGeom>
          <a:effectLst>
            <a:outerShdw blurRad="50800" dist="38100" dir="2700000" algn="tl"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3858702" y="142852"/>
            <a:ext cx="1617761" cy="2268532"/>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3857620" y="2500306"/>
            <a:ext cx="1630106" cy="235745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572132" y="278605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730605</a:t>
            </a:r>
            <a:endParaRPr lang="ru-RU" dirty="0"/>
          </a:p>
        </p:txBody>
      </p:sp>
      <p:sp>
        <p:nvSpPr>
          <p:cNvPr id="8" name="TextBox 7"/>
          <p:cNvSpPr txBox="1"/>
          <p:nvPr/>
        </p:nvSpPr>
        <p:spPr>
          <a:xfrm>
            <a:off x="3857620" y="128586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592239</a:t>
            </a:r>
            <a:endParaRPr lang="ru-RU" dirty="0"/>
          </a:p>
        </p:txBody>
      </p:sp>
      <p:sp>
        <p:nvSpPr>
          <p:cNvPr id="9" name="TextBox 8"/>
          <p:cNvSpPr txBox="1"/>
          <p:nvPr/>
        </p:nvSpPr>
        <p:spPr>
          <a:xfrm>
            <a:off x="3857620" y="435769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728229</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Khmel.jpg"/>
          <p:cNvPicPr>
            <a:picLocks noChangeAspect="1"/>
          </p:cNvPicPr>
          <p:nvPr/>
        </p:nvPicPr>
        <p:blipFill>
          <a:blip r:embed="rId2" cstate="print"/>
          <a:stretch>
            <a:fillRect/>
          </a:stretch>
        </p:blipFill>
        <p:spPr>
          <a:xfrm>
            <a:off x="0" y="2143116"/>
            <a:ext cx="7286644" cy="4349906"/>
          </a:xfrm>
          <a:prstGeom prst="rect">
            <a:avLst/>
          </a:prstGeom>
        </p:spPr>
      </p:pic>
      <p:sp>
        <p:nvSpPr>
          <p:cNvPr id="2" name="Прямоугольник 1"/>
          <p:cNvSpPr/>
          <p:nvPr/>
        </p:nvSpPr>
        <p:spPr>
          <a:xfrm>
            <a:off x="142844" y="142852"/>
            <a:ext cx="8858296"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Багато жителів Галичини приєднались до козацько-селянських військ у роки Національно-визвольної війни українського народу під проводом Богдана Хмельницького. Друга половина XVII </a:t>
            </a:r>
            <a:r>
              <a:rPr lang="ru-RU" sz="1600" dirty="0" smtClean="0"/>
              <a:t>–</a:t>
            </a:r>
            <a:r>
              <a:rPr lang="uk-UA" sz="1600" dirty="0" smtClean="0">
                <a:latin typeface="Arial" pitchFamily="34" charset="0"/>
                <a:cs typeface="Arial" pitchFamily="34" charset="0"/>
              </a:rPr>
              <a:t> перша половина XVIII ст. </a:t>
            </a:r>
            <a:r>
              <a:rPr lang="ru-RU" sz="1600" dirty="0" smtClean="0"/>
              <a:t>—</a:t>
            </a:r>
            <a:r>
              <a:rPr lang="uk-UA" sz="1600" dirty="0" smtClean="0">
                <a:latin typeface="Arial" pitchFamily="34" charset="0"/>
                <a:cs typeface="Arial" pitchFamily="34" charset="0"/>
              </a:rPr>
              <a:t> це період економічного і культурного занепаду  галицьких земель, спричиненого постійними війнами, шляхетським свавіллям, слабкістю центральної влади Речі Посполитої.</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5786446" y="2003743"/>
            <a:ext cx="3180201" cy="4639967"/>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4141521" y="4286256"/>
            <a:ext cx="1502049" cy="2357454"/>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4141522" y="2000240"/>
            <a:ext cx="1500198" cy="2214578"/>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786446" y="557214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602467</a:t>
            </a:r>
            <a:endParaRPr lang="ru-RU" dirty="0"/>
          </a:p>
        </p:txBody>
      </p:sp>
      <p:sp>
        <p:nvSpPr>
          <p:cNvPr id="9" name="TextBox 8"/>
          <p:cNvSpPr txBox="1"/>
          <p:nvPr/>
        </p:nvSpPr>
        <p:spPr>
          <a:xfrm>
            <a:off x="4143372" y="571501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850704</a:t>
            </a:r>
            <a:endParaRPr lang="ru-RU" dirty="0"/>
          </a:p>
        </p:txBody>
      </p:sp>
      <p:sp>
        <p:nvSpPr>
          <p:cNvPr id="10" name="TextBox 9"/>
          <p:cNvSpPr txBox="1"/>
          <p:nvPr/>
        </p:nvSpPr>
        <p:spPr>
          <a:xfrm>
            <a:off x="4143372" y="3500438"/>
            <a:ext cx="1058303" cy="369332"/>
          </a:xfrm>
          <a:prstGeom prst="rect">
            <a:avLst/>
          </a:prstGeom>
          <a:solidFill>
            <a:schemeClr val="bg1">
              <a:lumMod val="50000"/>
            </a:schemeClr>
          </a:solidFill>
        </p:spPr>
        <p:txBody>
          <a:bodyPr wrap="none" rtlCol="0">
            <a:spAutoFit/>
          </a:bodyPr>
          <a:lstStyle/>
          <a:p>
            <a:r>
              <a:rPr lang="uk-UA" dirty="0" smtClean="0"/>
              <a:t>Р 320889</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Цісарева Марія-Терезія.jpg"/>
          <p:cNvPicPr>
            <a:picLocks noChangeAspect="1"/>
          </p:cNvPicPr>
          <p:nvPr/>
        </p:nvPicPr>
        <p:blipFill>
          <a:blip r:embed="rId3"/>
          <a:stretch>
            <a:fillRect/>
          </a:stretch>
        </p:blipFill>
        <p:spPr>
          <a:xfrm>
            <a:off x="1785918" y="214290"/>
            <a:ext cx="7358082" cy="4494157"/>
          </a:xfrm>
          <a:prstGeom prst="rect">
            <a:avLst/>
          </a:prstGeom>
        </p:spPr>
      </p:pic>
      <p:sp>
        <p:nvSpPr>
          <p:cNvPr id="2" name="Прямоугольник 1"/>
          <p:cNvSpPr/>
          <p:nvPr/>
        </p:nvSpPr>
        <p:spPr>
          <a:xfrm>
            <a:off x="214282" y="4929198"/>
            <a:ext cx="8643998" cy="163121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результаті першого поділу Польсько-Литовської держави у 1772 р. між Росією, Пруссією та Австрією Галичина потрапила під владу Габсбургів. Цісарева Марія-Терезія висунула претензії на ці землі, посилаючись на права угорських королів на спадщину Галицько-Волинського князівства. Однак ці аргументи були непереконливими, бо </a:t>
            </a:r>
            <a:r>
              <a:rPr lang="uk-UA" sz="1600" dirty="0" err="1" smtClean="0">
                <a:latin typeface="Arial" pitchFamily="34" charset="0"/>
                <a:cs typeface="Arial" pitchFamily="34" charset="0"/>
              </a:rPr>
              <a:t>новоприєднані</a:t>
            </a:r>
            <a:r>
              <a:rPr lang="uk-UA" sz="1600" dirty="0" smtClean="0">
                <a:latin typeface="Arial" pitchFamily="34" charset="0"/>
                <a:cs typeface="Arial" pitchFamily="34" charset="0"/>
              </a:rPr>
              <a:t> території не були включені до частини монархії, а потрапили під управління центральних віденських властей</a:t>
            </a:r>
            <a:r>
              <a:rPr lang="uk-UA" dirty="0" smtClean="0">
                <a:latin typeface="Arial" pitchFamily="34" charset="0"/>
                <a:cs typeface="Arial" pitchFamily="34" charset="0"/>
              </a:rPr>
              <a:t>.</a:t>
            </a:r>
          </a:p>
        </p:txBody>
      </p:sp>
      <p:pic>
        <p:nvPicPr>
          <p:cNvPr id="4" name="Рисунок 3" descr="Scan-150323-0004.jpg"/>
          <p:cNvPicPr>
            <a:picLocks noChangeAspect="1"/>
          </p:cNvPicPr>
          <p:nvPr/>
        </p:nvPicPr>
        <p:blipFill>
          <a:blip r:embed="rId4" cstate="email"/>
          <a:stretch>
            <a:fillRect/>
          </a:stretch>
        </p:blipFill>
        <p:spPr>
          <a:xfrm>
            <a:off x="3428991" y="2500306"/>
            <a:ext cx="1491543" cy="2357454"/>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214282" y="142851"/>
            <a:ext cx="3071834" cy="4704009"/>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6" cstate="email"/>
          <a:stretch>
            <a:fillRect/>
          </a:stretch>
        </p:blipFill>
        <p:spPr>
          <a:xfrm>
            <a:off x="3428992" y="103561"/>
            <a:ext cx="1500198" cy="2325307"/>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428992" y="400050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487941</a:t>
            </a:r>
            <a:endParaRPr lang="ru-RU" dirty="0"/>
          </a:p>
        </p:txBody>
      </p:sp>
      <p:sp>
        <p:nvSpPr>
          <p:cNvPr id="9" name="TextBox 8"/>
          <p:cNvSpPr txBox="1"/>
          <p:nvPr/>
        </p:nvSpPr>
        <p:spPr>
          <a:xfrm>
            <a:off x="3428992" y="150017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330839</a:t>
            </a:r>
            <a:endParaRPr lang="ru-RU" dirty="0"/>
          </a:p>
        </p:txBody>
      </p:sp>
      <p:sp>
        <p:nvSpPr>
          <p:cNvPr id="10" name="TextBox 9"/>
          <p:cNvSpPr txBox="1"/>
          <p:nvPr/>
        </p:nvSpPr>
        <p:spPr>
          <a:xfrm>
            <a:off x="214282" y="3714752"/>
            <a:ext cx="1064715" cy="369332"/>
          </a:xfrm>
          <a:prstGeom prst="rect">
            <a:avLst/>
          </a:prstGeom>
          <a:solidFill>
            <a:schemeClr val="bg1">
              <a:lumMod val="50000"/>
            </a:schemeClr>
          </a:solidFill>
        </p:spPr>
        <p:txBody>
          <a:bodyPr wrap="none" rtlCol="0">
            <a:spAutoFit/>
          </a:bodyPr>
          <a:lstStyle/>
          <a:p>
            <a:r>
              <a:rPr lang="uk-UA" dirty="0" smtClean="0"/>
              <a:t>В 043947</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280px-Partitions_of_Poland.png"/>
          <p:cNvPicPr>
            <a:picLocks noChangeAspect="1"/>
          </p:cNvPicPr>
          <p:nvPr/>
        </p:nvPicPr>
        <p:blipFill>
          <a:blip r:embed="rId2"/>
          <a:stretch>
            <a:fillRect/>
          </a:stretch>
        </p:blipFill>
        <p:spPr>
          <a:xfrm>
            <a:off x="3571868" y="2500306"/>
            <a:ext cx="5572132" cy="3582651"/>
          </a:xfrm>
          <a:prstGeom prst="rect">
            <a:avLst/>
          </a:prstGeom>
        </p:spPr>
      </p:pic>
      <p:sp>
        <p:nvSpPr>
          <p:cNvPr id="2" name="Прямоугольник 1"/>
          <p:cNvSpPr/>
          <p:nvPr/>
        </p:nvSpPr>
        <p:spPr>
          <a:xfrm>
            <a:off x="214314" y="184358"/>
            <a:ext cx="8786842" cy="184665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березні 1773 р. до Галичини було приєднано невелику ділянку гірського масиву Спіш в районі міст Новий </a:t>
            </a:r>
            <a:r>
              <a:rPr lang="uk-UA" sz="1600" dirty="0" err="1" smtClean="0">
                <a:latin typeface="Arial" pitchFamily="34" charset="0"/>
                <a:cs typeface="Arial" pitchFamily="34" charset="0"/>
              </a:rPr>
              <a:t>Сонч</a:t>
            </a:r>
            <a:r>
              <a:rPr lang="uk-UA" sz="1600" dirty="0" smtClean="0">
                <a:latin typeface="Arial" pitchFamily="34" charset="0"/>
                <a:cs typeface="Arial" pitchFamily="34" charset="0"/>
              </a:rPr>
              <a:t>, </a:t>
            </a:r>
            <a:r>
              <a:rPr lang="uk-UA" sz="1600" dirty="0" err="1" smtClean="0">
                <a:latin typeface="Arial" pitchFamily="34" charset="0"/>
                <a:cs typeface="Arial" pitchFamily="34" charset="0"/>
              </a:rPr>
              <a:t>Бохня</a:t>
            </a:r>
            <a:r>
              <a:rPr lang="uk-UA" sz="1600" dirty="0" smtClean="0">
                <a:latin typeface="Arial" pitchFamily="34" charset="0"/>
                <a:cs typeface="Arial" pitchFamily="34" charset="0"/>
              </a:rPr>
              <a:t> і Величка, які було окуповано ще у 1769 р. і спершу підпорядковано угорській адміністрації.</a:t>
            </a:r>
          </a:p>
          <a:p>
            <a:pPr algn="just"/>
            <a:r>
              <a:rPr lang="uk-UA" sz="1600" dirty="0" smtClean="0">
                <a:latin typeface="Arial" pitchFamily="34" charset="0"/>
                <a:cs typeface="Arial" pitchFamily="34" charset="0"/>
              </a:rPr>
              <a:t>У 1786 р. до складу коронного краю Галичини й </a:t>
            </a:r>
            <a:r>
              <a:rPr lang="uk-UA" sz="1600" dirty="0" err="1" smtClean="0">
                <a:latin typeface="Arial" pitchFamily="34" charset="0"/>
                <a:cs typeface="Arial" pitchFamily="34" charset="0"/>
              </a:rPr>
              <a:t>Володимирії</a:t>
            </a:r>
            <a:r>
              <a:rPr lang="uk-UA" sz="1600" dirty="0" smtClean="0">
                <a:latin typeface="Arial" pitchFamily="34" charset="0"/>
                <a:cs typeface="Arial" pitchFamily="34" charset="0"/>
              </a:rPr>
              <a:t> увійшла Буковина, яка була окупована австрійськими військами ще у 1774 р. та згідно з умовами Константинопольського договору з Туреччиною та Молдовою офіційно перейшла під владу Габсбургів </a:t>
            </a:r>
            <a:r>
              <a:rPr lang="ru-RU" sz="1600" dirty="0" smtClean="0"/>
              <a:t>«</a:t>
            </a:r>
            <a:r>
              <a:rPr lang="uk-UA" sz="1600" dirty="0" smtClean="0">
                <a:latin typeface="Arial" pitchFamily="34" charset="0"/>
                <a:cs typeface="Arial" pitchFamily="34" charset="0"/>
              </a:rPr>
              <a:t>на основі її </a:t>
            </a:r>
            <a:r>
              <a:rPr lang="uk-UA" sz="1600" smtClean="0">
                <a:latin typeface="Arial" pitchFamily="34" charset="0"/>
                <a:cs typeface="Arial" pitchFamily="34" charset="0"/>
              </a:rPr>
              <a:t>колишньої приналежності </a:t>
            </a:r>
            <a:r>
              <a:rPr lang="uk-UA" sz="1600" dirty="0" smtClean="0">
                <a:latin typeface="Arial" pitchFamily="34" charset="0"/>
                <a:cs typeface="Arial" pitchFamily="34" charset="0"/>
              </a:rPr>
              <a:t>до Покуття</a:t>
            </a:r>
            <a:r>
              <a:rPr lang="ru-RU" sz="1600" dirty="0" smtClean="0"/>
              <a:t>»</a:t>
            </a:r>
            <a:r>
              <a:rPr lang="uk-UA" sz="1600" dirty="0" smtClean="0">
                <a:latin typeface="Arial" pitchFamily="34" charset="0"/>
                <a:cs typeface="Arial" pitchFamily="34" charset="0"/>
              </a:rPr>
              <a:t>.</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214282" y="2071678"/>
            <a:ext cx="3071834" cy="4634008"/>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357555" y="2071678"/>
            <a:ext cx="1571635" cy="2286016"/>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357554" y="4429132"/>
            <a:ext cx="1571636" cy="228601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357554" y="621508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708492</a:t>
            </a:r>
            <a:endParaRPr lang="ru-RU" dirty="0"/>
          </a:p>
        </p:txBody>
      </p:sp>
      <p:sp>
        <p:nvSpPr>
          <p:cNvPr id="9" name="TextBox 8"/>
          <p:cNvSpPr txBox="1"/>
          <p:nvPr/>
        </p:nvSpPr>
        <p:spPr>
          <a:xfrm>
            <a:off x="3357554" y="342900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643200</a:t>
            </a:r>
            <a:endParaRPr lang="ru-RU" dirty="0"/>
          </a:p>
        </p:txBody>
      </p:sp>
      <p:sp>
        <p:nvSpPr>
          <p:cNvPr id="10" name="TextBox 9"/>
          <p:cNvSpPr txBox="1"/>
          <p:nvPr/>
        </p:nvSpPr>
        <p:spPr>
          <a:xfrm>
            <a:off x="214282" y="550070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139840</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jpg33.jpg"/>
          <p:cNvPicPr>
            <a:picLocks noChangeAspect="1"/>
          </p:cNvPicPr>
          <p:nvPr/>
        </p:nvPicPr>
        <p:blipFill>
          <a:blip r:embed="rId2"/>
          <a:stretch>
            <a:fillRect/>
          </a:stretch>
        </p:blipFill>
        <p:spPr>
          <a:xfrm>
            <a:off x="0" y="857232"/>
            <a:ext cx="6143635" cy="3436340"/>
          </a:xfrm>
          <a:prstGeom prst="rect">
            <a:avLst/>
          </a:prstGeom>
        </p:spPr>
      </p:pic>
      <p:sp>
        <p:nvSpPr>
          <p:cNvPr id="2" name="Прямоугольник 1"/>
          <p:cNvSpPr/>
          <p:nvPr/>
        </p:nvSpPr>
        <p:spPr>
          <a:xfrm>
            <a:off x="142844" y="4929198"/>
            <a:ext cx="8858312" cy="1815882"/>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Населення Галичини з 1773 до 1910</a:t>
            </a:r>
            <a:r>
              <a:rPr lang="en-US" sz="1600" dirty="0" smtClean="0">
                <a:latin typeface="Arial" pitchFamily="34" charset="0"/>
                <a:cs typeface="Arial" pitchFamily="34" charset="0"/>
              </a:rPr>
              <a:t> </a:t>
            </a:r>
            <a:r>
              <a:rPr lang="uk-UA" sz="1600" dirty="0" err="1" smtClean="0">
                <a:latin typeface="Arial" pitchFamily="34" charset="0"/>
                <a:cs typeface="Arial" pitchFamily="34" charset="0"/>
              </a:rPr>
              <a:t>р.р</a:t>
            </a:r>
            <a:r>
              <a:rPr lang="uk-UA" sz="1600" dirty="0" smtClean="0">
                <a:latin typeface="Arial" pitchFamily="34" charset="0"/>
                <a:cs typeface="Arial" pitchFamily="34" charset="0"/>
              </a:rPr>
              <a:t>. зросло з 2,3 до 8,0 млн. осіб. Більшість населення була зайнята в сільському господарстві. Етнічний склад був строкатий, її населення складалося з поляків, українців, євреїв. За віросповіданням </a:t>
            </a:r>
            <a:r>
              <a:rPr lang="ru-RU" sz="1600" dirty="0" smtClean="0"/>
              <a:t>—</a:t>
            </a:r>
            <a:r>
              <a:rPr lang="uk-UA" sz="1600" dirty="0" smtClean="0">
                <a:latin typeface="Arial" pitchFamily="34" charset="0"/>
                <a:cs typeface="Arial" pitchFamily="34" charset="0"/>
              </a:rPr>
              <a:t> римо-католики, греко-католики, іудеї. Польське населення Східної Галичини було представлене </a:t>
            </a:r>
            <a:r>
              <a:rPr lang="uk-UA" sz="1600" dirty="0" err="1" smtClean="0">
                <a:latin typeface="Arial" pitchFamily="34" charset="0"/>
                <a:cs typeface="Arial" pitchFamily="34" charset="0"/>
              </a:rPr>
              <a:t>землеволодільною</a:t>
            </a:r>
            <a:r>
              <a:rPr lang="uk-UA" sz="1600" dirty="0" smtClean="0">
                <a:latin typeface="Arial" pitchFamily="34" charset="0"/>
                <a:cs typeface="Arial" pitchFamily="34" charset="0"/>
              </a:rPr>
              <a:t> шляхтою та міщанством, українське </a:t>
            </a:r>
            <a:r>
              <a:rPr lang="ru-RU" sz="1600" dirty="0" smtClean="0"/>
              <a:t>—</a:t>
            </a:r>
            <a:r>
              <a:rPr lang="uk-UA" sz="1600" dirty="0" smtClean="0">
                <a:latin typeface="Arial" pitchFamily="34" charset="0"/>
                <a:cs typeface="Arial" pitchFamily="34" charset="0"/>
              </a:rPr>
              <a:t> селянством і греко-католицьким духовенством. У містах українці за чисельністю перебували на 3-му місці після євреїв та поляків.</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3985700" y="2428868"/>
            <a:ext cx="1729308" cy="2428892"/>
          </a:xfrm>
          <a:prstGeom prst="rect">
            <a:avLst/>
          </a:prstGeom>
          <a:effectLst>
            <a:outerShdw blurRad="50800" dist="38100" dir="2700000" algn="tl"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3985701" y="71414"/>
            <a:ext cx="1714511" cy="2286016"/>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5786446" y="71414"/>
            <a:ext cx="3239817" cy="47678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786446" y="407194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698058</a:t>
            </a:r>
            <a:endParaRPr lang="ru-RU" dirty="0"/>
          </a:p>
        </p:txBody>
      </p:sp>
      <p:sp>
        <p:nvSpPr>
          <p:cNvPr id="8" name="TextBox 7"/>
          <p:cNvSpPr txBox="1"/>
          <p:nvPr/>
        </p:nvSpPr>
        <p:spPr>
          <a:xfrm>
            <a:off x="4000496" y="150017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553971</a:t>
            </a:r>
            <a:endParaRPr lang="ru-RU" dirty="0"/>
          </a:p>
        </p:txBody>
      </p:sp>
      <p:sp>
        <p:nvSpPr>
          <p:cNvPr id="9" name="TextBox 8"/>
          <p:cNvSpPr txBox="1"/>
          <p:nvPr/>
        </p:nvSpPr>
        <p:spPr>
          <a:xfrm>
            <a:off x="4000496" y="392906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736262</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can-150323-0002.jpg"/>
          <p:cNvPicPr>
            <a:picLocks noChangeAspect="1"/>
          </p:cNvPicPr>
          <p:nvPr/>
        </p:nvPicPr>
        <p:blipFill>
          <a:blip r:embed="rId2" cstate="email"/>
          <a:stretch>
            <a:fillRect/>
          </a:stretch>
        </p:blipFill>
        <p:spPr>
          <a:xfrm>
            <a:off x="142843" y="1857364"/>
            <a:ext cx="3088547" cy="4786346"/>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142852"/>
            <a:ext cx="885831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Починаючи з середини XIX ст. основну роль починає відігравати політичне протистояння на національному ґрунті. Використовуючи конституційні умови Габсбурзької монархії поляки й українці прагнуть створити в Галичині основи для відродження. Відмінності основних концепцій </a:t>
            </a:r>
            <a:r>
              <a:rPr lang="uk-UA" sz="1600" dirty="0" err="1" smtClean="0">
                <a:latin typeface="Arial" pitchFamily="34" charset="0"/>
                <a:cs typeface="Arial" pitchFamily="34" charset="0"/>
              </a:rPr>
              <a:t>обидвох</a:t>
            </a:r>
            <a:r>
              <a:rPr lang="uk-UA" sz="1600" dirty="0" smtClean="0">
                <a:latin typeface="Arial" pitchFamily="34" charset="0"/>
                <a:cs typeface="Arial" pitchFamily="34" charset="0"/>
              </a:rPr>
              <a:t> національних рухів полягали в тому, що поляки прагнули надати польського характеру усій Галичині. Натомість українці виношували ідею поділу Галичини і об’єднання усіх українських земель монархії в один коронний край.</a:t>
            </a:r>
          </a:p>
        </p:txBody>
      </p:sp>
      <p:pic>
        <p:nvPicPr>
          <p:cNvPr id="8" name="Рисунок 7" descr="image001.jpg"/>
          <p:cNvPicPr>
            <a:picLocks noChangeAspect="1"/>
          </p:cNvPicPr>
          <p:nvPr/>
        </p:nvPicPr>
        <p:blipFill>
          <a:blip r:embed="rId3"/>
          <a:stretch>
            <a:fillRect/>
          </a:stretch>
        </p:blipFill>
        <p:spPr>
          <a:xfrm>
            <a:off x="3571868" y="2214554"/>
            <a:ext cx="5572132" cy="3967915"/>
          </a:xfrm>
          <a:prstGeom prst="rect">
            <a:avLst/>
          </a:prstGeom>
        </p:spPr>
      </p:pic>
      <p:pic>
        <p:nvPicPr>
          <p:cNvPr id="4" name="Рисунок 3" descr="Scan-150323-0004.jpg"/>
          <p:cNvPicPr>
            <a:picLocks noChangeAspect="1"/>
          </p:cNvPicPr>
          <p:nvPr/>
        </p:nvPicPr>
        <p:blipFill>
          <a:blip r:embed="rId4" cstate="email"/>
          <a:stretch>
            <a:fillRect/>
          </a:stretch>
        </p:blipFill>
        <p:spPr>
          <a:xfrm>
            <a:off x="3286116" y="4214817"/>
            <a:ext cx="1428760" cy="2360611"/>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286116" y="1857364"/>
            <a:ext cx="1428760" cy="2260780"/>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286116" y="3429000"/>
            <a:ext cx="955711" cy="369332"/>
          </a:xfrm>
          <a:prstGeom prst="rect">
            <a:avLst/>
          </a:prstGeom>
          <a:solidFill>
            <a:schemeClr val="bg1">
              <a:lumMod val="50000"/>
            </a:schemeClr>
          </a:solidFill>
        </p:spPr>
        <p:txBody>
          <a:bodyPr wrap="none" rtlCol="0">
            <a:spAutoFit/>
          </a:bodyPr>
          <a:lstStyle/>
          <a:p>
            <a:r>
              <a:rPr lang="uk-UA" dirty="0" smtClean="0"/>
              <a:t>Ви 4089</a:t>
            </a:r>
            <a:endParaRPr lang="ru-RU" dirty="0"/>
          </a:p>
        </p:txBody>
      </p:sp>
      <p:sp>
        <p:nvSpPr>
          <p:cNvPr id="10" name="TextBox 9"/>
          <p:cNvSpPr txBox="1"/>
          <p:nvPr/>
        </p:nvSpPr>
        <p:spPr>
          <a:xfrm>
            <a:off x="3286116" y="585789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246450</a:t>
            </a:r>
            <a:endParaRPr lang="ru-RU" dirty="0"/>
          </a:p>
        </p:txBody>
      </p:sp>
      <p:sp>
        <p:nvSpPr>
          <p:cNvPr id="11" name="TextBox 10"/>
          <p:cNvSpPr txBox="1"/>
          <p:nvPr/>
        </p:nvSpPr>
        <p:spPr>
          <a:xfrm>
            <a:off x="142844" y="5715016"/>
            <a:ext cx="1072730" cy="369332"/>
          </a:xfrm>
          <a:prstGeom prst="rect">
            <a:avLst/>
          </a:prstGeom>
          <a:solidFill>
            <a:schemeClr val="bg1">
              <a:lumMod val="50000"/>
            </a:schemeClr>
          </a:solidFill>
        </p:spPr>
        <p:txBody>
          <a:bodyPr wrap="none" rtlCol="0">
            <a:spAutoFit/>
          </a:bodyPr>
          <a:lstStyle/>
          <a:p>
            <a:r>
              <a:rPr lang="uk-UA" dirty="0" smtClean="0"/>
              <a:t>Ви 18644</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М.Шашкевич, І.Вагилевич,  Я.Головацький..jpg"/>
          <p:cNvPicPr>
            <a:picLocks noChangeAspect="1"/>
          </p:cNvPicPr>
          <p:nvPr/>
        </p:nvPicPr>
        <p:blipFill>
          <a:blip r:embed="rId2" cstate="print"/>
          <a:stretch>
            <a:fillRect/>
          </a:stretch>
        </p:blipFill>
        <p:spPr>
          <a:xfrm>
            <a:off x="0" y="1857364"/>
            <a:ext cx="7143767" cy="4264613"/>
          </a:xfrm>
          <a:prstGeom prst="rect">
            <a:avLst/>
          </a:prstGeom>
        </p:spPr>
      </p:pic>
      <p:pic>
        <p:nvPicPr>
          <p:cNvPr id="4" name="Рисунок 3" descr="Scan-150323-0004.jpg"/>
          <p:cNvPicPr>
            <a:picLocks noChangeAspect="1"/>
          </p:cNvPicPr>
          <p:nvPr/>
        </p:nvPicPr>
        <p:blipFill>
          <a:blip r:embed="rId3" cstate="email"/>
          <a:stretch>
            <a:fillRect/>
          </a:stretch>
        </p:blipFill>
        <p:spPr>
          <a:xfrm>
            <a:off x="4071934" y="4214819"/>
            <a:ext cx="1714512" cy="2500330"/>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4071934" y="1571612"/>
            <a:ext cx="1714512" cy="2534496"/>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5857884" y="1578820"/>
            <a:ext cx="3143272" cy="5136328"/>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142852"/>
            <a:ext cx="8858296"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Перша хвиля </a:t>
            </a:r>
            <a:r>
              <a:rPr lang="ru-RU" sz="1600" dirty="0" smtClean="0"/>
              <a:t>«</a:t>
            </a:r>
            <a:r>
              <a:rPr lang="uk-UA" sz="1600" dirty="0" smtClean="0">
                <a:latin typeface="Arial" pitchFamily="34" charset="0"/>
                <a:cs typeface="Arial" pitchFamily="34" charset="0"/>
              </a:rPr>
              <a:t>національного відродження</a:t>
            </a:r>
            <a:r>
              <a:rPr lang="ru-RU" sz="1600" dirty="0" smtClean="0"/>
              <a:t>»</a:t>
            </a:r>
            <a:r>
              <a:rPr lang="uk-UA" sz="1600" dirty="0" smtClean="0">
                <a:latin typeface="Arial" pitchFamily="34" charset="0"/>
                <a:cs typeface="Arial" pitchFamily="34" charset="0"/>
              </a:rPr>
              <a:t> у Галичині була пов'язана з діяльністю перемишльського культурно-освітнього осередку, що  сформувався навколо єпископів </a:t>
            </a:r>
          </a:p>
          <a:p>
            <a:pPr algn="just"/>
            <a:r>
              <a:rPr lang="uk-UA" sz="1600" dirty="0" smtClean="0">
                <a:latin typeface="Arial" pitchFamily="34" charset="0"/>
                <a:cs typeface="Arial" pitchFamily="34" charset="0"/>
              </a:rPr>
              <a:t>М. Левицького, І. </a:t>
            </a:r>
            <a:r>
              <a:rPr lang="uk-UA" sz="1600" dirty="0" err="1" smtClean="0">
                <a:latin typeface="Arial" pitchFamily="34" charset="0"/>
                <a:cs typeface="Arial" pitchFamily="34" charset="0"/>
              </a:rPr>
              <a:t>Снігурського</a:t>
            </a:r>
            <a:r>
              <a:rPr lang="uk-UA" sz="1600" dirty="0" smtClean="0">
                <a:latin typeface="Arial" pitchFamily="34" charset="0"/>
                <a:cs typeface="Arial" pitchFamily="34" charset="0"/>
              </a:rPr>
              <a:t>. У 1830</a:t>
            </a:r>
            <a:r>
              <a:rPr lang="ru-RU" sz="1600" dirty="0" smtClean="0"/>
              <a:t> – </a:t>
            </a:r>
            <a:r>
              <a:rPr lang="uk-UA" sz="1600" dirty="0" smtClean="0">
                <a:latin typeface="Arial" pitchFamily="34" charset="0"/>
                <a:cs typeface="Arial" pitchFamily="34" charset="0"/>
              </a:rPr>
              <a:t>40-х центром національного руху став Львів. Тут розгорнуло свою діяльність об’єднання романтиків </a:t>
            </a:r>
            <a:r>
              <a:rPr lang="ru-RU" sz="1600" dirty="0" smtClean="0"/>
              <a:t>«</a:t>
            </a:r>
            <a:r>
              <a:rPr lang="uk-UA" sz="1600" dirty="0" smtClean="0">
                <a:latin typeface="Arial" pitchFamily="34" charset="0"/>
                <a:cs typeface="Arial" pitchFamily="34" charset="0"/>
              </a:rPr>
              <a:t>Руська трійця</a:t>
            </a:r>
            <a:r>
              <a:rPr lang="ru-RU" sz="1600" dirty="0" smtClean="0"/>
              <a:t>»</a:t>
            </a:r>
            <a:r>
              <a:rPr lang="uk-UA" sz="1600" dirty="0" smtClean="0">
                <a:latin typeface="Arial" pitchFamily="34" charset="0"/>
                <a:cs typeface="Arial" pitchFamily="34" charset="0"/>
              </a:rPr>
              <a:t>, засновниками якого були  М. Шашкевич, І. Вагилевич,  Я. Головацький. </a:t>
            </a:r>
            <a:endParaRPr lang="uk-UA" sz="1600" dirty="0">
              <a:latin typeface="Arial" pitchFamily="34" charset="0"/>
              <a:cs typeface="Arial" pitchFamily="34" charset="0"/>
            </a:endParaRPr>
          </a:p>
        </p:txBody>
      </p:sp>
      <p:sp>
        <p:nvSpPr>
          <p:cNvPr id="9" name="TextBox 8"/>
          <p:cNvSpPr txBox="1"/>
          <p:nvPr/>
        </p:nvSpPr>
        <p:spPr>
          <a:xfrm>
            <a:off x="5857884" y="507207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330839</a:t>
            </a:r>
            <a:endParaRPr lang="ru-RU" dirty="0"/>
          </a:p>
        </p:txBody>
      </p:sp>
      <p:sp>
        <p:nvSpPr>
          <p:cNvPr id="10" name="TextBox 9"/>
          <p:cNvSpPr txBox="1"/>
          <p:nvPr/>
        </p:nvSpPr>
        <p:spPr>
          <a:xfrm>
            <a:off x="4071934" y="350043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628669</a:t>
            </a:r>
            <a:endParaRPr lang="ru-RU" dirty="0"/>
          </a:p>
        </p:txBody>
      </p:sp>
      <p:sp>
        <p:nvSpPr>
          <p:cNvPr id="11" name="TextBox 10"/>
          <p:cNvSpPr txBox="1"/>
          <p:nvPr/>
        </p:nvSpPr>
        <p:spPr>
          <a:xfrm>
            <a:off x="4071934" y="5857892"/>
            <a:ext cx="1072730" cy="369332"/>
          </a:xfrm>
          <a:prstGeom prst="rect">
            <a:avLst/>
          </a:prstGeom>
          <a:solidFill>
            <a:schemeClr val="bg1">
              <a:lumMod val="50000"/>
            </a:schemeClr>
          </a:solidFill>
        </p:spPr>
        <p:txBody>
          <a:bodyPr wrap="none" rtlCol="0">
            <a:spAutoFit/>
          </a:bodyPr>
          <a:lstStyle/>
          <a:p>
            <a:r>
              <a:rPr lang="uk-UA" dirty="0" smtClean="0"/>
              <a:t>Ви 31624</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55d2b7-2.jpg"/>
          <p:cNvPicPr>
            <a:picLocks noChangeAspect="1"/>
          </p:cNvPicPr>
          <p:nvPr/>
        </p:nvPicPr>
        <p:blipFill>
          <a:blip r:embed="rId2"/>
          <a:stretch>
            <a:fillRect/>
          </a:stretch>
        </p:blipFill>
        <p:spPr>
          <a:xfrm>
            <a:off x="0" y="2071678"/>
            <a:ext cx="4555095" cy="3920940"/>
          </a:xfrm>
          <a:prstGeom prst="rect">
            <a:avLst/>
          </a:prstGeom>
        </p:spPr>
      </p:pic>
      <p:sp>
        <p:nvSpPr>
          <p:cNvPr id="2" name="Прямоугольник 1"/>
          <p:cNvSpPr/>
          <p:nvPr/>
        </p:nvSpPr>
        <p:spPr>
          <a:xfrm>
            <a:off x="214282" y="285728"/>
            <a:ext cx="8715436"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Галичина</a:t>
            </a:r>
            <a:r>
              <a:rPr lang="uk-UA" sz="1600" i="1" dirty="0" smtClean="0">
                <a:latin typeface="Arial" pitchFamily="34" charset="0"/>
                <a:cs typeface="Arial" pitchFamily="34" charset="0"/>
              </a:rPr>
              <a:t> </a:t>
            </a:r>
            <a:r>
              <a:rPr lang="uk-UA" sz="1600" dirty="0" smtClean="0">
                <a:latin typeface="Arial" pitchFamily="34" charset="0"/>
                <a:cs typeface="Arial" pitchFamily="34" charset="0"/>
              </a:rPr>
              <a:t>– історична назва українських етнічних земель, розташованих на північ від Карпатських гір, у басейні річок Дністра, Західного Бугу, </a:t>
            </a:r>
            <a:r>
              <a:rPr lang="uk-UA" sz="1600" dirty="0" err="1" smtClean="0">
                <a:latin typeface="Arial" pitchFamily="34" charset="0"/>
                <a:cs typeface="Arial" pitchFamily="34" charset="0"/>
              </a:rPr>
              <a:t>Сяну</a:t>
            </a:r>
            <a:r>
              <a:rPr lang="uk-UA" sz="1600" dirty="0" smtClean="0">
                <a:latin typeface="Arial" pitchFamily="34" charset="0"/>
                <a:cs typeface="Arial" pitchFamily="34" charset="0"/>
              </a:rPr>
              <a:t>. Це територія Львівської,  Івано-Франківської, Тернопільської областей України, а також ряду воєводств Польщі.</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3" cstate="email"/>
          <a:stretch>
            <a:fillRect/>
          </a:stretch>
        </p:blipFill>
        <p:spPr>
          <a:xfrm>
            <a:off x="5429256" y="1557324"/>
            <a:ext cx="3500462" cy="5014948"/>
          </a:xfrm>
          <a:prstGeom prst="rect">
            <a:avLst/>
          </a:prstGeom>
          <a:effectLst>
            <a:outerShdw blurRad="50800" dist="38100" dir="10800000" algn="r" rotWithShape="0">
              <a:prstClr val="black">
                <a:alpha val="40000"/>
              </a:prstClr>
            </a:outerShdw>
          </a:effectLst>
        </p:spPr>
      </p:pic>
      <p:pic>
        <p:nvPicPr>
          <p:cNvPr id="4" name="Рисунок 3" descr="Scan-150323-0004.jpg"/>
          <p:cNvPicPr>
            <a:picLocks noChangeAspect="1"/>
          </p:cNvPicPr>
          <p:nvPr/>
        </p:nvPicPr>
        <p:blipFill>
          <a:blip r:embed="rId4" cstate="email"/>
          <a:stretch>
            <a:fillRect/>
          </a:stretch>
        </p:blipFill>
        <p:spPr>
          <a:xfrm>
            <a:off x="3512336" y="1571612"/>
            <a:ext cx="1774044" cy="2456368"/>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3500430" y="4071942"/>
            <a:ext cx="1805794" cy="2500330"/>
          </a:xfrm>
          <a:prstGeom prst="rect">
            <a:avLst/>
          </a:prstGeom>
          <a:effectLst>
            <a:outerShdw blurRad="50800" dist="38100" dir="10800000" algn="r" rotWithShape="0">
              <a:prstClr val="black">
                <a:alpha val="40000"/>
              </a:prstClr>
            </a:outerShdw>
          </a:effectLst>
        </p:spPr>
      </p:pic>
      <p:sp>
        <p:nvSpPr>
          <p:cNvPr id="9" name="TextBox 8"/>
          <p:cNvSpPr txBox="1"/>
          <p:nvPr/>
        </p:nvSpPr>
        <p:spPr>
          <a:xfrm>
            <a:off x="3500430" y="2928934"/>
            <a:ext cx="92845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6133</a:t>
            </a:r>
            <a:endParaRPr lang="ru-RU" dirty="0"/>
          </a:p>
        </p:txBody>
      </p:sp>
      <p:sp>
        <p:nvSpPr>
          <p:cNvPr id="10" name="TextBox 9"/>
          <p:cNvSpPr txBox="1"/>
          <p:nvPr/>
        </p:nvSpPr>
        <p:spPr>
          <a:xfrm>
            <a:off x="3500430" y="5429264"/>
            <a:ext cx="92845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7818</a:t>
            </a:r>
            <a:endParaRPr lang="ru-RU" dirty="0"/>
          </a:p>
        </p:txBody>
      </p:sp>
      <p:sp>
        <p:nvSpPr>
          <p:cNvPr id="11" name="TextBox 10"/>
          <p:cNvSpPr txBox="1"/>
          <p:nvPr/>
        </p:nvSpPr>
        <p:spPr>
          <a:xfrm>
            <a:off x="5429256" y="4357694"/>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11631</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 газеті „Зоря галицька”.jpg"/>
          <p:cNvPicPr>
            <a:picLocks noChangeAspect="1"/>
          </p:cNvPicPr>
          <p:nvPr/>
        </p:nvPicPr>
        <p:blipFill>
          <a:blip r:embed="rId2" cstate="print"/>
          <a:stretch>
            <a:fillRect/>
          </a:stretch>
        </p:blipFill>
        <p:spPr>
          <a:xfrm>
            <a:off x="0" y="214290"/>
            <a:ext cx="8382000" cy="5003800"/>
          </a:xfrm>
          <a:prstGeom prst="rect">
            <a:avLst/>
          </a:prstGeom>
        </p:spPr>
      </p:pic>
      <p:sp>
        <p:nvSpPr>
          <p:cNvPr id="2" name="Прямоугольник 1"/>
          <p:cNvSpPr/>
          <p:nvPr/>
        </p:nvSpPr>
        <p:spPr>
          <a:xfrm>
            <a:off x="142844" y="5514819"/>
            <a:ext cx="8858312" cy="110799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Під час </a:t>
            </a:r>
            <a:r>
              <a:rPr lang="ru-RU" sz="1600" dirty="0" smtClean="0"/>
              <a:t>«</a:t>
            </a:r>
            <a:r>
              <a:rPr lang="uk-UA" sz="1600" dirty="0" smtClean="0">
                <a:latin typeface="Arial" pitchFamily="34" charset="0"/>
                <a:cs typeface="Arial" pitchFamily="34" charset="0"/>
              </a:rPr>
              <a:t>Весни народів</a:t>
            </a:r>
            <a:r>
              <a:rPr lang="ru-RU" sz="1600" dirty="0" smtClean="0"/>
              <a:t>»</a:t>
            </a:r>
            <a:r>
              <a:rPr lang="uk-UA" sz="1600" dirty="0" smtClean="0">
                <a:latin typeface="Arial" pitchFamily="34" charset="0"/>
                <a:cs typeface="Arial" pitchFamily="34" charset="0"/>
              </a:rPr>
              <a:t> у травні 1848 р. у Львові була заснована перша українська політична організація </a:t>
            </a:r>
            <a:r>
              <a:rPr lang="ru-RU" sz="1600" dirty="0" smtClean="0"/>
              <a:t>—</a:t>
            </a:r>
            <a:r>
              <a:rPr lang="uk-UA" sz="1600" dirty="0" smtClean="0">
                <a:latin typeface="Arial" pitchFamily="34" charset="0"/>
                <a:cs typeface="Arial" pitchFamily="34" charset="0"/>
              </a:rPr>
              <a:t> Головна руська рада, яка у своєму друкованому органі </a:t>
            </a:r>
            <a:r>
              <a:rPr lang="ru-RU" sz="1600" dirty="0" smtClean="0"/>
              <a:t>—</a:t>
            </a:r>
            <a:r>
              <a:rPr lang="uk-UA" sz="1600" dirty="0" smtClean="0">
                <a:latin typeface="Arial" pitchFamily="34" charset="0"/>
                <a:cs typeface="Arial" pitchFamily="34" charset="0"/>
              </a:rPr>
              <a:t> газеті </a:t>
            </a:r>
            <a:r>
              <a:rPr lang="ru-RU" sz="1600" dirty="0" smtClean="0"/>
              <a:t>«</a:t>
            </a:r>
            <a:r>
              <a:rPr lang="uk-UA" sz="1600" dirty="0" smtClean="0">
                <a:latin typeface="Arial" pitchFamily="34" charset="0"/>
                <a:cs typeface="Arial" pitchFamily="34" charset="0"/>
              </a:rPr>
              <a:t>Зоря галицька</a:t>
            </a:r>
            <a:r>
              <a:rPr lang="ru-RU" sz="1600" dirty="0" smtClean="0"/>
              <a:t>»</a:t>
            </a:r>
            <a:r>
              <a:rPr lang="uk-UA" sz="1600" dirty="0" smtClean="0">
                <a:latin typeface="Arial" pitchFamily="34" charset="0"/>
                <a:cs typeface="Arial" pitchFamily="34" charset="0"/>
              </a:rPr>
              <a:t> проголосила національну єдність українського населення Галичини й Наддніпрянщини.</a:t>
            </a:r>
            <a:endParaRPr lang="uk-UA" sz="1600" dirty="0">
              <a:latin typeface="Arial" pitchFamily="34" charset="0"/>
              <a:cs typeface="Arial" pitchFamily="34" charset="0"/>
            </a:endParaRPr>
          </a:p>
        </p:txBody>
      </p:sp>
      <p:pic>
        <p:nvPicPr>
          <p:cNvPr id="5" name="Рисунок 4" descr="Scan-150323-0002.jpg"/>
          <p:cNvPicPr>
            <a:picLocks noChangeAspect="1"/>
          </p:cNvPicPr>
          <p:nvPr/>
        </p:nvPicPr>
        <p:blipFill>
          <a:blip r:embed="rId3" cstate="email"/>
          <a:stretch>
            <a:fillRect/>
          </a:stretch>
        </p:blipFill>
        <p:spPr>
          <a:xfrm>
            <a:off x="3571868" y="97333"/>
            <a:ext cx="1822186" cy="2617287"/>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4" cstate="email"/>
          <a:stretch>
            <a:fillRect/>
          </a:stretch>
        </p:blipFill>
        <p:spPr>
          <a:xfrm>
            <a:off x="3599700" y="2790239"/>
            <a:ext cx="1794354" cy="2639025"/>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5" cstate="email"/>
          <a:stretch>
            <a:fillRect/>
          </a:stretch>
        </p:blipFill>
        <p:spPr>
          <a:xfrm>
            <a:off x="5500694" y="142852"/>
            <a:ext cx="3500462" cy="5286412"/>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5500694" y="3643314"/>
            <a:ext cx="1072730" cy="369332"/>
          </a:xfrm>
          <a:prstGeom prst="rect">
            <a:avLst/>
          </a:prstGeom>
          <a:solidFill>
            <a:schemeClr val="bg1">
              <a:lumMod val="50000"/>
            </a:schemeClr>
          </a:solidFill>
        </p:spPr>
        <p:txBody>
          <a:bodyPr wrap="none" rtlCol="0">
            <a:spAutoFit/>
          </a:bodyPr>
          <a:lstStyle/>
          <a:p>
            <a:r>
              <a:rPr lang="uk-UA" dirty="0" smtClean="0"/>
              <a:t>Ви 22932</a:t>
            </a:r>
            <a:endParaRPr lang="ru-RU" dirty="0"/>
          </a:p>
        </p:txBody>
      </p:sp>
      <p:sp>
        <p:nvSpPr>
          <p:cNvPr id="10" name="TextBox 9"/>
          <p:cNvSpPr txBox="1"/>
          <p:nvPr/>
        </p:nvSpPr>
        <p:spPr>
          <a:xfrm>
            <a:off x="3571868" y="1928802"/>
            <a:ext cx="1072730" cy="369332"/>
          </a:xfrm>
          <a:prstGeom prst="rect">
            <a:avLst/>
          </a:prstGeom>
          <a:solidFill>
            <a:schemeClr val="bg1">
              <a:lumMod val="50000"/>
            </a:schemeClr>
          </a:solidFill>
        </p:spPr>
        <p:txBody>
          <a:bodyPr wrap="none" rtlCol="0">
            <a:spAutoFit/>
          </a:bodyPr>
          <a:lstStyle/>
          <a:p>
            <a:r>
              <a:rPr lang="uk-UA" dirty="0" smtClean="0"/>
              <a:t>Ви 17579</a:t>
            </a:r>
            <a:endParaRPr lang="ru-RU" dirty="0"/>
          </a:p>
        </p:txBody>
      </p:sp>
      <p:sp>
        <p:nvSpPr>
          <p:cNvPr id="11" name="TextBox 10"/>
          <p:cNvSpPr txBox="1"/>
          <p:nvPr/>
        </p:nvSpPr>
        <p:spPr>
          <a:xfrm>
            <a:off x="3571868" y="4572008"/>
            <a:ext cx="955711" cy="369332"/>
          </a:xfrm>
          <a:prstGeom prst="rect">
            <a:avLst/>
          </a:prstGeom>
          <a:solidFill>
            <a:schemeClr val="bg1">
              <a:lumMod val="50000"/>
            </a:schemeClr>
          </a:solidFill>
        </p:spPr>
        <p:txBody>
          <a:bodyPr wrap="none" rtlCol="0">
            <a:spAutoFit/>
          </a:bodyPr>
          <a:lstStyle/>
          <a:p>
            <a:r>
              <a:rPr lang="uk-UA" dirty="0" smtClean="0"/>
              <a:t>Ви 4070</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еволюційні події 1848-1849.jpg"/>
          <p:cNvPicPr>
            <a:picLocks noChangeAspect="1"/>
          </p:cNvPicPr>
          <p:nvPr/>
        </p:nvPicPr>
        <p:blipFill>
          <a:blip r:embed="rId2"/>
          <a:stretch>
            <a:fillRect/>
          </a:stretch>
        </p:blipFill>
        <p:spPr>
          <a:xfrm>
            <a:off x="2285953" y="428604"/>
            <a:ext cx="6858046" cy="4094046"/>
          </a:xfrm>
          <a:prstGeom prst="rect">
            <a:avLst/>
          </a:prstGeom>
        </p:spPr>
      </p:pic>
      <p:sp>
        <p:nvSpPr>
          <p:cNvPr id="2" name="Прямоугольник 1"/>
          <p:cNvSpPr/>
          <p:nvPr/>
        </p:nvSpPr>
        <p:spPr>
          <a:xfrm>
            <a:off x="142844" y="5074050"/>
            <a:ext cx="878684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Революційні події 1848–1849 </a:t>
            </a:r>
            <a:r>
              <a:rPr lang="uk-UA" sz="1600" dirty="0" err="1" smtClean="0">
                <a:latin typeface="Arial" pitchFamily="34" charset="0"/>
                <a:cs typeface="Arial" pitchFamily="34" charset="0"/>
              </a:rPr>
              <a:t>pp</a:t>
            </a:r>
            <a:r>
              <a:rPr lang="uk-UA" sz="1600" dirty="0" smtClean="0">
                <a:latin typeface="Arial" pitchFamily="34" charset="0"/>
                <a:cs typeface="Arial" pitchFamily="34" charset="0"/>
              </a:rPr>
              <a:t>. сприяли пробудженню національної самосвідомості українського населення Галичини. Головна Руська Рада, що виникла у Львові 1848 р., проголосила ідею єдності всіх українських земель, а також пропонувала утворити з українських земель Східної Галичини, Буковини та Закарпаття окремий Коронний край у складі Австрійської імперії. Після утворення Австро-Угорщини 1867 р. Галичина увійшла до складу австрійської її частини. Влада тут повністю належала польським аристократам</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pic>
        <p:nvPicPr>
          <p:cNvPr id="4" name="Рисунок 3" descr="Scan-150323-0002.jpg"/>
          <p:cNvPicPr>
            <a:picLocks noChangeAspect="1"/>
          </p:cNvPicPr>
          <p:nvPr/>
        </p:nvPicPr>
        <p:blipFill>
          <a:blip r:embed="rId3" cstate="email"/>
          <a:stretch>
            <a:fillRect/>
          </a:stretch>
        </p:blipFill>
        <p:spPr>
          <a:xfrm>
            <a:off x="3357554" y="0"/>
            <a:ext cx="1643074" cy="2453382"/>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4" cstate="email"/>
          <a:stretch>
            <a:fillRect/>
          </a:stretch>
        </p:blipFill>
        <p:spPr>
          <a:xfrm>
            <a:off x="142844" y="71438"/>
            <a:ext cx="3143272" cy="4924906"/>
          </a:xfrm>
          <a:prstGeom prst="rect">
            <a:avLst/>
          </a:prstGeom>
          <a:effectLst>
            <a:outerShdw blurRad="50800" dist="38100" dir="2700000" algn="tl" rotWithShape="0">
              <a:prstClr val="black">
                <a:alpha val="40000"/>
              </a:prstClr>
            </a:outerShdw>
          </a:effectLst>
        </p:spPr>
      </p:pic>
      <p:pic>
        <p:nvPicPr>
          <p:cNvPr id="6" name="Рисунок 5" descr="Scan-150323-0004.jpg"/>
          <p:cNvPicPr>
            <a:picLocks noChangeAspect="1"/>
          </p:cNvPicPr>
          <p:nvPr/>
        </p:nvPicPr>
        <p:blipFill>
          <a:blip r:embed="rId5" cstate="email"/>
          <a:stretch>
            <a:fillRect/>
          </a:stretch>
        </p:blipFill>
        <p:spPr>
          <a:xfrm>
            <a:off x="3357554" y="2500306"/>
            <a:ext cx="1643074" cy="245445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357554" y="171448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165887</a:t>
            </a:r>
            <a:endParaRPr lang="ru-RU" dirty="0"/>
          </a:p>
        </p:txBody>
      </p:sp>
      <p:sp>
        <p:nvSpPr>
          <p:cNvPr id="9" name="TextBox 8"/>
          <p:cNvSpPr txBox="1"/>
          <p:nvPr/>
        </p:nvSpPr>
        <p:spPr>
          <a:xfrm>
            <a:off x="3357554" y="428625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719134</a:t>
            </a:r>
            <a:endParaRPr lang="ru-RU" dirty="0"/>
          </a:p>
        </p:txBody>
      </p:sp>
      <p:sp>
        <p:nvSpPr>
          <p:cNvPr id="10" name="TextBox 9"/>
          <p:cNvSpPr txBox="1"/>
          <p:nvPr/>
        </p:nvSpPr>
        <p:spPr>
          <a:xfrm>
            <a:off x="142844" y="3857628"/>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975461</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еляни галичини.jpg"/>
          <p:cNvPicPr>
            <a:picLocks noChangeAspect="1"/>
          </p:cNvPicPr>
          <p:nvPr/>
        </p:nvPicPr>
        <p:blipFill>
          <a:blip r:embed="rId2" cstate="print"/>
          <a:stretch>
            <a:fillRect/>
          </a:stretch>
        </p:blipFill>
        <p:spPr>
          <a:xfrm>
            <a:off x="1976350" y="2214554"/>
            <a:ext cx="7167650" cy="4278869"/>
          </a:xfrm>
          <a:prstGeom prst="rect">
            <a:avLst/>
          </a:prstGeom>
        </p:spPr>
      </p:pic>
      <p:pic>
        <p:nvPicPr>
          <p:cNvPr id="4" name="Рисунок 3" descr="Scan-150323-0004.jpg"/>
          <p:cNvPicPr>
            <a:picLocks noChangeAspect="1"/>
          </p:cNvPicPr>
          <p:nvPr/>
        </p:nvPicPr>
        <p:blipFill>
          <a:blip r:embed="rId3" cstate="email"/>
          <a:stretch>
            <a:fillRect/>
          </a:stretch>
        </p:blipFill>
        <p:spPr>
          <a:xfrm>
            <a:off x="3286116" y="4429132"/>
            <a:ext cx="1428649" cy="2214578"/>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142844" y="2143116"/>
            <a:ext cx="3071834" cy="4549947"/>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286116" y="2143116"/>
            <a:ext cx="1429885" cy="2214578"/>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142852"/>
            <a:ext cx="8715436" cy="1815882"/>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Хоча буржуазно-демократична революція 1848–1849 рр. в Австрійській імперії й зазнала поразки, проте вона започаткувала поступову ліквідацію феодально-кріпосницьких відносин і розчищення шляху до капіталізму. </a:t>
            </a:r>
          </a:p>
          <a:p>
            <a:pPr algn="just"/>
            <a:r>
              <a:rPr lang="uk-UA" sz="1600" dirty="0" smtClean="0">
                <a:latin typeface="Arial" pitchFamily="34" charset="0"/>
                <a:cs typeface="Arial" pitchFamily="34" charset="0"/>
              </a:rPr>
              <a:t>При цьому  Галичина, Північна Буковина і Закарпаття увійшли в нову епоху економічно відсталими. Земельна аристократія зберегла свої економічні й політичні позиції. Загалом основні проблеми буржуазно-демократичних перетворень в Австрії протягом певного часу залишалися невирішеними.</a:t>
            </a:r>
          </a:p>
        </p:txBody>
      </p:sp>
      <p:sp>
        <p:nvSpPr>
          <p:cNvPr id="9" name="TextBox 8"/>
          <p:cNvSpPr txBox="1"/>
          <p:nvPr/>
        </p:nvSpPr>
        <p:spPr>
          <a:xfrm>
            <a:off x="3286116" y="614364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714824</a:t>
            </a:r>
            <a:endParaRPr lang="ru-RU" dirty="0"/>
          </a:p>
        </p:txBody>
      </p:sp>
      <p:sp>
        <p:nvSpPr>
          <p:cNvPr id="10" name="TextBox 9"/>
          <p:cNvSpPr txBox="1"/>
          <p:nvPr/>
        </p:nvSpPr>
        <p:spPr>
          <a:xfrm>
            <a:off x="3286116" y="371475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819520</a:t>
            </a:r>
            <a:endParaRPr lang="ru-RU" dirty="0"/>
          </a:p>
        </p:txBody>
      </p:sp>
      <p:sp>
        <p:nvSpPr>
          <p:cNvPr id="11" name="TextBox 10"/>
          <p:cNvSpPr txBox="1"/>
          <p:nvPr/>
        </p:nvSpPr>
        <p:spPr>
          <a:xfrm>
            <a:off x="142844" y="514351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689605</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AustriaHungaryWWI.gif"/>
          <p:cNvPicPr>
            <a:picLocks noChangeAspect="1"/>
          </p:cNvPicPr>
          <p:nvPr/>
        </p:nvPicPr>
        <p:blipFill>
          <a:blip r:embed="rId2" cstate="print"/>
          <a:stretch>
            <a:fillRect/>
          </a:stretch>
        </p:blipFill>
        <p:spPr>
          <a:xfrm>
            <a:off x="3519428" y="428604"/>
            <a:ext cx="5624572" cy="4299635"/>
          </a:xfrm>
          <a:prstGeom prst="rect">
            <a:avLst/>
          </a:prstGeom>
        </p:spPr>
      </p:pic>
      <p:pic>
        <p:nvPicPr>
          <p:cNvPr id="4" name="Рисунок 3" descr="Scan-150323-0004.jpg"/>
          <p:cNvPicPr>
            <a:picLocks noChangeAspect="1"/>
          </p:cNvPicPr>
          <p:nvPr/>
        </p:nvPicPr>
        <p:blipFill>
          <a:blip r:embed="rId3" cstate="email"/>
          <a:stretch>
            <a:fillRect/>
          </a:stretch>
        </p:blipFill>
        <p:spPr>
          <a:xfrm>
            <a:off x="3428992" y="142852"/>
            <a:ext cx="1714512" cy="2428892"/>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142844" y="142852"/>
            <a:ext cx="3214710" cy="4995714"/>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5286388"/>
            <a:ext cx="8715436" cy="132343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зв'язку з глибокою політичною кризою в країні, викликаною військовими невдачами в Італії (1859 р.) та у війні з Пруссією (1866 р.), австрійський уряд видав цілий ряд указів і розпоряджень. 20 жовтня 1860 р. було оголошено документ, відомий під назвою Федеративної конституції, згідно з якою передбачався розподіл законодавчої влади між імператором і рейхстагом та обласними сеймами. </a:t>
            </a:r>
            <a:endParaRPr lang="uk-UA" sz="1600" dirty="0">
              <a:latin typeface="Arial" pitchFamily="34" charset="0"/>
              <a:cs typeface="Arial" pitchFamily="34" charset="0"/>
            </a:endParaRPr>
          </a:p>
        </p:txBody>
      </p:sp>
      <p:pic>
        <p:nvPicPr>
          <p:cNvPr id="8" name="Рисунок 7" descr="Scan-150323-0002.jpg"/>
          <p:cNvPicPr>
            <a:picLocks noChangeAspect="1"/>
          </p:cNvPicPr>
          <p:nvPr/>
        </p:nvPicPr>
        <p:blipFill>
          <a:blip r:embed="rId5" cstate="email"/>
          <a:stretch>
            <a:fillRect/>
          </a:stretch>
        </p:blipFill>
        <p:spPr>
          <a:xfrm>
            <a:off x="3428992" y="2643182"/>
            <a:ext cx="1714512" cy="2493836"/>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428992" y="200024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315340</a:t>
            </a:r>
            <a:endParaRPr lang="ru-RU" dirty="0"/>
          </a:p>
        </p:txBody>
      </p:sp>
      <p:sp>
        <p:nvSpPr>
          <p:cNvPr id="10" name="TextBox 9"/>
          <p:cNvSpPr txBox="1"/>
          <p:nvPr/>
        </p:nvSpPr>
        <p:spPr>
          <a:xfrm>
            <a:off x="3456895" y="364331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628692</a:t>
            </a:r>
            <a:endParaRPr lang="ru-RU" dirty="0"/>
          </a:p>
        </p:txBody>
      </p:sp>
      <p:sp>
        <p:nvSpPr>
          <p:cNvPr id="11" name="TextBox 10"/>
          <p:cNvSpPr txBox="1"/>
          <p:nvPr/>
        </p:nvSpPr>
        <p:spPr>
          <a:xfrm>
            <a:off x="142844" y="3571876"/>
            <a:ext cx="955711" cy="369332"/>
          </a:xfrm>
          <a:prstGeom prst="rect">
            <a:avLst/>
          </a:prstGeom>
          <a:solidFill>
            <a:schemeClr val="bg1">
              <a:lumMod val="50000"/>
            </a:schemeClr>
          </a:solidFill>
        </p:spPr>
        <p:txBody>
          <a:bodyPr wrap="none" rtlCol="0">
            <a:spAutoFit/>
          </a:bodyPr>
          <a:lstStyle/>
          <a:p>
            <a:r>
              <a:rPr lang="uk-UA" dirty="0" smtClean="0"/>
              <a:t>Ви 4747</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Галицький крайовий сейм.jpg"/>
          <p:cNvPicPr>
            <a:picLocks noChangeAspect="1"/>
          </p:cNvPicPr>
          <p:nvPr/>
        </p:nvPicPr>
        <p:blipFill>
          <a:blip r:embed="rId2" cstate="print"/>
          <a:stretch>
            <a:fillRect/>
          </a:stretch>
        </p:blipFill>
        <p:spPr>
          <a:xfrm>
            <a:off x="1" y="428604"/>
            <a:ext cx="6858016" cy="4094028"/>
          </a:xfrm>
          <a:prstGeom prst="rect">
            <a:avLst/>
          </a:prstGeom>
        </p:spPr>
      </p:pic>
      <p:sp>
        <p:nvSpPr>
          <p:cNvPr id="2" name="Прямоугольник 1"/>
          <p:cNvSpPr/>
          <p:nvPr/>
        </p:nvSpPr>
        <p:spPr>
          <a:xfrm>
            <a:off x="142844" y="5074050"/>
            <a:ext cx="8858312" cy="160043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Вирішальною подією внутрішньополітичної боротьби був австро-угорський компроміс   1867 р., тобто угода між придворною аристократією та австрійським великим капіталом, </a:t>
            </a:r>
          </a:p>
          <a:p>
            <a:pPr algn="just"/>
            <a:r>
              <a:rPr lang="uk-UA" sz="1600" dirty="0" smtClean="0">
                <a:latin typeface="Arial" pitchFamily="34" charset="0"/>
                <a:cs typeface="Arial" pitchFamily="34" charset="0"/>
              </a:rPr>
              <a:t>з  одного боку, і угорським землеволодінням </a:t>
            </a:r>
            <a:r>
              <a:rPr lang="ru-RU" sz="1600" dirty="0" smtClean="0"/>
              <a:t>—</a:t>
            </a:r>
            <a:r>
              <a:rPr lang="uk-UA" sz="1600" dirty="0" smtClean="0">
                <a:latin typeface="Arial" pitchFamily="34" charset="0"/>
                <a:cs typeface="Arial" pitchFamily="34" charset="0"/>
              </a:rPr>
              <a:t> з іншого. У результаті Австрійська імперія була перетворена в двоїсту  Австро-Угорську імперію. </a:t>
            </a:r>
          </a:p>
          <a:p>
            <a:pPr algn="just"/>
            <a:r>
              <a:rPr lang="uk-UA" sz="1600" dirty="0" smtClean="0">
                <a:latin typeface="Arial" pitchFamily="34" charset="0"/>
                <a:cs typeface="Arial" pitchFamily="34" charset="0"/>
              </a:rPr>
              <a:t>У Львові 1861 р. розпочав свою діяльність місцевий виборний Галицький крайовий сейм.</a:t>
            </a:r>
          </a:p>
          <a:p>
            <a:pPr algn="just"/>
            <a:r>
              <a:rPr lang="uk-UA" sz="1600" dirty="0" smtClean="0">
                <a:latin typeface="Arial" pitchFamily="34" charset="0"/>
                <a:cs typeface="Arial" pitchFamily="34" charset="0"/>
              </a:rPr>
              <a:t>У Буковині також розпочав роботу крайовий сейм.</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3" cstate="email"/>
          <a:stretch>
            <a:fillRect/>
          </a:stretch>
        </p:blipFill>
        <p:spPr>
          <a:xfrm>
            <a:off x="4500562" y="2604024"/>
            <a:ext cx="1500198" cy="2322524"/>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4" cstate="email"/>
          <a:stretch>
            <a:fillRect/>
          </a:stretch>
        </p:blipFill>
        <p:spPr>
          <a:xfrm>
            <a:off x="6072198" y="142851"/>
            <a:ext cx="2928958" cy="4780829"/>
          </a:xfrm>
          <a:prstGeom prst="rect">
            <a:avLst/>
          </a:prstGeom>
          <a:effectLst>
            <a:outerShdw blurRad="50800" dist="38100" dir="2700000" algn="tl" rotWithShape="0">
              <a:prstClr val="black">
                <a:alpha val="40000"/>
              </a:prstClr>
            </a:outerShdw>
          </a:effectLst>
        </p:spPr>
      </p:pic>
      <p:pic>
        <p:nvPicPr>
          <p:cNvPr id="8" name="Рисунок 7" descr="Scan-150323-0003.jpg"/>
          <p:cNvPicPr>
            <a:picLocks noChangeAspect="1"/>
          </p:cNvPicPr>
          <p:nvPr/>
        </p:nvPicPr>
        <p:blipFill>
          <a:blip r:embed="rId5" cstate="email"/>
          <a:stretch>
            <a:fillRect/>
          </a:stretch>
        </p:blipFill>
        <p:spPr>
          <a:xfrm>
            <a:off x="4500563" y="142852"/>
            <a:ext cx="1501316" cy="2357454"/>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4500562" y="178592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607831</a:t>
            </a:r>
            <a:endParaRPr lang="ru-RU" dirty="0"/>
          </a:p>
        </p:txBody>
      </p:sp>
      <p:sp>
        <p:nvSpPr>
          <p:cNvPr id="11" name="TextBox 10"/>
          <p:cNvSpPr txBox="1"/>
          <p:nvPr/>
        </p:nvSpPr>
        <p:spPr>
          <a:xfrm>
            <a:off x="6072198" y="442913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597035</a:t>
            </a:r>
            <a:endParaRPr lang="ru-RU" dirty="0"/>
          </a:p>
        </p:txBody>
      </p:sp>
      <p:sp>
        <p:nvSpPr>
          <p:cNvPr id="12" name="TextBox 11"/>
          <p:cNvSpPr txBox="1"/>
          <p:nvPr/>
        </p:nvSpPr>
        <p:spPr>
          <a:xfrm>
            <a:off x="4500562" y="4357694"/>
            <a:ext cx="1168910" cy="369332"/>
          </a:xfrm>
          <a:prstGeom prst="rect">
            <a:avLst/>
          </a:prstGeom>
          <a:solidFill>
            <a:schemeClr val="bg1">
              <a:lumMod val="50000"/>
            </a:schemeClr>
          </a:solidFill>
        </p:spPr>
        <p:txBody>
          <a:bodyPr wrap="none" rtlCol="0">
            <a:spAutoFit/>
          </a:bodyPr>
          <a:lstStyle/>
          <a:p>
            <a:r>
              <a:rPr lang="uk-UA" dirty="0" err="1" smtClean="0"/>
              <a:t>Ра</a:t>
            </a:r>
            <a:r>
              <a:rPr lang="uk-UA" dirty="0" smtClean="0"/>
              <a:t> 403633</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Ця установа.jpg"/>
          <p:cNvPicPr>
            <a:picLocks noChangeAspect="1"/>
          </p:cNvPicPr>
          <p:nvPr/>
        </p:nvPicPr>
        <p:blipFill>
          <a:blip r:embed="rId2" cstate="print"/>
          <a:stretch>
            <a:fillRect/>
          </a:stretch>
        </p:blipFill>
        <p:spPr>
          <a:xfrm>
            <a:off x="2262134" y="500042"/>
            <a:ext cx="6881866" cy="4108266"/>
          </a:xfrm>
          <a:prstGeom prst="rect">
            <a:avLst/>
          </a:prstGeom>
        </p:spPr>
      </p:pic>
      <p:pic>
        <p:nvPicPr>
          <p:cNvPr id="4" name="Рисунок 3" descr="Scan-150323-0004.jpg"/>
          <p:cNvPicPr>
            <a:picLocks noChangeAspect="1"/>
          </p:cNvPicPr>
          <p:nvPr/>
        </p:nvPicPr>
        <p:blipFill>
          <a:blip r:embed="rId3" cstate="email"/>
          <a:stretch>
            <a:fillRect/>
          </a:stretch>
        </p:blipFill>
        <p:spPr>
          <a:xfrm>
            <a:off x="142844" y="142852"/>
            <a:ext cx="3071834" cy="4914935"/>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310070" y="142852"/>
            <a:ext cx="1619120" cy="2435925"/>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286116" y="2643182"/>
            <a:ext cx="1619119" cy="2428892"/>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5143512"/>
            <a:ext cx="8786874"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Ця установа була типовим представником шляхетського парламентаризму, притаманного тогочасній Західній і Центральній Європі. Сейм формували не на основі виборів, а за призначенням цісаря. До складу сейму входили тільки представники аристократії і духовенства: князі, графи, барони, єпископат римо-католицької, греко-католицької, вірменсько-католицької церков і шляхта, що платила щорічний податок не менше, ніж 75 золотих </a:t>
            </a:r>
            <a:r>
              <a:rPr lang="uk-UA" sz="1600" dirty="0" err="1" smtClean="0">
                <a:latin typeface="Arial" pitchFamily="34" charset="0"/>
                <a:cs typeface="Arial" pitchFamily="34" charset="0"/>
              </a:rPr>
              <a:t>ринських</a:t>
            </a:r>
            <a:r>
              <a:rPr lang="uk-UA" sz="1600" dirty="0" smtClean="0">
                <a:latin typeface="Arial" pitchFamily="34" charset="0"/>
                <a:cs typeface="Arial" pitchFamily="34" charset="0"/>
              </a:rPr>
              <a:t>.</a:t>
            </a:r>
          </a:p>
        </p:txBody>
      </p:sp>
      <p:sp>
        <p:nvSpPr>
          <p:cNvPr id="9" name="TextBox 8"/>
          <p:cNvSpPr txBox="1"/>
          <p:nvPr/>
        </p:nvSpPr>
        <p:spPr>
          <a:xfrm>
            <a:off x="3314019" y="220241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555555</a:t>
            </a:r>
            <a:endParaRPr lang="ru-RU" dirty="0"/>
          </a:p>
        </p:txBody>
      </p:sp>
      <p:sp>
        <p:nvSpPr>
          <p:cNvPr id="10" name="TextBox 9"/>
          <p:cNvSpPr txBox="1"/>
          <p:nvPr/>
        </p:nvSpPr>
        <p:spPr>
          <a:xfrm>
            <a:off x="3286116" y="435769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555555</a:t>
            </a:r>
            <a:endParaRPr lang="ru-RU" dirty="0"/>
          </a:p>
        </p:txBody>
      </p:sp>
      <p:sp>
        <p:nvSpPr>
          <p:cNvPr id="11" name="TextBox 10"/>
          <p:cNvSpPr txBox="1"/>
          <p:nvPr/>
        </p:nvSpPr>
        <p:spPr>
          <a:xfrm>
            <a:off x="142844" y="4357694"/>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555555</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національну рівноправність.jpg"/>
          <p:cNvPicPr>
            <a:picLocks noChangeAspect="1"/>
          </p:cNvPicPr>
          <p:nvPr/>
        </p:nvPicPr>
        <p:blipFill>
          <a:blip r:embed="rId2" cstate="print"/>
          <a:stretch>
            <a:fillRect/>
          </a:stretch>
        </p:blipFill>
        <p:spPr>
          <a:xfrm>
            <a:off x="2643174" y="2214554"/>
            <a:ext cx="6500826" cy="3880795"/>
          </a:xfrm>
          <a:prstGeom prst="rect">
            <a:avLst/>
          </a:prstGeom>
        </p:spPr>
      </p:pic>
      <p:sp>
        <p:nvSpPr>
          <p:cNvPr id="2" name="Прямоугольник 1"/>
          <p:cNvSpPr/>
          <p:nvPr/>
        </p:nvSpPr>
        <p:spPr>
          <a:xfrm>
            <a:off x="214282" y="142852"/>
            <a:ext cx="8786842" cy="110799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Конституція 1867 р. офіційно проголосила національну рівноправність у школах, державних установах та судах, насправді ж панівне становище поряд з австрійськими правлячими колами в Східній Галичині займали польські шляхтичі, в Північній Буковині </a:t>
            </a:r>
            <a:r>
              <a:rPr lang="ru-RU" sz="1600" dirty="0" smtClean="0"/>
              <a:t>—</a:t>
            </a:r>
            <a:r>
              <a:rPr lang="uk-UA" sz="1600" dirty="0" smtClean="0">
                <a:latin typeface="Arial" pitchFamily="34" charset="0"/>
                <a:cs typeface="Arial" pitchFamily="34" charset="0"/>
              </a:rPr>
              <a:t> румунські бояри, в Закарпатті </a:t>
            </a:r>
            <a:r>
              <a:rPr lang="ru-RU" sz="1600" dirty="0" smtClean="0"/>
              <a:t>—</a:t>
            </a:r>
            <a:r>
              <a:rPr lang="uk-UA" sz="1600" dirty="0" smtClean="0">
                <a:latin typeface="Arial" pitchFamily="34" charset="0"/>
                <a:cs typeface="Arial" pitchFamily="34" charset="0"/>
              </a:rPr>
              <a:t> угорські феодали та капіталісти.</a:t>
            </a:r>
            <a:endParaRPr lang="uk-UA" sz="1600" dirty="0">
              <a:latin typeface="Arial" pitchFamily="34" charset="0"/>
              <a:cs typeface="Arial" pitchFamily="34" charset="0"/>
            </a:endParaRPr>
          </a:p>
        </p:txBody>
      </p:sp>
      <p:pic>
        <p:nvPicPr>
          <p:cNvPr id="4" name="Рисунок 3" descr="Scan-150323-0002.jpg"/>
          <p:cNvPicPr>
            <a:picLocks noChangeAspect="1"/>
          </p:cNvPicPr>
          <p:nvPr/>
        </p:nvPicPr>
        <p:blipFill>
          <a:blip r:embed="rId3" cstate="email"/>
          <a:stretch>
            <a:fillRect/>
          </a:stretch>
        </p:blipFill>
        <p:spPr>
          <a:xfrm>
            <a:off x="142844" y="1285860"/>
            <a:ext cx="3500462" cy="5449740"/>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4" cstate="email"/>
          <a:stretch>
            <a:fillRect/>
          </a:stretch>
        </p:blipFill>
        <p:spPr>
          <a:xfrm>
            <a:off x="3714744" y="4071942"/>
            <a:ext cx="1753519" cy="2643206"/>
          </a:xfrm>
          <a:prstGeom prst="rect">
            <a:avLst/>
          </a:prstGeom>
          <a:effectLst>
            <a:outerShdw blurRad="50800" dist="38100" dir="2700000" algn="tl" rotWithShape="0">
              <a:prstClr val="black">
                <a:alpha val="40000"/>
              </a:prstClr>
            </a:outerShdw>
          </a:effectLst>
        </p:spPr>
      </p:pic>
      <p:pic>
        <p:nvPicPr>
          <p:cNvPr id="6" name="Рисунок 5" descr="Scan-150323-0004.jpg"/>
          <p:cNvPicPr>
            <a:picLocks noChangeAspect="1"/>
          </p:cNvPicPr>
          <p:nvPr/>
        </p:nvPicPr>
        <p:blipFill>
          <a:blip r:embed="rId5" cstate="email"/>
          <a:stretch>
            <a:fillRect/>
          </a:stretch>
        </p:blipFill>
        <p:spPr>
          <a:xfrm>
            <a:off x="3714744" y="1285860"/>
            <a:ext cx="1753519" cy="2714644"/>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714744" y="635795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757885</a:t>
            </a:r>
            <a:endParaRPr lang="ru-RU" dirty="0"/>
          </a:p>
        </p:txBody>
      </p:sp>
      <p:sp>
        <p:nvSpPr>
          <p:cNvPr id="9" name="TextBox 8"/>
          <p:cNvSpPr txBox="1"/>
          <p:nvPr/>
        </p:nvSpPr>
        <p:spPr>
          <a:xfrm>
            <a:off x="3714744" y="300037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738232</a:t>
            </a:r>
            <a:endParaRPr lang="ru-RU" dirty="0"/>
          </a:p>
        </p:txBody>
      </p:sp>
      <p:sp>
        <p:nvSpPr>
          <p:cNvPr id="10" name="TextBox 9"/>
          <p:cNvSpPr txBox="1"/>
          <p:nvPr/>
        </p:nvSpPr>
        <p:spPr>
          <a:xfrm>
            <a:off x="142844" y="5072074"/>
            <a:ext cx="1080745" cy="369332"/>
          </a:xfrm>
          <a:prstGeom prst="rect">
            <a:avLst/>
          </a:prstGeom>
          <a:solidFill>
            <a:schemeClr val="bg1">
              <a:lumMod val="50000"/>
            </a:schemeClr>
          </a:solidFill>
        </p:spPr>
        <p:txBody>
          <a:bodyPr wrap="none" rtlCol="0">
            <a:spAutoFit/>
          </a:bodyPr>
          <a:lstStyle/>
          <a:p>
            <a:r>
              <a:rPr lang="uk-UA" dirty="0" err="1" smtClean="0"/>
              <a:t>Аи</a:t>
            </a:r>
            <a:r>
              <a:rPr lang="uk-UA" dirty="0" smtClean="0"/>
              <a:t> 15642</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польські.jpg"/>
          <p:cNvPicPr>
            <a:picLocks noChangeAspect="1"/>
          </p:cNvPicPr>
          <p:nvPr/>
        </p:nvPicPr>
        <p:blipFill>
          <a:blip r:embed="rId3"/>
          <a:stretch>
            <a:fillRect/>
          </a:stretch>
        </p:blipFill>
        <p:spPr>
          <a:xfrm>
            <a:off x="1" y="863964"/>
            <a:ext cx="6500825" cy="3880796"/>
          </a:xfrm>
          <a:prstGeom prst="rect">
            <a:avLst/>
          </a:prstGeom>
        </p:spPr>
      </p:pic>
      <p:pic>
        <p:nvPicPr>
          <p:cNvPr id="4" name="Рисунок 3" descr="Scan-150323-0004.jpg"/>
          <p:cNvPicPr>
            <a:picLocks noChangeAspect="1"/>
          </p:cNvPicPr>
          <p:nvPr/>
        </p:nvPicPr>
        <p:blipFill>
          <a:blip r:embed="rId4" cstate="email"/>
          <a:stretch>
            <a:fillRect/>
          </a:stretch>
        </p:blipFill>
        <p:spPr>
          <a:xfrm>
            <a:off x="5357818" y="142851"/>
            <a:ext cx="3571900" cy="5574441"/>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3428992" y="142852"/>
            <a:ext cx="1863372" cy="2644255"/>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6" cstate="email"/>
          <a:stretch>
            <a:fillRect/>
          </a:stretch>
        </p:blipFill>
        <p:spPr>
          <a:xfrm>
            <a:off x="3428992" y="2842316"/>
            <a:ext cx="1857388" cy="2872700"/>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5857892"/>
            <a:ext cx="8715436" cy="861774"/>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Українсько-польські стосунки </a:t>
            </a:r>
            <a:r>
              <a:rPr lang="ru-RU" sz="1600" dirty="0" smtClean="0"/>
              <a:t>—</a:t>
            </a:r>
            <a:r>
              <a:rPr lang="uk-UA" sz="1600" dirty="0" smtClean="0">
                <a:latin typeface="Arial" pitchFamily="34" charset="0"/>
                <a:cs typeface="Arial" pitchFamily="34" charset="0"/>
              </a:rPr>
              <a:t> одна з ключових проблем історії Галичини. Вони були визначальними в політичній, економічній, соціальній та культурній сферах життя галичан. У австрійській Галичині українці і поляки становили кожен трохи більше 40%. </a:t>
            </a:r>
            <a:endParaRPr lang="uk-UA" sz="1600" dirty="0">
              <a:latin typeface="Arial" pitchFamily="34" charset="0"/>
              <a:cs typeface="Arial" pitchFamily="34" charset="0"/>
            </a:endParaRPr>
          </a:p>
        </p:txBody>
      </p:sp>
      <p:sp>
        <p:nvSpPr>
          <p:cNvPr id="9" name="TextBox 8"/>
          <p:cNvSpPr txBox="1"/>
          <p:nvPr/>
        </p:nvSpPr>
        <p:spPr>
          <a:xfrm>
            <a:off x="5357818" y="4286256"/>
            <a:ext cx="955711" cy="369332"/>
          </a:xfrm>
          <a:prstGeom prst="rect">
            <a:avLst/>
          </a:prstGeom>
          <a:solidFill>
            <a:schemeClr val="bg1">
              <a:lumMod val="50000"/>
            </a:schemeClr>
          </a:solidFill>
        </p:spPr>
        <p:txBody>
          <a:bodyPr wrap="none" rtlCol="0">
            <a:spAutoFit/>
          </a:bodyPr>
          <a:lstStyle/>
          <a:p>
            <a:r>
              <a:rPr lang="uk-UA" dirty="0" smtClean="0"/>
              <a:t>Ви 4113</a:t>
            </a:r>
            <a:endParaRPr lang="ru-RU" dirty="0"/>
          </a:p>
        </p:txBody>
      </p:sp>
      <p:sp>
        <p:nvSpPr>
          <p:cNvPr id="10" name="TextBox 9"/>
          <p:cNvSpPr txBox="1"/>
          <p:nvPr/>
        </p:nvSpPr>
        <p:spPr>
          <a:xfrm>
            <a:off x="3428992" y="221455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589840</a:t>
            </a:r>
            <a:endParaRPr lang="ru-RU" dirty="0"/>
          </a:p>
        </p:txBody>
      </p:sp>
      <p:sp>
        <p:nvSpPr>
          <p:cNvPr id="11" name="TextBox 10"/>
          <p:cNvSpPr txBox="1"/>
          <p:nvPr/>
        </p:nvSpPr>
        <p:spPr>
          <a:xfrm>
            <a:off x="3428992" y="514351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622046</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0%.jpg"/>
          <p:cNvPicPr>
            <a:picLocks noChangeAspect="1"/>
          </p:cNvPicPr>
          <p:nvPr/>
        </p:nvPicPr>
        <p:blipFill>
          <a:blip r:embed="rId2" cstate="print"/>
          <a:stretch>
            <a:fillRect/>
          </a:stretch>
        </p:blipFill>
        <p:spPr>
          <a:xfrm>
            <a:off x="1142976" y="513158"/>
            <a:ext cx="8001024" cy="4776368"/>
          </a:xfrm>
          <a:prstGeom prst="rect">
            <a:avLst/>
          </a:prstGeom>
        </p:spPr>
      </p:pic>
      <p:pic>
        <p:nvPicPr>
          <p:cNvPr id="4" name="Рисунок 3" descr="Scan-150323-0004.jpg"/>
          <p:cNvPicPr>
            <a:picLocks noChangeAspect="1"/>
          </p:cNvPicPr>
          <p:nvPr/>
        </p:nvPicPr>
        <p:blipFill>
          <a:blip r:embed="rId3" cstate="email"/>
          <a:stretch>
            <a:fillRect/>
          </a:stretch>
        </p:blipFill>
        <p:spPr>
          <a:xfrm>
            <a:off x="142844" y="214290"/>
            <a:ext cx="3429024" cy="5464362"/>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643306" y="214290"/>
            <a:ext cx="1857388" cy="2714644"/>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643306" y="3000372"/>
            <a:ext cx="1862492" cy="2643206"/>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5857892"/>
            <a:ext cx="8858312"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Поляки проживали в основному у західній частині краю, на території між річками </a:t>
            </a:r>
            <a:r>
              <a:rPr lang="uk-UA" sz="1600" dirty="0" err="1" smtClean="0">
                <a:latin typeface="Arial" pitchFamily="34" charset="0"/>
                <a:cs typeface="Arial" pitchFamily="34" charset="0"/>
              </a:rPr>
              <a:t>Бяла</a:t>
            </a:r>
            <a:r>
              <a:rPr lang="uk-UA" sz="1600" dirty="0" smtClean="0">
                <a:latin typeface="Arial" pitchFamily="34" charset="0"/>
                <a:cs typeface="Arial" pitchFamily="34" charset="0"/>
              </a:rPr>
              <a:t> і </a:t>
            </a:r>
            <a:r>
              <a:rPr lang="uk-UA" sz="1600" dirty="0" err="1" smtClean="0">
                <a:latin typeface="Arial" pitchFamily="34" charset="0"/>
                <a:cs typeface="Arial" pitchFamily="34" charset="0"/>
              </a:rPr>
              <a:t>Сян</a:t>
            </a:r>
            <a:r>
              <a:rPr lang="uk-UA" sz="1600" dirty="0" smtClean="0">
                <a:latin typeface="Arial" pitchFamily="34" charset="0"/>
                <a:cs typeface="Arial" pitchFamily="34" charset="0"/>
              </a:rPr>
              <a:t>. У Східній Галичині їх частка становила майже 20%. Більшість населення становили українці.</a:t>
            </a:r>
            <a:endParaRPr lang="uk-UA" sz="1600" dirty="0">
              <a:latin typeface="Arial" pitchFamily="34" charset="0"/>
              <a:cs typeface="Arial" pitchFamily="34" charset="0"/>
            </a:endParaRPr>
          </a:p>
        </p:txBody>
      </p:sp>
      <p:sp>
        <p:nvSpPr>
          <p:cNvPr id="9" name="TextBox 8"/>
          <p:cNvSpPr txBox="1"/>
          <p:nvPr/>
        </p:nvSpPr>
        <p:spPr>
          <a:xfrm>
            <a:off x="3643306" y="242886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580959</a:t>
            </a:r>
            <a:endParaRPr lang="ru-RU" dirty="0"/>
          </a:p>
        </p:txBody>
      </p:sp>
      <p:sp>
        <p:nvSpPr>
          <p:cNvPr id="10" name="TextBox 9"/>
          <p:cNvSpPr txBox="1"/>
          <p:nvPr/>
        </p:nvSpPr>
        <p:spPr>
          <a:xfrm>
            <a:off x="3643306" y="3000372"/>
            <a:ext cx="941283" cy="369332"/>
          </a:xfrm>
          <a:prstGeom prst="rect">
            <a:avLst/>
          </a:prstGeom>
          <a:solidFill>
            <a:schemeClr val="bg1">
              <a:lumMod val="50000"/>
            </a:schemeClr>
          </a:solidFill>
        </p:spPr>
        <p:txBody>
          <a:bodyPr wrap="none" rtlCol="0">
            <a:spAutoFit/>
          </a:bodyPr>
          <a:lstStyle/>
          <a:p>
            <a:r>
              <a:rPr lang="uk-UA" dirty="0" smtClean="0"/>
              <a:t>Р 82698</a:t>
            </a:r>
            <a:endParaRPr lang="ru-RU" dirty="0"/>
          </a:p>
        </p:txBody>
      </p:sp>
      <p:sp>
        <p:nvSpPr>
          <p:cNvPr id="11" name="TextBox 10"/>
          <p:cNvSpPr txBox="1"/>
          <p:nvPr/>
        </p:nvSpPr>
        <p:spPr>
          <a:xfrm>
            <a:off x="142844" y="4214818"/>
            <a:ext cx="1069524" cy="369332"/>
          </a:xfrm>
          <a:prstGeom prst="rect">
            <a:avLst/>
          </a:prstGeom>
          <a:solidFill>
            <a:schemeClr val="bg1">
              <a:lumMod val="50000"/>
            </a:schemeClr>
          </a:solidFill>
        </p:spPr>
        <p:txBody>
          <a:bodyPr wrap="none" rtlCol="0">
            <a:spAutoFit/>
          </a:bodyPr>
          <a:lstStyle/>
          <a:p>
            <a:r>
              <a:rPr lang="uk-UA" dirty="0" err="1" smtClean="0"/>
              <a:t>Во</a:t>
            </a:r>
            <a:r>
              <a:rPr lang="uk-UA" dirty="0" smtClean="0"/>
              <a:t> 47837</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ЭВРЕЙСКА.jpg"/>
          <p:cNvPicPr>
            <a:picLocks noChangeAspect="1"/>
          </p:cNvPicPr>
          <p:nvPr/>
        </p:nvPicPr>
        <p:blipFill>
          <a:blip r:embed="rId2" cstate="print"/>
          <a:stretch>
            <a:fillRect/>
          </a:stretch>
        </p:blipFill>
        <p:spPr>
          <a:xfrm>
            <a:off x="0" y="2000240"/>
            <a:ext cx="6286512" cy="3752857"/>
          </a:xfrm>
          <a:prstGeom prst="rect">
            <a:avLst/>
          </a:prstGeom>
        </p:spPr>
      </p:pic>
      <p:pic>
        <p:nvPicPr>
          <p:cNvPr id="4" name="Рисунок 3" descr="Scan-150323-0004.jpg"/>
          <p:cNvPicPr>
            <a:picLocks noChangeAspect="1"/>
          </p:cNvPicPr>
          <p:nvPr/>
        </p:nvPicPr>
        <p:blipFill>
          <a:blip r:embed="rId3" cstate="email"/>
          <a:stretch>
            <a:fillRect/>
          </a:stretch>
        </p:blipFill>
        <p:spPr>
          <a:xfrm>
            <a:off x="3428498" y="3929066"/>
            <a:ext cx="2000758" cy="2723023"/>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screen"/>
          <a:stretch>
            <a:fillRect/>
          </a:stretch>
        </p:blipFill>
        <p:spPr>
          <a:xfrm>
            <a:off x="5491867" y="1285860"/>
            <a:ext cx="3509289" cy="5375932"/>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442230" y="1285860"/>
            <a:ext cx="1987026" cy="2593575"/>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142852"/>
            <a:ext cx="8858312"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Єврейська спільнота відіграла помітну роль в етнокультурному й </a:t>
            </a:r>
            <a:r>
              <a:rPr lang="uk-UA" sz="1600" dirty="0" err="1" smtClean="0">
                <a:latin typeface="Arial" pitchFamily="34" charset="0"/>
                <a:cs typeface="Arial" pitchFamily="34" charset="0"/>
              </a:rPr>
              <a:t>етнорелігійному</a:t>
            </a:r>
            <a:r>
              <a:rPr lang="uk-UA" sz="1600" dirty="0" smtClean="0">
                <a:latin typeface="Arial" pitchFamily="34" charset="0"/>
                <a:cs typeface="Arial" pitchFamily="34" charset="0"/>
              </a:rPr>
              <a:t> розвитку Галичини, адже тут євреї становили не тільки значну частку в етнічному складі населення, але й фактично домінували в економічній і соціально-політичній сферах.</a:t>
            </a:r>
            <a:endParaRPr lang="uk-UA" sz="1600" dirty="0">
              <a:latin typeface="Arial" pitchFamily="34" charset="0"/>
              <a:cs typeface="Arial" pitchFamily="34" charset="0"/>
            </a:endParaRPr>
          </a:p>
        </p:txBody>
      </p:sp>
      <p:sp>
        <p:nvSpPr>
          <p:cNvPr id="9" name="TextBox 8"/>
          <p:cNvSpPr txBox="1"/>
          <p:nvPr/>
        </p:nvSpPr>
        <p:spPr>
          <a:xfrm>
            <a:off x="5500694" y="528638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612782</a:t>
            </a:r>
            <a:endParaRPr lang="ru-RU" dirty="0"/>
          </a:p>
        </p:txBody>
      </p:sp>
      <p:sp>
        <p:nvSpPr>
          <p:cNvPr id="10" name="TextBox 9"/>
          <p:cNvSpPr txBox="1"/>
          <p:nvPr/>
        </p:nvSpPr>
        <p:spPr>
          <a:xfrm>
            <a:off x="3428992" y="328612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729090</a:t>
            </a:r>
            <a:endParaRPr lang="ru-RU" dirty="0"/>
          </a:p>
        </p:txBody>
      </p:sp>
      <p:sp>
        <p:nvSpPr>
          <p:cNvPr id="11" name="TextBox 10"/>
          <p:cNvSpPr txBox="1"/>
          <p:nvPr/>
        </p:nvSpPr>
        <p:spPr>
          <a:xfrm>
            <a:off x="3428992" y="614364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739943</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alych.jpg"/>
          <p:cNvPicPr>
            <a:picLocks noChangeAspect="1"/>
          </p:cNvPicPr>
          <p:nvPr/>
        </p:nvPicPr>
        <p:blipFill>
          <a:blip r:embed="rId2"/>
          <a:stretch>
            <a:fillRect/>
          </a:stretch>
        </p:blipFill>
        <p:spPr>
          <a:xfrm>
            <a:off x="2214482" y="403233"/>
            <a:ext cx="6929518" cy="4469539"/>
          </a:xfrm>
          <a:prstGeom prst="rect">
            <a:avLst/>
          </a:prstGeom>
        </p:spPr>
      </p:pic>
      <p:sp>
        <p:nvSpPr>
          <p:cNvPr id="2" name="Прямоугольник 1"/>
          <p:cNvSpPr/>
          <p:nvPr/>
        </p:nvSpPr>
        <p:spPr>
          <a:xfrm>
            <a:off x="142844" y="5286388"/>
            <a:ext cx="8858312" cy="132343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Назва «Галичина», найімовірніше, походить від містечка Галич — столиці Галицького князівства. Сучасним історичним, політичним та культурним центром краю прийнято вважати місто Львів. Серед інших найбільших міст Галичини — Івано-Франківськ, Тернопіль, </a:t>
            </a:r>
            <a:r>
              <a:rPr lang="uk-UA" sz="1600" dirty="0" err="1" smtClean="0">
                <a:latin typeface="Arial" pitchFamily="34" charset="0"/>
                <a:cs typeface="Arial" pitchFamily="34" charset="0"/>
              </a:rPr>
              <a:t>Тарнув</a:t>
            </a:r>
            <a:r>
              <a:rPr lang="uk-UA" sz="1600" dirty="0" smtClean="0">
                <a:latin typeface="Arial" pitchFamily="34" charset="0"/>
                <a:cs typeface="Arial" pitchFamily="34" charset="0"/>
              </a:rPr>
              <a:t>, </a:t>
            </a:r>
            <a:r>
              <a:rPr lang="uk-UA" sz="1600" dirty="0" err="1" smtClean="0">
                <a:latin typeface="Arial" pitchFamily="34" charset="0"/>
                <a:cs typeface="Arial" pitchFamily="34" charset="0"/>
              </a:rPr>
              <a:t>Ряшів</a:t>
            </a:r>
            <a:r>
              <a:rPr lang="uk-UA" sz="1600" dirty="0" smtClean="0">
                <a:latin typeface="Arial" pitchFamily="34" charset="0"/>
                <a:cs typeface="Arial" pitchFamily="34" charset="0"/>
              </a:rPr>
              <a:t>, Дрогобич, Калуш, Стрий, Трускавець, Борислав, Самбір, Перемишль, Ярослав, Коломия, Золочів, Чортків та ін.</a:t>
            </a:r>
          </a:p>
        </p:txBody>
      </p:sp>
      <p:pic>
        <p:nvPicPr>
          <p:cNvPr id="5" name="Рисунок 4" descr="Scan-150323-0002.jpg"/>
          <p:cNvPicPr>
            <a:picLocks noChangeAspect="1"/>
          </p:cNvPicPr>
          <p:nvPr/>
        </p:nvPicPr>
        <p:blipFill>
          <a:blip r:embed="rId3" cstate="email"/>
          <a:stretch>
            <a:fillRect/>
          </a:stretch>
        </p:blipFill>
        <p:spPr>
          <a:xfrm>
            <a:off x="142844" y="214289"/>
            <a:ext cx="3500462" cy="4882225"/>
          </a:xfrm>
          <a:prstGeom prst="rect">
            <a:avLst/>
          </a:prstGeom>
          <a:effectLst>
            <a:outerShdw blurRad="50800" dist="38100" dir="10800000" algn="r" rotWithShape="0">
              <a:prstClr val="black">
                <a:alpha val="40000"/>
              </a:prstClr>
            </a:outerShdw>
          </a:effectLst>
        </p:spPr>
      </p:pic>
      <p:pic>
        <p:nvPicPr>
          <p:cNvPr id="6" name="Рисунок 5" descr="Scan-150323-0003.jpg"/>
          <p:cNvPicPr>
            <a:picLocks noChangeAspect="1"/>
          </p:cNvPicPr>
          <p:nvPr/>
        </p:nvPicPr>
        <p:blipFill>
          <a:blip r:embed="rId4" cstate="email"/>
          <a:stretch>
            <a:fillRect/>
          </a:stretch>
        </p:blipFill>
        <p:spPr>
          <a:xfrm>
            <a:off x="3714744" y="214290"/>
            <a:ext cx="1542531" cy="2357454"/>
          </a:xfrm>
          <a:prstGeom prst="rect">
            <a:avLst/>
          </a:prstGeom>
          <a:effectLst>
            <a:outerShdw blurRad="50800" dist="38100" dir="10800000" algn="r" rotWithShape="0">
              <a:prstClr val="black">
                <a:alpha val="40000"/>
              </a:prstClr>
            </a:outerShdw>
          </a:effectLst>
        </p:spPr>
      </p:pic>
      <p:pic>
        <p:nvPicPr>
          <p:cNvPr id="4" name="Рисунок 3" descr="Scan-150323-0004.jpg"/>
          <p:cNvPicPr>
            <a:picLocks noChangeAspect="1"/>
          </p:cNvPicPr>
          <p:nvPr/>
        </p:nvPicPr>
        <p:blipFill>
          <a:blip r:embed="rId5" cstate="email"/>
          <a:stretch>
            <a:fillRect/>
          </a:stretch>
        </p:blipFill>
        <p:spPr>
          <a:xfrm>
            <a:off x="3714744" y="2643182"/>
            <a:ext cx="1571635" cy="2456672"/>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3714744" y="214311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553394</a:t>
            </a:r>
            <a:endParaRPr lang="ru-RU" dirty="0"/>
          </a:p>
        </p:txBody>
      </p:sp>
      <p:sp>
        <p:nvSpPr>
          <p:cNvPr id="10" name="TextBox 9"/>
          <p:cNvSpPr txBox="1"/>
          <p:nvPr/>
        </p:nvSpPr>
        <p:spPr>
          <a:xfrm>
            <a:off x="142844" y="271462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592921</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імці.jpg"/>
          <p:cNvPicPr>
            <a:picLocks noChangeAspect="1"/>
          </p:cNvPicPr>
          <p:nvPr/>
        </p:nvPicPr>
        <p:blipFill>
          <a:blip r:embed="rId2"/>
          <a:stretch>
            <a:fillRect/>
          </a:stretch>
        </p:blipFill>
        <p:spPr>
          <a:xfrm>
            <a:off x="2833639" y="2214554"/>
            <a:ext cx="6310360" cy="3767094"/>
          </a:xfrm>
          <a:prstGeom prst="rect">
            <a:avLst/>
          </a:prstGeom>
        </p:spPr>
      </p:pic>
      <p:sp>
        <p:nvSpPr>
          <p:cNvPr id="2" name="Прямоугольник 1"/>
          <p:cNvSpPr/>
          <p:nvPr/>
        </p:nvSpPr>
        <p:spPr>
          <a:xfrm>
            <a:off x="214282" y="142852"/>
            <a:ext cx="8786842"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Розповсюдження німецької колонізації, а одночасно німецького права в Галичині мало, </a:t>
            </a:r>
          </a:p>
          <a:p>
            <a:pPr algn="just"/>
            <a:r>
              <a:rPr lang="uk-UA" sz="1600" dirty="0" smtClean="0">
                <a:latin typeface="Arial" pitchFamily="34" charset="0"/>
                <a:cs typeface="Arial" pitchFamily="34" charset="0"/>
              </a:rPr>
              <a:t>як стверджує  М. Грушевський, і політичну мету: збільшувати неукраїнські елементи для протиставлення місцевому населенню </a:t>
            </a:r>
            <a:r>
              <a:rPr lang="ru-RU" sz="1600" dirty="0" smtClean="0"/>
              <a:t>—</a:t>
            </a:r>
            <a:r>
              <a:rPr lang="uk-UA" sz="1600" dirty="0" smtClean="0">
                <a:latin typeface="Arial" pitchFamily="34" charset="0"/>
                <a:cs typeface="Arial" pitchFamily="34" charset="0"/>
              </a:rPr>
              <a:t> німецьке право служило не лише культурним і фіскальним цілям, а й пониженню Галицької </a:t>
            </a:r>
            <a:r>
              <a:rPr lang="uk-UA" sz="1600" dirty="0" err="1" smtClean="0">
                <a:latin typeface="Arial" pitchFamily="34" charset="0"/>
                <a:cs typeface="Arial" pitchFamily="34" charset="0"/>
              </a:rPr>
              <a:t>Руси</a:t>
            </a:r>
            <a:r>
              <a:rPr lang="uk-UA" sz="1600" dirty="0" smtClean="0">
                <a:latin typeface="Arial" pitchFamily="34" charset="0"/>
                <a:cs typeface="Arial" pitchFamily="34" charset="0"/>
              </a:rPr>
              <a:t>, денаціоналізації українських земель, укріпленню польських католицьких впливів.</a:t>
            </a:r>
            <a:endParaRPr lang="uk-UA" sz="1600" dirty="0">
              <a:latin typeface="Arial" pitchFamily="34" charset="0"/>
              <a:cs typeface="Arial" pitchFamily="34" charset="0"/>
            </a:endParaRPr>
          </a:p>
        </p:txBody>
      </p:sp>
      <p:pic>
        <p:nvPicPr>
          <p:cNvPr id="4" name="Рисунок 3" descr="Scan-150323-0002.jpg"/>
          <p:cNvPicPr>
            <a:picLocks noChangeAspect="1"/>
          </p:cNvPicPr>
          <p:nvPr/>
        </p:nvPicPr>
        <p:blipFill>
          <a:blip r:embed="rId3" cstate="email"/>
          <a:stretch>
            <a:fillRect/>
          </a:stretch>
        </p:blipFill>
        <p:spPr>
          <a:xfrm>
            <a:off x="3143240" y="2000240"/>
            <a:ext cx="2908546" cy="4357718"/>
          </a:xfrm>
          <a:prstGeom prst="rect">
            <a:avLst/>
          </a:prstGeom>
          <a:effectLst>
            <a:outerShdw blurRad="50800" dist="38100" dir="2700000" algn="tl" rotWithShape="0">
              <a:prstClr val="black">
                <a:alpha val="40000"/>
              </a:prstClr>
            </a:outerShdw>
          </a:effectLst>
        </p:spPr>
      </p:pic>
      <p:pic>
        <p:nvPicPr>
          <p:cNvPr id="6" name="Рисунок 5" descr="Scan-150323-0004.jpg"/>
          <p:cNvPicPr>
            <a:picLocks noChangeAspect="1"/>
          </p:cNvPicPr>
          <p:nvPr/>
        </p:nvPicPr>
        <p:blipFill>
          <a:blip r:embed="rId4" cstate="email"/>
          <a:stretch>
            <a:fillRect/>
          </a:stretch>
        </p:blipFill>
        <p:spPr>
          <a:xfrm>
            <a:off x="214282" y="2000240"/>
            <a:ext cx="2819650" cy="4357718"/>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143240" y="542926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613675</a:t>
            </a:r>
            <a:endParaRPr lang="ru-RU" dirty="0"/>
          </a:p>
        </p:txBody>
      </p:sp>
      <p:sp>
        <p:nvSpPr>
          <p:cNvPr id="9" name="TextBox 8"/>
          <p:cNvSpPr txBox="1"/>
          <p:nvPr/>
        </p:nvSpPr>
        <p:spPr>
          <a:xfrm>
            <a:off x="214282" y="235743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721424</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франко грушевский.jpg"/>
          <p:cNvPicPr>
            <a:picLocks noChangeAspect="1"/>
          </p:cNvPicPr>
          <p:nvPr/>
        </p:nvPicPr>
        <p:blipFill>
          <a:blip r:embed="rId2" cstate="email"/>
          <a:stretch>
            <a:fillRect/>
          </a:stretch>
        </p:blipFill>
        <p:spPr>
          <a:xfrm>
            <a:off x="2786050" y="357166"/>
            <a:ext cx="6357949" cy="3883298"/>
          </a:xfrm>
          <a:prstGeom prst="rect">
            <a:avLst/>
          </a:prstGeom>
        </p:spPr>
      </p:pic>
      <p:sp>
        <p:nvSpPr>
          <p:cNvPr id="2" name="Прямоугольник 1"/>
          <p:cNvSpPr/>
          <p:nvPr/>
        </p:nvSpPr>
        <p:spPr>
          <a:xfrm>
            <a:off x="214282" y="5145488"/>
            <a:ext cx="8786874"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цей період у діяльності передових діячів української культури спостерігалося поєднання культурно-просвітницьких та політичних ідей. З-поміж них провідне місце належало українській національній ідеї. Вона все глибше проникала у народні маси, руйнувала стіну, яка раніше розділяла інтелігентів-патріотів і народ. У сфері духовної культури цей час позначений плідним розвитком науки, літератури, публіцистики, на нього припадає діяльність таких корифеїв української культури, як І.Франко та М.Грушевський.</a:t>
            </a:r>
            <a:endParaRPr lang="uk-UA" sz="1600" dirty="0">
              <a:latin typeface="Arial" pitchFamily="34" charset="0"/>
              <a:cs typeface="Arial" pitchFamily="34" charset="0"/>
            </a:endParaRPr>
          </a:p>
        </p:txBody>
      </p:sp>
      <p:pic>
        <p:nvPicPr>
          <p:cNvPr id="4" name="Рисунок 3" descr="Scan-150323-0002.jpg"/>
          <p:cNvPicPr>
            <a:picLocks noChangeAspect="1"/>
          </p:cNvPicPr>
          <p:nvPr/>
        </p:nvPicPr>
        <p:blipFill>
          <a:blip r:embed="rId3" cstate="email"/>
          <a:stretch>
            <a:fillRect/>
          </a:stretch>
        </p:blipFill>
        <p:spPr>
          <a:xfrm>
            <a:off x="3571868" y="69180"/>
            <a:ext cx="1718273" cy="2431126"/>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4" cstate="email"/>
          <a:stretch>
            <a:fillRect/>
          </a:stretch>
        </p:blipFill>
        <p:spPr>
          <a:xfrm>
            <a:off x="3557580" y="2571744"/>
            <a:ext cx="1728800" cy="2357454"/>
          </a:xfrm>
          <a:prstGeom prst="rect">
            <a:avLst/>
          </a:prstGeom>
          <a:effectLst>
            <a:outerShdw blurRad="50800" dist="38100" dir="2700000" algn="tl" rotWithShape="0">
              <a:prstClr val="black">
                <a:alpha val="40000"/>
              </a:prstClr>
            </a:outerShdw>
          </a:effectLst>
        </p:spPr>
      </p:pic>
      <p:pic>
        <p:nvPicPr>
          <p:cNvPr id="6" name="Рисунок 5" descr="Scan-150323-0004.jpg"/>
          <p:cNvPicPr>
            <a:picLocks noChangeAspect="1"/>
          </p:cNvPicPr>
          <p:nvPr/>
        </p:nvPicPr>
        <p:blipFill>
          <a:blip r:embed="rId5" cstate="email"/>
          <a:stretch>
            <a:fillRect/>
          </a:stretch>
        </p:blipFill>
        <p:spPr>
          <a:xfrm>
            <a:off x="142844" y="53701"/>
            <a:ext cx="3360286" cy="4946935"/>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571868" y="192880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582430</a:t>
            </a:r>
            <a:endParaRPr lang="ru-RU" dirty="0"/>
          </a:p>
        </p:txBody>
      </p:sp>
      <p:sp>
        <p:nvSpPr>
          <p:cNvPr id="9" name="TextBox 8"/>
          <p:cNvSpPr txBox="1"/>
          <p:nvPr/>
        </p:nvSpPr>
        <p:spPr>
          <a:xfrm>
            <a:off x="3571868" y="407194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331083</a:t>
            </a:r>
            <a:endParaRPr lang="ru-RU" dirty="0"/>
          </a:p>
        </p:txBody>
      </p:sp>
      <p:sp>
        <p:nvSpPr>
          <p:cNvPr id="10" name="TextBox 9"/>
          <p:cNvSpPr txBox="1"/>
          <p:nvPr/>
        </p:nvSpPr>
        <p:spPr>
          <a:xfrm>
            <a:off x="142844" y="421481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694387</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українцями.jpg"/>
          <p:cNvPicPr>
            <a:picLocks noChangeAspect="1"/>
          </p:cNvPicPr>
          <p:nvPr/>
        </p:nvPicPr>
        <p:blipFill>
          <a:blip r:embed="rId2" cstate="email"/>
          <a:stretch>
            <a:fillRect/>
          </a:stretch>
        </p:blipFill>
        <p:spPr>
          <a:xfrm>
            <a:off x="-1" y="2000240"/>
            <a:ext cx="7134693" cy="4357717"/>
          </a:xfrm>
          <a:prstGeom prst="rect">
            <a:avLst/>
          </a:prstGeom>
        </p:spPr>
      </p:pic>
      <p:sp>
        <p:nvSpPr>
          <p:cNvPr id="2" name="Прямоугольник 1"/>
          <p:cNvSpPr/>
          <p:nvPr/>
        </p:nvSpPr>
        <p:spPr>
          <a:xfrm>
            <a:off x="142844" y="142852"/>
            <a:ext cx="8786874"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Наприкінці XIX національно свідомі західні українці почали називати себе «українцями» — самоназвою, яку раніше стала вживати українська інтелігенція на сході. Відмова від традиційної назви «русин» пояснювалася двома основними причинами: слово «русин» уявлялося надто близьким до слова «</a:t>
            </a:r>
            <a:r>
              <a:rPr lang="uk-UA" sz="1600" dirty="0" err="1" smtClean="0">
                <a:latin typeface="Arial" pitchFamily="34" charset="0"/>
                <a:cs typeface="Arial" pitchFamily="34" charset="0"/>
              </a:rPr>
              <a:t>русский</a:t>
            </a:r>
            <a:r>
              <a:rPr lang="uk-UA" sz="1600" dirty="0" smtClean="0">
                <a:latin typeface="Arial" pitchFamily="34" charset="0"/>
                <a:cs typeface="Arial" pitchFamily="34" charset="0"/>
              </a:rPr>
              <a:t>» і, вживаючи самоназву своїх співвітчизників у Російській імперії, західні українці прагнули підкреслити свою єдність із  ними.</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3" cstate="email"/>
          <a:stretch>
            <a:fillRect/>
          </a:stretch>
        </p:blipFill>
        <p:spPr>
          <a:xfrm>
            <a:off x="5786446" y="1762927"/>
            <a:ext cx="3143272" cy="4952222"/>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4" cstate="email"/>
          <a:stretch>
            <a:fillRect/>
          </a:stretch>
        </p:blipFill>
        <p:spPr>
          <a:xfrm>
            <a:off x="4143372" y="4249398"/>
            <a:ext cx="1571636" cy="2490809"/>
          </a:xfrm>
          <a:prstGeom prst="rect">
            <a:avLst/>
          </a:prstGeom>
          <a:effectLst>
            <a:outerShdw blurRad="50800" dist="38100" dir="2700000" algn="tl" rotWithShape="0">
              <a:prstClr val="black">
                <a:alpha val="40000"/>
              </a:prstClr>
            </a:outerShdw>
          </a:effectLst>
        </p:spPr>
      </p:pic>
      <p:pic>
        <p:nvPicPr>
          <p:cNvPr id="8" name="Рисунок 7" descr="Scan-150323-0003.jpg"/>
          <p:cNvPicPr>
            <a:picLocks noChangeAspect="1"/>
          </p:cNvPicPr>
          <p:nvPr/>
        </p:nvPicPr>
        <p:blipFill>
          <a:blip r:embed="rId5" cstate="email"/>
          <a:stretch>
            <a:fillRect/>
          </a:stretch>
        </p:blipFill>
        <p:spPr>
          <a:xfrm>
            <a:off x="4143372" y="1785926"/>
            <a:ext cx="1602891" cy="2394874"/>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5786446" y="6286520"/>
            <a:ext cx="1064715" cy="369332"/>
          </a:xfrm>
          <a:prstGeom prst="rect">
            <a:avLst/>
          </a:prstGeom>
          <a:solidFill>
            <a:schemeClr val="bg1">
              <a:lumMod val="50000"/>
            </a:schemeClr>
          </a:solidFill>
        </p:spPr>
        <p:txBody>
          <a:bodyPr wrap="none" rtlCol="0">
            <a:spAutoFit/>
          </a:bodyPr>
          <a:lstStyle/>
          <a:p>
            <a:r>
              <a:rPr lang="uk-UA" dirty="0" smtClean="0"/>
              <a:t>В 177856</a:t>
            </a:r>
            <a:endParaRPr lang="ru-RU" dirty="0"/>
          </a:p>
        </p:txBody>
      </p:sp>
      <p:sp>
        <p:nvSpPr>
          <p:cNvPr id="11" name="TextBox 10"/>
          <p:cNvSpPr txBox="1"/>
          <p:nvPr/>
        </p:nvSpPr>
        <p:spPr>
          <a:xfrm>
            <a:off x="4143372" y="321468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756522</a:t>
            </a:r>
            <a:endParaRPr lang="ru-RU" dirty="0"/>
          </a:p>
        </p:txBody>
      </p:sp>
      <p:sp>
        <p:nvSpPr>
          <p:cNvPr id="12" name="TextBox 11"/>
          <p:cNvSpPr txBox="1"/>
          <p:nvPr/>
        </p:nvSpPr>
        <p:spPr>
          <a:xfrm>
            <a:off x="4143372" y="5500702"/>
            <a:ext cx="1072730" cy="369332"/>
          </a:xfrm>
          <a:prstGeom prst="rect">
            <a:avLst/>
          </a:prstGeom>
          <a:solidFill>
            <a:schemeClr val="bg1">
              <a:lumMod val="50000"/>
            </a:schemeClr>
          </a:solidFill>
        </p:spPr>
        <p:txBody>
          <a:bodyPr wrap="none" rtlCol="0">
            <a:spAutoFit/>
          </a:bodyPr>
          <a:lstStyle/>
          <a:p>
            <a:r>
              <a:rPr lang="uk-UA" dirty="0" smtClean="0"/>
              <a:t>Ви 19401</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kostel.jpg"/>
          <p:cNvPicPr>
            <a:picLocks noChangeAspect="1"/>
          </p:cNvPicPr>
          <p:nvPr/>
        </p:nvPicPr>
        <p:blipFill>
          <a:blip r:embed="rId2" cstate="email"/>
          <a:stretch>
            <a:fillRect/>
          </a:stretch>
        </p:blipFill>
        <p:spPr>
          <a:xfrm>
            <a:off x="2714484" y="642918"/>
            <a:ext cx="6429516" cy="3927009"/>
          </a:xfrm>
          <a:prstGeom prst="rect">
            <a:avLst/>
          </a:prstGeom>
        </p:spPr>
      </p:pic>
      <p:pic>
        <p:nvPicPr>
          <p:cNvPr id="4" name="Рисунок 3" descr="Scan-150323-0004.jpg"/>
          <p:cNvPicPr>
            <a:picLocks noChangeAspect="1"/>
          </p:cNvPicPr>
          <p:nvPr/>
        </p:nvPicPr>
        <p:blipFill>
          <a:blip r:embed="rId3" cstate="email"/>
          <a:stretch>
            <a:fillRect/>
          </a:stretch>
        </p:blipFill>
        <p:spPr>
          <a:xfrm>
            <a:off x="165306" y="109142"/>
            <a:ext cx="3192247" cy="5097620"/>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428991" y="116046"/>
            <a:ext cx="1714513" cy="2598574"/>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428992" y="2786058"/>
            <a:ext cx="1714512" cy="2428892"/>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5357826"/>
            <a:ext cx="8858312"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В умовах відсутності національної інтелігенції роль ініціатора національного відродження в Галичині взяло на себе греко-католицьке духовенство. Досліджуючи історію греко-католицької церкви в Україні,  М. Грушевський наголошував,  що ця церква </a:t>
            </a:r>
            <a:r>
              <a:rPr lang="ru-RU" sz="1600" dirty="0" smtClean="0"/>
              <a:t>«</a:t>
            </a:r>
            <a:r>
              <a:rPr lang="uk-UA" sz="1600" dirty="0" smtClean="0">
                <a:latin typeface="Arial" pitchFamily="34" charset="0"/>
                <a:cs typeface="Arial" pitchFamily="34" charset="0"/>
              </a:rPr>
              <a:t>... стала для Західної України такою ж національною церквою, якою перед тим була церква православна</a:t>
            </a:r>
            <a:r>
              <a:rPr lang="ru-RU" sz="1600" dirty="0" smtClean="0"/>
              <a:t>»</a:t>
            </a:r>
            <a:r>
              <a:rPr lang="uk-UA" sz="1600" dirty="0" smtClean="0">
                <a:latin typeface="Arial" pitchFamily="34" charset="0"/>
                <a:cs typeface="Arial" pitchFamily="34" charset="0"/>
              </a:rPr>
              <a:t>.</a:t>
            </a:r>
          </a:p>
        </p:txBody>
      </p:sp>
      <p:sp>
        <p:nvSpPr>
          <p:cNvPr id="9" name="TextBox 8"/>
          <p:cNvSpPr txBox="1"/>
          <p:nvPr/>
        </p:nvSpPr>
        <p:spPr>
          <a:xfrm>
            <a:off x="3428992" y="207167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665276</a:t>
            </a:r>
            <a:endParaRPr lang="ru-RU" dirty="0"/>
          </a:p>
        </p:txBody>
      </p:sp>
      <p:sp>
        <p:nvSpPr>
          <p:cNvPr id="10" name="TextBox 9"/>
          <p:cNvSpPr txBox="1"/>
          <p:nvPr/>
        </p:nvSpPr>
        <p:spPr>
          <a:xfrm>
            <a:off x="3428992" y="428625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302539</a:t>
            </a:r>
            <a:endParaRPr lang="ru-RU" dirty="0"/>
          </a:p>
        </p:txBody>
      </p:sp>
      <p:sp>
        <p:nvSpPr>
          <p:cNvPr id="11" name="TextBox 10"/>
          <p:cNvSpPr txBox="1"/>
          <p:nvPr/>
        </p:nvSpPr>
        <p:spPr>
          <a:xfrm>
            <a:off x="142844" y="3857628"/>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346118</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rosvita.jpg"/>
          <p:cNvPicPr>
            <a:picLocks noChangeAspect="1"/>
          </p:cNvPicPr>
          <p:nvPr/>
        </p:nvPicPr>
        <p:blipFill>
          <a:blip r:embed="rId3" cstate="email"/>
          <a:stretch>
            <a:fillRect/>
          </a:stretch>
        </p:blipFill>
        <p:spPr>
          <a:xfrm>
            <a:off x="2428861" y="684841"/>
            <a:ext cx="6715171" cy="4101481"/>
          </a:xfrm>
          <a:prstGeom prst="rect">
            <a:avLst/>
          </a:prstGeom>
        </p:spPr>
      </p:pic>
      <p:pic>
        <p:nvPicPr>
          <p:cNvPr id="4" name="Рисунок 3" descr="Scan-150323-0004.jpg"/>
          <p:cNvPicPr>
            <a:picLocks noChangeAspect="1"/>
          </p:cNvPicPr>
          <p:nvPr/>
        </p:nvPicPr>
        <p:blipFill>
          <a:blip r:embed="rId4" cstate="email"/>
          <a:stretch>
            <a:fillRect/>
          </a:stretch>
        </p:blipFill>
        <p:spPr>
          <a:xfrm>
            <a:off x="3428992" y="2857496"/>
            <a:ext cx="1763094" cy="2571768"/>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142843" y="142851"/>
            <a:ext cx="3228343" cy="5286413"/>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6" cstate="email"/>
          <a:stretch>
            <a:fillRect/>
          </a:stretch>
        </p:blipFill>
        <p:spPr>
          <a:xfrm>
            <a:off x="3428992" y="142852"/>
            <a:ext cx="1763094" cy="2663615"/>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5566492"/>
            <a:ext cx="8786874" cy="1107996"/>
          </a:xfrm>
          <a:prstGeom prst="rect">
            <a:avLst/>
          </a:prstGeom>
          <a:solidFill>
            <a:schemeClr val="bg1">
              <a:alpha val="85000"/>
            </a:schemeClr>
          </a:solidFill>
        </p:spPr>
        <p:txBody>
          <a:bodyPr wrap="square">
            <a:spAutoFit/>
          </a:bodyPr>
          <a:lstStyle/>
          <a:p>
            <a:r>
              <a:rPr lang="uk-UA" sz="1600" dirty="0" smtClean="0">
                <a:latin typeface="Arial" pitchFamily="34" charset="0"/>
                <a:cs typeface="Arial" pitchFamily="34" charset="0"/>
              </a:rPr>
              <a:t>Прихильники української течії — народовці — заснували нові товариства: у 1861 р. — </a:t>
            </a:r>
            <a:r>
              <a:rPr lang="ru-RU" sz="1600" dirty="0" smtClean="0"/>
              <a:t>«</a:t>
            </a:r>
            <a:r>
              <a:rPr lang="uk-UA" sz="1600" dirty="0" smtClean="0">
                <a:latin typeface="Arial" pitchFamily="34" charset="0"/>
                <a:cs typeface="Arial" pitchFamily="34" charset="0"/>
              </a:rPr>
              <a:t>Руську бесіду</a:t>
            </a:r>
            <a:r>
              <a:rPr lang="ru-RU" sz="1600" dirty="0" smtClean="0"/>
              <a:t>»</a:t>
            </a:r>
            <a:r>
              <a:rPr lang="uk-UA" sz="1600" dirty="0" smtClean="0">
                <a:latin typeface="Arial" pitchFamily="34" charset="0"/>
                <a:cs typeface="Arial" pitchFamily="34" charset="0"/>
              </a:rPr>
              <a:t> у Львові, у 1868 р. — Просвіту, у 1873 p. — Товариство імені Т. Шевченка; з 1893 р. це товариство, створене для сприяння розвиткові письменства, перетворилося в наукову організацію. </a:t>
            </a:r>
          </a:p>
        </p:txBody>
      </p:sp>
      <p:sp>
        <p:nvSpPr>
          <p:cNvPr id="9" name="TextBox 8"/>
          <p:cNvSpPr txBox="1"/>
          <p:nvPr/>
        </p:nvSpPr>
        <p:spPr>
          <a:xfrm>
            <a:off x="3428992" y="214311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574291</a:t>
            </a:r>
            <a:endParaRPr lang="ru-RU" dirty="0"/>
          </a:p>
        </p:txBody>
      </p:sp>
      <p:sp>
        <p:nvSpPr>
          <p:cNvPr id="10" name="TextBox 9"/>
          <p:cNvSpPr txBox="1"/>
          <p:nvPr/>
        </p:nvSpPr>
        <p:spPr>
          <a:xfrm>
            <a:off x="3428992" y="478632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768644</a:t>
            </a:r>
            <a:endParaRPr lang="ru-RU" dirty="0"/>
          </a:p>
        </p:txBody>
      </p:sp>
      <p:sp>
        <p:nvSpPr>
          <p:cNvPr id="11" name="TextBox 10"/>
          <p:cNvSpPr txBox="1"/>
          <p:nvPr/>
        </p:nvSpPr>
        <p:spPr>
          <a:xfrm>
            <a:off x="142844" y="4643446"/>
            <a:ext cx="1072730" cy="369332"/>
          </a:xfrm>
          <a:prstGeom prst="rect">
            <a:avLst/>
          </a:prstGeom>
          <a:solidFill>
            <a:schemeClr val="bg1">
              <a:lumMod val="50000"/>
            </a:schemeClr>
          </a:solidFill>
        </p:spPr>
        <p:txBody>
          <a:bodyPr wrap="none" rtlCol="0">
            <a:spAutoFit/>
          </a:bodyPr>
          <a:lstStyle/>
          <a:p>
            <a:r>
              <a:rPr lang="uk-UA" dirty="0" smtClean="0"/>
              <a:t>Ви 37871</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obRuh.jpg"/>
          <p:cNvPicPr>
            <a:picLocks noChangeAspect="1"/>
          </p:cNvPicPr>
          <p:nvPr/>
        </p:nvPicPr>
        <p:blipFill>
          <a:blip r:embed="rId2" cstate="email"/>
          <a:stretch>
            <a:fillRect/>
          </a:stretch>
        </p:blipFill>
        <p:spPr>
          <a:xfrm>
            <a:off x="0" y="1857365"/>
            <a:ext cx="7368619" cy="4500594"/>
          </a:xfrm>
          <a:prstGeom prst="rect">
            <a:avLst/>
          </a:prstGeom>
        </p:spPr>
      </p:pic>
      <p:sp>
        <p:nvSpPr>
          <p:cNvPr id="2" name="Прямоугольник 1"/>
          <p:cNvSpPr/>
          <p:nvPr/>
        </p:nvSpPr>
        <p:spPr>
          <a:xfrm>
            <a:off x="142844" y="142852"/>
            <a:ext cx="8858280" cy="132343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Як і всі трудящі західноукраїнських земель, робітники зазнавали тяжкого соціального, політичного й національного гніту. Незважаючи на те, що у 1885 р. австрійський уряд видав закон про 11-годинний робочий день, на Західній Україні він тривав 12 і більше годин, інколи досягав 18 год. Західноукраїнські робітники одержували найнижчу зарплату в Австро-Угорщині.</a:t>
            </a:r>
            <a:endParaRPr lang="uk-UA" sz="1600" dirty="0">
              <a:latin typeface="Arial" pitchFamily="34" charset="0"/>
              <a:cs typeface="Arial" pitchFamily="34" charset="0"/>
            </a:endParaRPr>
          </a:p>
        </p:txBody>
      </p:sp>
      <p:pic>
        <p:nvPicPr>
          <p:cNvPr id="4" name="Рисунок 3" descr="Scan-150323-0002.jpg"/>
          <p:cNvPicPr>
            <a:picLocks noChangeAspect="1"/>
          </p:cNvPicPr>
          <p:nvPr/>
        </p:nvPicPr>
        <p:blipFill>
          <a:blip r:embed="rId3" cstate="email"/>
          <a:stretch>
            <a:fillRect/>
          </a:stretch>
        </p:blipFill>
        <p:spPr>
          <a:xfrm>
            <a:off x="3857620" y="1643050"/>
            <a:ext cx="1753441" cy="2428892"/>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4" cstate="email"/>
          <a:stretch>
            <a:fillRect/>
          </a:stretch>
        </p:blipFill>
        <p:spPr>
          <a:xfrm>
            <a:off x="5715008" y="1571611"/>
            <a:ext cx="3286148" cy="5043679"/>
          </a:xfrm>
          <a:prstGeom prst="rect">
            <a:avLst/>
          </a:prstGeom>
          <a:effectLst>
            <a:outerShdw blurRad="50800" dist="38100" dir="2700000" algn="tl" rotWithShape="0">
              <a:prstClr val="black">
                <a:alpha val="40000"/>
              </a:prstClr>
            </a:outerShdw>
          </a:effectLst>
        </p:spPr>
      </p:pic>
      <p:pic>
        <p:nvPicPr>
          <p:cNvPr id="6" name="Рисунок 5" descr="Scan-150323-0004.jpg"/>
          <p:cNvPicPr>
            <a:picLocks noChangeAspect="1"/>
          </p:cNvPicPr>
          <p:nvPr/>
        </p:nvPicPr>
        <p:blipFill>
          <a:blip r:embed="rId5" cstate="email"/>
          <a:stretch>
            <a:fillRect/>
          </a:stretch>
        </p:blipFill>
        <p:spPr>
          <a:xfrm>
            <a:off x="3857621" y="4143380"/>
            <a:ext cx="1750231" cy="250033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715008" y="5000636"/>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26353</a:t>
            </a:r>
            <a:endParaRPr lang="ru-RU" dirty="0"/>
          </a:p>
        </p:txBody>
      </p:sp>
      <p:sp>
        <p:nvSpPr>
          <p:cNvPr id="9" name="TextBox 8"/>
          <p:cNvSpPr txBox="1"/>
          <p:nvPr/>
        </p:nvSpPr>
        <p:spPr>
          <a:xfrm>
            <a:off x="3857620" y="357187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401973</a:t>
            </a:r>
            <a:endParaRPr lang="ru-RU" dirty="0"/>
          </a:p>
        </p:txBody>
      </p:sp>
      <p:sp>
        <p:nvSpPr>
          <p:cNvPr id="10" name="TextBox 9"/>
          <p:cNvSpPr txBox="1"/>
          <p:nvPr/>
        </p:nvSpPr>
        <p:spPr>
          <a:xfrm>
            <a:off x="3857620" y="6000768"/>
            <a:ext cx="1058303"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60887</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національно - визвольний рух.jpg"/>
          <p:cNvPicPr>
            <a:picLocks noChangeAspect="1"/>
          </p:cNvPicPr>
          <p:nvPr/>
        </p:nvPicPr>
        <p:blipFill>
          <a:blip r:embed="rId2" cstate="email"/>
          <a:stretch>
            <a:fillRect/>
          </a:stretch>
        </p:blipFill>
        <p:spPr>
          <a:xfrm>
            <a:off x="1424527" y="1500174"/>
            <a:ext cx="7719506" cy="4714907"/>
          </a:xfrm>
          <a:prstGeom prst="rect">
            <a:avLst/>
          </a:prstGeom>
        </p:spPr>
      </p:pic>
      <p:sp>
        <p:nvSpPr>
          <p:cNvPr id="2" name="Прямоугольник 1"/>
          <p:cNvSpPr/>
          <p:nvPr/>
        </p:nvSpPr>
        <p:spPr>
          <a:xfrm>
            <a:off x="142844" y="142852"/>
            <a:ext cx="8786874" cy="110799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Наприкінці XIX </a:t>
            </a:r>
            <a:r>
              <a:rPr lang="ru-RU" sz="1600" dirty="0" smtClean="0"/>
              <a:t>– </a:t>
            </a:r>
            <a:r>
              <a:rPr lang="uk-UA" sz="1600" dirty="0" smtClean="0">
                <a:latin typeface="Arial" pitchFamily="34" charset="0"/>
                <a:cs typeface="Arial" pitchFamily="34" charset="0"/>
              </a:rPr>
              <a:t>на початку XX ст. на західноукраїнських землях в умовах режиму конституційної монархії, який надавав українському населенню ширшу свободу слова та асоціацій, ніж у Російській імперії, дедалі більше активізувалось суспільно-політичне життя і розгортався  національно-визвольний рух. </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3" cstate="email"/>
          <a:stretch>
            <a:fillRect/>
          </a:stretch>
        </p:blipFill>
        <p:spPr>
          <a:xfrm>
            <a:off x="3571868" y="4000504"/>
            <a:ext cx="1714512" cy="2538554"/>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4" cstate="email"/>
          <a:stretch>
            <a:fillRect/>
          </a:stretch>
        </p:blipFill>
        <p:spPr>
          <a:xfrm>
            <a:off x="3571868" y="1285860"/>
            <a:ext cx="1732356" cy="2652976"/>
          </a:xfrm>
          <a:prstGeom prst="rect">
            <a:avLst/>
          </a:prstGeom>
          <a:effectLst>
            <a:outerShdw blurRad="50800" dist="38100" dir="2700000" algn="tl" rotWithShape="0">
              <a:prstClr val="black">
                <a:alpha val="40000"/>
              </a:prstClr>
            </a:outerShdw>
          </a:effectLst>
        </p:spPr>
      </p:pic>
      <p:pic>
        <p:nvPicPr>
          <p:cNvPr id="8" name="Рисунок 7" descr="Scan-150323-0003.jpg"/>
          <p:cNvPicPr>
            <a:picLocks noChangeAspect="1"/>
          </p:cNvPicPr>
          <p:nvPr/>
        </p:nvPicPr>
        <p:blipFill>
          <a:blip r:embed="rId5" cstate="email"/>
          <a:stretch>
            <a:fillRect/>
          </a:stretch>
        </p:blipFill>
        <p:spPr>
          <a:xfrm>
            <a:off x="142844" y="1285860"/>
            <a:ext cx="3357586" cy="530646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571868" y="350043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631278</a:t>
            </a:r>
            <a:endParaRPr lang="ru-RU" dirty="0"/>
          </a:p>
        </p:txBody>
      </p:sp>
      <p:sp>
        <p:nvSpPr>
          <p:cNvPr id="11" name="TextBox 10"/>
          <p:cNvSpPr txBox="1"/>
          <p:nvPr/>
        </p:nvSpPr>
        <p:spPr>
          <a:xfrm>
            <a:off x="3571868" y="4000504"/>
            <a:ext cx="941283" cy="369332"/>
          </a:xfrm>
          <a:prstGeom prst="rect">
            <a:avLst/>
          </a:prstGeom>
          <a:solidFill>
            <a:schemeClr val="bg1">
              <a:lumMod val="50000"/>
            </a:schemeClr>
          </a:solidFill>
        </p:spPr>
        <p:txBody>
          <a:bodyPr wrap="none" rtlCol="0">
            <a:spAutoFit/>
          </a:bodyPr>
          <a:lstStyle/>
          <a:p>
            <a:r>
              <a:rPr lang="uk-UA" dirty="0" smtClean="0"/>
              <a:t>Р 99798</a:t>
            </a:r>
            <a:endParaRPr lang="ru-RU" dirty="0"/>
          </a:p>
        </p:txBody>
      </p:sp>
      <p:sp>
        <p:nvSpPr>
          <p:cNvPr id="12" name="TextBox 11"/>
          <p:cNvSpPr txBox="1"/>
          <p:nvPr/>
        </p:nvSpPr>
        <p:spPr>
          <a:xfrm>
            <a:off x="142844" y="592933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588943</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ахідними і східними.jpg"/>
          <p:cNvPicPr>
            <a:picLocks noChangeAspect="1"/>
          </p:cNvPicPr>
          <p:nvPr/>
        </p:nvPicPr>
        <p:blipFill>
          <a:blip r:embed="rId3"/>
          <a:stretch>
            <a:fillRect/>
          </a:stretch>
        </p:blipFill>
        <p:spPr>
          <a:xfrm>
            <a:off x="0" y="2357430"/>
            <a:ext cx="4857751" cy="3004458"/>
          </a:xfrm>
          <a:prstGeom prst="rect">
            <a:avLst/>
          </a:prstGeom>
        </p:spPr>
      </p:pic>
      <p:sp>
        <p:nvSpPr>
          <p:cNvPr id="2" name="Прямоугольник 1"/>
          <p:cNvSpPr/>
          <p:nvPr/>
        </p:nvSpPr>
        <p:spPr>
          <a:xfrm>
            <a:off x="142844" y="142852"/>
            <a:ext cx="8858312"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Створювалися й діяли українські політичні партії, організації і товариства, видавалися газети, журнали й книги. Розширювалося співробітництво між західними і східними українцями, зокрема у західноукраїнських виданнях публікували свої праці письменники й громадські діячі Східної України. </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4" cstate="email"/>
          <a:stretch>
            <a:fillRect/>
          </a:stretch>
        </p:blipFill>
        <p:spPr>
          <a:xfrm>
            <a:off x="3571869" y="4000504"/>
            <a:ext cx="1785950" cy="2649578"/>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5" cstate="email"/>
          <a:stretch>
            <a:fillRect/>
          </a:stretch>
        </p:blipFill>
        <p:spPr>
          <a:xfrm>
            <a:off x="5429256" y="1285860"/>
            <a:ext cx="3571900" cy="5401408"/>
          </a:xfrm>
          <a:prstGeom prst="rect">
            <a:avLst/>
          </a:prstGeom>
          <a:effectLst>
            <a:outerShdw blurRad="50800" dist="38100" dir="2700000" algn="tl" rotWithShape="0">
              <a:prstClr val="black">
                <a:alpha val="40000"/>
              </a:prstClr>
            </a:outerShdw>
          </a:effectLst>
        </p:spPr>
      </p:pic>
      <p:pic>
        <p:nvPicPr>
          <p:cNvPr id="8" name="Рисунок 7" descr="Scan-150323-0003.jpg"/>
          <p:cNvPicPr>
            <a:picLocks noChangeAspect="1"/>
          </p:cNvPicPr>
          <p:nvPr/>
        </p:nvPicPr>
        <p:blipFill>
          <a:blip r:embed="rId6" cstate="email"/>
          <a:stretch>
            <a:fillRect/>
          </a:stretch>
        </p:blipFill>
        <p:spPr>
          <a:xfrm>
            <a:off x="3571868" y="1285860"/>
            <a:ext cx="1785951" cy="2643205"/>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5429256" y="535782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583813</a:t>
            </a:r>
            <a:endParaRPr lang="ru-RU" dirty="0"/>
          </a:p>
        </p:txBody>
      </p:sp>
      <p:sp>
        <p:nvSpPr>
          <p:cNvPr id="11" name="TextBox 10"/>
          <p:cNvSpPr txBox="1"/>
          <p:nvPr/>
        </p:nvSpPr>
        <p:spPr>
          <a:xfrm>
            <a:off x="3571868" y="2500306"/>
            <a:ext cx="955711" cy="369332"/>
          </a:xfrm>
          <a:prstGeom prst="rect">
            <a:avLst/>
          </a:prstGeom>
          <a:solidFill>
            <a:schemeClr val="bg1">
              <a:lumMod val="50000"/>
            </a:schemeClr>
          </a:solidFill>
        </p:spPr>
        <p:txBody>
          <a:bodyPr wrap="none" rtlCol="0">
            <a:spAutoFit/>
          </a:bodyPr>
          <a:lstStyle/>
          <a:p>
            <a:r>
              <a:rPr lang="uk-UA" dirty="0" smtClean="0"/>
              <a:t>Ви 4137</a:t>
            </a:r>
            <a:endParaRPr lang="ru-RU" dirty="0"/>
          </a:p>
        </p:txBody>
      </p:sp>
      <p:sp>
        <p:nvSpPr>
          <p:cNvPr id="12" name="TextBox 11"/>
          <p:cNvSpPr txBox="1"/>
          <p:nvPr/>
        </p:nvSpPr>
        <p:spPr>
          <a:xfrm>
            <a:off x="3571868" y="5857892"/>
            <a:ext cx="1072730" cy="369332"/>
          </a:xfrm>
          <a:prstGeom prst="rect">
            <a:avLst/>
          </a:prstGeom>
          <a:solidFill>
            <a:schemeClr val="bg1">
              <a:lumMod val="50000"/>
            </a:schemeClr>
          </a:solidFill>
        </p:spPr>
        <p:txBody>
          <a:bodyPr wrap="none" rtlCol="0">
            <a:spAutoFit/>
          </a:bodyPr>
          <a:lstStyle/>
          <a:p>
            <a:r>
              <a:rPr lang="uk-UA" dirty="0" smtClean="0"/>
              <a:t>Ви 19496</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ерпня 1914.jpg"/>
          <p:cNvPicPr>
            <a:picLocks noChangeAspect="1"/>
          </p:cNvPicPr>
          <p:nvPr/>
        </p:nvPicPr>
        <p:blipFill>
          <a:blip r:embed="rId2" cstate="print"/>
          <a:stretch>
            <a:fillRect/>
          </a:stretch>
        </p:blipFill>
        <p:spPr>
          <a:xfrm>
            <a:off x="2476416" y="571480"/>
            <a:ext cx="6667584" cy="3980346"/>
          </a:xfrm>
          <a:prstGeom prst="rect">
            <a:avLst/>
          </a:prstGeom>
        </p:spPr>
      </p:pic>
      <p:pic>
        <p:nvPicPr>
          <p:cNvPr id="4" name="Рисунок 3" descr="Scan-150323-0004.jpg"/>
          <p:cNvPicPr>
            <a:picLocks noChangeAspect="1"/>
          </p:cNvPicPr>
          <p:nvPr/>
        </p:nvPicPr>
        <p:blipFill>
          <a:blip r:embed="rId3" cstate="email"/>
          <a:stretch>
            <a:fillRect/>
          </a:stretch>
        </p:blipFill>
        <p:spPr>
          <a:xfrm>
            <a:off x="3428992" y="2500306"/>
            <a:ext cx="1643074" cy="2441684"/>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4" cstate="email"/>
          <a:stretch>
            <a:fillRect/>
          </a:stretch>
        </p:blipFill>
        <p:spPr>
          <a:xfrm>
            <a:off x="142844" y="142852"/>
            <a:ext cx="3214710" cy="4829054"/>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142844" y="5072074"/>
            <a:ext cx="8786874"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Під час Першої світової війни у надзвичайно важкому становищі опинилися західноукраїнські землі, які постійно перебували на лінії фронту від серпня 1914 до вересня 1917 року. Переходячи з рук у руки воюючих сторін, населення повною мірою відчуло зміну влади й характерні особливості окупаційної політики кожної з них. Хід воєнних дій та встановлення нових порядків поклали відбиток на революційну боротьбу галичан за свою державність.</a:t>
            </a:r>
          </a:p>
        </p:txBody>
      </p:sp>
      <p:pic>
        <p:nvPicPr>
          <p:cNvPr id="8" name="Рисунок 7" descr="Scan-150323-0004.jpg"/>
          <p:cNvPicPr>
            <a:picLocks noChangeAspect="1"/>
          </p:cNvPicPr>
          <p:nvPr/>
        </p:nvPicPr>
        <p:blipFill>
          <a:blip r:embed="rId5" cstate="email"/>
          <a:stretch>
            <a:fillRect/>
          </a:stretch>
        </p:blipFill>
        <p:spPr>
          <a:xfrm>
            <a:off x="3428992" y="142852"/>
            <a:ext cx="1643074" cy="228601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428992" y="50004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628429</a:t>
            </a:r>
            <a:endParaRPr lang="ru-RU" dirty="0"/>
          </a:p>
        </p:txBody>
      </p:sp>
      <p:sp>
        <p:nvSpPr>
          <p:cNvPr id="11" name="TextBox 10"/>
          <p:cNvSpPr txBox="1"/>
          <p:nvPr/>
        </p:nvSpPr>
        <p:spPr>
          <a:xfrm>
            <a:off x="3428992" y="4143380"/>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43603</a:t>
            </a:r>
            <a:endParaRPr lang="ru-RU" dirty="0"/>
          </a:p>
        </p:txBody>
      </p:sp>
      <p:sp>
        <p:nvSpPr>
          <p:cNvPr id="12" name="TextBox 11"/>
          <p:cNvSpPr txBox="1"/>
          <p:nvPr/>
        </p:nvSpPr>
        <p:spPr>
          <a:xfrm>
            <a:off x="142844" y="3214686"/>
            <a:ext cx="1072730" cy="369332"/>
          </a:xfrm>
          <a:prstGeom prst="rect">
            <a:avLst/>
          </a:prstGeom>
          <a:solidFill>
            <a:schemeClr val="bg1">
              <a:lumMod val="50000"/>
            </a:schemeClr>
          </a:solidFill>
        </p:spPr>
        <p:txBody>
          <a:bodyPr wrap="none" rtlCol="0">
            <a:spAutoFit/>
          </a:bodyPr>
          <a:lstStyle/>
          <a:p>
            <a:r>
              <a:rPr lang="uk-UA" dirty="0" smtClean="0"/>
              <a:t>Ви 17562</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big.jpeg"/>
          <p:cNvPicPr>
            <a:picLocks noChangeAspect="1"/>
          </p:cNvPicPr>
          <p:nvPr/>
        </p:nvPicPr>
        <p:blipFill>
          <a:blip r:embed="rId2" cstate="print"/>
          <a:stretch>
            <a:fillRect/>
          </a:stretch>
        </p:blipFill>
        <p:spPr>
          <a:xfrm>
            <a:off x="0" y="2270836"/>
            <a:ext cx="5643570" cy="3301304"/>
          </a:xfrm>
          <a:prstGeom prst="rect">
            <a:avLst/>
          </a:prstGeom>
        </p:spPr>
      </p:pic>
      <p:pic>
        <p:nvPicPr>
          <p:cNvPr id="6" name="Рисунок 5" descr="Scan-150323-0003.jpg"/>
          <p:cNvPicPr>
            <a:picLocks noChangeAspect="1"/>
          </p:cNvPicPr>
          <p:nvPr/>
        </p:nvPicPr>
        <p:blipFill>
          <a:blip r:embed="rId3" cstate="email"/>
          <a:stretch>
            <a:fillRect/>
          </a:stretch>
        </p:blipFill>
        <p:spPr>
          <a:xfrm>
            <a:off x="3219395" y="4143381"/>
            <a:ext cx="1962214" cy="2571767"/>
          </a:xfrm>
          <a:prstGeom prst="rect">
            <a:avLst/>
          </a:prstGeom>
          <a:effectLst>
            <a:outerShdw blurRad="50800" dist="38100" dir="2700000" algn="tl" rotWithShape="0">
              <a:prstClr val="black">
                <a:alpha val="40000"/>
              </a:prstClr>
            </a:outerShdw>
          </a:effectLst>
        </p:spPr>
      </p:pic>
      <p:pic>
        <p:nvPicPr>
          <p:cNvPr id="7" name="Рисунок 6" descr="Scan-150323-0002.jpg"/>
          <p:cNvPicPr>
            <a:picLocks noChangeAspect="1"/>
          </p:cNvPicPr>
          <p:nvPr/>
        </p:nvPicPr>
        <p:blipFill>
          <a:blip r:embed="rId4" cstate="email"/>
          <a:stretch>
            <a:fillRect/>
          </a:stretch>
        </p:blipFill>
        <p:spPr>
          <a:xfrm>
            <a:off x="5291097" y="1285860"/>
            <a:ext cx="3710059" cy="5429288"/>
          </a:xfrm>
          <a:prstGeom prst="rect">
            <a:avLst/>
          </a:prstGeom>
          <a:effectLst>
            <a:outerShdw blurRad="50800" dist="38100" dir="2700000" algn="tl" rotWithShape="0">
              <a:prstClr val="black">
                <a:alpha val="40000"/>
              </a:prstClr>
            </a:outerShdw>
          </a:effectLst>
        </p:spPr>
      </p:pic>
      <p:pic>
        <p:nvPicPr>
          <p:cNvPr id="8" name="Рисунок 7" descr="Scan-150323-0003.jpg"/>
          <p:cNvPicPr>
            <a:picLocks noChangeAspect="1"/>
          </p:cNvPicPr>
          <p:nvPr/>
        </p:nvPicPr>
        <p:blipFill>
          <a:blip r:embed="rId5" cstate="email"/>
          <a:stretch>
            <a:fillRect/>
          </a:stretch>
        </p:blipFill>
        <p:spPr>
          <a:xfrm>
            <a:off x="3211593" y="1285861"/>
            <a:ext cx="2008066" cy="2786082"/>
          </a:xfrm>
          <a:prstGeom prst="rect">
            <a:avLst/>
          </a:prstGeom>
          <a:effectLst>
            <a:outerShdw blurRad="50800" dist="38100" dir="2700000" algn="tl" rotWithShape="0">
              <a:prstClr val="black">
                <a:alpha val="40000"/>
              </a:prstClr>
            </a:outerShdw>
          </a:effectLst>
        </p:spPr>
      </p:pic>
      <p:sp>
        <p:nvSpPr>
          <p:cNvPr id="9" name="Прямоугольник 8"/>
          <p:cNvSpPr/>
          <p:nvPr/>
        </p:nvSpPr>
        <p:spPr>
          <a:xfrm>
            <a:off x="214282" y="142852"/>
            <a:ext cx="8786874" cy="110799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1918 p. у Львові Українською Національною Радою був створений виконавчий орган влади </a:t>
            </a:r>
            <a:r>
              <a:rPr lang="ru-RU" sz="1600" dirty="0" smtClean="0"/>
              <a:t>—</a:t>
            </a:r>
            <a:r>
              <a:rPr lang="uk-UA" sz="1600" dirty="0" smtClean="0">
                <a:latin typeface="Arial" pitchFamily="34" charset="0"/>
                <a:cs typeface="Arial" pitchFamily="34" charset="0"/>
              </a:rPr>
              <a:t> Державний секретаріат котрим був затверджений тимчасовий Основний Закон, відповідно до якого за створеною Українською державою закріплювалася назва Західноукраїнська Народна Республіка (ЗУНР), визначалися її кордони, герб і прапор.</a:t>
            </a:r>
            <a:endParaRPr lang="uk-UA" sz="1600" dirty="0">
              <a:latin typeface="Arial" pitchFamily="34" charset="0"/>
              <a:cs typeface="Arial" pitchFamily="34" charset="0"/>
            </a:endParaRPr>
          </a:p>
        </p:txBody>
      </p:sp>
      <p:sp>
        <p:nvSpPr>
          <p:cNvPr id="10" name="TextBox 9"/>
          <p:cNvSpPr txBox="1"/>
          <p:nvPr/>
        </p:nvSpPr>
        <p:spPr>
          <a:xfrm>
            <a:off x="3214678" y="3571876"/>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171689</a:t>
            </a:r>
            <a:endParaRPr lang="ru-RU" dirty="0"/>
          </a:p>
        </p:txBody>
      </p:sp>
      <p:sp>
        <p:nvSpPr>
          <p:cNvPr id="12" name="TextBox 11"/>
          <p:cNvSpPr txBox="1"/>
          <p:nvPr/>
        </p:nvSpPr>
        <p:spPr>
          <a:xfrm>
            <a:off x="5286380" y="621508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658606</a:t>
            </a:r>
            <a:endParaRPr lang="ru-RU" dirty="0"/>
          </a:p>
        </p:txBody>
      </p:sp>
      <p:sp>
        <p:nvSpPr>
          <p:cNvPr id="13" name="TextBox 12"/>
          <p:cNvSpPr txBox="1"/>
          <p:nvPr/>
        </p:nvSpPr>
        <p:spPr>
          <a:xfrm>
            <a:off x="3214678" y="621508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580959</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Ms4cLVpk14.jpg"/>
          <p:cNvPicPr>
            <a:picLocks noChangeAspect="1"/>
          </p:cNvPicPr>
          <p:nvPr/>
        </p:nvPicPr>
        <p:blipFill>
          <a:blip r:embed="rId2"/>
          <a:stretch>
            <a:fillRect/>
          </a:stretch>
        </p:blipFill>
        <p:spPr>
          <a:xfrm>
            <a:off x="2857488" y="2116384"/>
            <a:ext cx="6300831" cy="4268305"/>
          </a:xfrm>
          <a:prstGeom prst="rect">
            <a:avLst/>
          </a:prstGeom>
        </p:spPr>
      </p:pic>
      <p:pic>
        <p:nvPicPr>
          <p:cNvPr id="4" name="Рисунок 3" descr="Scan-150323-0004.jpg"/>
          <p:cNvPicPr>
            <a:picLocks noChangeAspect="1"/>
          </p:cNvPicPr>
          <p:nvPr/>
        </p:nvPicPr>
        <p:blipFill>
          <a:blip r:embed="rId3" cstate="email"/>
          <a:stretch>
            <a:fillRect/>
          </a:stretch>
        </p:blipFill>
        <p:spPr>
          <a:xfrm>
            <a:off x="142844" y="1785925"/>
            <a:ext cx="3429024" cy="4929223"/>
          </a:xfrm>
          <a:prstGeom prst="rect">
            <a:avLst/>
          </a:prstGeom>
          <a:effectLst>
            <a:outerShdw blurRad="50800" dist="38100" dir="10800000" algn="r" rotWithShape="0">
              <a:prstClr val="black">
                <a:alpha val="40000"/>
              </a:prstClr>
            </a:outerShdw>
          </a:effectLst>
        </p:spPr>
      </p:pic>
      <p:sp>
        <p:nvSpPr>
          <p:cNvPr id="2" name="Прямоугольник 1"/>
          <p:cNvSpPr/>
          <p:nvPr/>
        </p:nvSpPr>
        <p:spPr>
          <a:xfrm>
            <a:off x="142844" y="144828"/>
            <a:ext cx="885831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Абстрагуючись від дискусійного питання про ґенезу слов’янського населення краю, з найдавнішої його історії варто згадати про плем’я білих хорватів, яке проживало у передгір’ях Карпат приблизно в VII–X ст. На межі IX–X ст. західні окраїни пізнішої Галичини потрапили під політичний вплив Велико-Моравської імперії. Як припускають деякі дослідники, саме в цей період послідовники слов’янських апостолів Кирила і Методія вперше почали поширювати вчення Христове у цих землях.</a:t>
            </a:r>
            <a:endParaRPr lang="uk-UA" sz="1600" dirty="0">
              <a:latin typeface="Arial" pitchFamily="34" charset="0"/>
              <a:cs typeface="Arial" pitchFamily="34" charset="0"/>
            </a:endParaRPr>
          </a:p>
        </p:txBody>
      </p:sp>
      <p:pic>
        <p:nvPicPr>
          <p:cNvPr id="6" name="Рисунок 5" descr="Scan-150323-0003.jpg"/>
          <p:cNvPicPr>
            <a:picLocks noChangeAspect="1"/>
          </p:cNvPicPr>
          <p:nvPr/>
        </p:nvPicPr>
        <p:blipFill>
          <a:blip r:embed="rId4" cstate="email"/>
          <a:stretch>
            <a:fillRect/>
          </a:stretch>
        </p:blipFill>
        <p:spPr>
          <a:xfrm>
            <a:off x="3643306" y="1785926"/>
            <a:ext cx="1663898" cy="2428892"/>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3643306" y="4286256"/>
            <a:ext cx="1643074" cy="2428892"/>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3643306" y="5643578"/>
            <a:ext cx="1271502" cy="369332"/>
          </a:xfrm>
          <a:prstGeom prst="rect">
            <a:avLst/>
          </a:prstGeom>
          <a:solidFill>
            <a:schemeClr val="bg1">
              <a:lumMod val="50000"/>
            </a:schemeClr>
          </a:solidFill>
        </p:spPr>
        <p:txBody>
          <a:bodyPr wrap="none" rtlCol="0">
            <a:spAutoFit/>
          </a:bodyPr>
          <a:lstStyle/>
          <a:p>
            <a:r>
              <a:rPr lang="uk-UA" dirty="0" smtClean="0"/>
              <a:t>В 302950/1</a:t>
            </a:r>
            <a:endParaRPr lang="ru-RU" dirty="0"/>
          </a:p>
        </p:txBody>
      </p:sp>
      <p:sp>
        <p:nvSpPr>
          <p:cNvPr id="9" name="TextBox 8"/>
          <p:cNvSpPr txBox="1"/>
          <p:nvPr/>
        </p:nvSpPr>
        <p:spPr>
          <a:xfrm>
            <a:off x="3643306" y="3286124"/>
            <a:ext cx="1271502" cy="369332"/>
          </a:xfrm>
          <a:prstGeom prst="rect">
            <a:avLst/>
          </a:prstGeom>
          <a:solidFill>
            <a:schemeClr val="bg1">
              <a:lumMod val="50000"/>
            </a:schemeClr>
          </a:solidFill>
        </p:spPr>
        <p:txBody>
          <a:bodyPr wrap="none" rtlCol="0">
            <a:spAutoFit/>
          </a:bodyPr>
          <a:lstStyle/>
          <a:p>
            <a:r>
              <a:rPr lang="uk-UA" dirty="0" smtClean="0"/>
              <a:t>В 302950/2</a:t>
            </a:r>
            <a:endParaRPr lang="ru-RU" dirty="0"/>
          </a:p>
        </p:txBody>
      </p:sp>
      <p:sp>
        <p:nvSpPr>
          <p:cNvPr id="10" name="TextBox 9"/>
          <p:cNvSpPr txBox="1"/>
          <p:nvPr/>
        </p:nvSpPr>
        <p:spPr>
          <a:xfrm>
            <a:off x="142844" y="442913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716969</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Антанти і Росії.jpg"/>
          <p:cNvPicPr>
            <a:picLocks noChangeAspect="1"/>
          </p:cNvPicPr>
          <p:nvPr/>
        </p:nvPicPr>
        <p:blipFill>
          <a:blip r:embed="rId2"/>
          <a:stretch>
            <a:fillRect/>
          </a:stretch>
        </p:blipFill>
        <p:spPr>
          <a:xfrm>
            <a:off x="1604933" y="571480"/>
            <a:ext cx="7539066" cy="4500594"/>
          </a:xfrm>
          <a:prstGeom prst="rect">
            <a:avLst/>
          </a:prstGeom>
        </p:spPr>
      </p:pic>
      <p:pic>
        <p:nvPicPr>
          <p:cNvPr id="5" name="Рисунок 4" descr="Scan-150323-0002.jpg"/>
          <p:cNvPicPr>
            <a:picLocks noChangeAspect="1"/>
          </p:cNvPicPr>
          <p:nvPr/>
        </p:nvPicPr>
        <p:blipFill>
          <a:blip r:embed="rId3" cstate="email"/>
          <a:stretch>
            <a:fillRect/>
          </a:stretch>
        </p:blipFill>
        <p:spPr>
          <a:xfrm>
            <a:off x="4143372" y="285728"/>
            <a:ext cx="1643074" cy="2428892"/>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4" cstate="email"/>
          <a:stretch>
            <a:fillRect/>
          </a:stretch>
        </p:blipFill>
        <p:spPr>
          <a:xfrm>
            <a:off x="214282" y="285728"/>
            <a:ext cx="3841870" cy="5286412"/>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5786454"/>
            <a:ext cx="8786874" cy="830997"/>
          </a:xfrm>
          <a:prstGeom prst="rect">
            <a:avLst/>
          </a:prstGeom>
          <a:solidFill>
            <a:schemeClr val="bg1">
              <a:alpha val="84000"/>
            </a:schemeClr>
          </a:solidFill>
        </p:spPr>
        <p:txBody>
          <a:bodyPr wrap="square">
            <a:spAutoFit/>
          </a:bodyPr>
          <a:lstStyle/>
          <a:p>
            <a:pPr algn="just"/>
            <a:r>
              <a:rPr lang="uk-UA" sz="1600" dirty="0" smtClean="0">
                <a:latin typeface="Arial" pitchFamily="34" charset="0"/>
                <a:cs typeface="Arial" pitchFamily="34" charset="0"/>
              </a:rPr>
              <a:t>Але після розпаду Російської імперії Україні так і не вдалося повністю об'єднати всі землі. Народ внаслідок імперіалістичної політики урядів Антанти і Росії та своєї недостатньої організованості не домігся бажаної свободи і незалежності. </a:t>
            </a:r>
          </a:p>
        </p:txBody>
      </p:sp>
      <p:pic>
        <p:nvPicPr>
          <p:cNvPr id="8" name="Рисунок 7" descr="Scan-150323-0002.jpg"/>
          <p:cNvPicPr>
            <a:picLocks noChangeAspect="1"/>
          </p:cNvPicPr>
          <p:nvPr/>
        </p:nvPicPr>
        <p:blipFill>
          <a:blip r:embed="rId5" cstate="email"/>
          <a:stretch>
            <a:fillRect/>
          </a:stretch>
        </p:blipFill>
        <p:spPr>
          <a:xfrm>
            <a:off x="4143372" y="2786058"/>
            <a:ext cx="1643074" cy="266090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4143372" y="450057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511049</a:t>
            </a:r>
            <a:endParaRPr lang="ru-RU" dirty="0"/>
          </a:p>
        </p:txBody>
      </p:sp>
      <p:sp>
        <p:nvSpPr>
          <p:cNvPr id="11" name="TextBox 10"/>
          <p:cNvSpPr txBox="1"/>
          <p:nvPr/>
        </p:nvSpPr>
        <p:spPr>
          <a:xfrm>
            <a:off x="4143372" y="192880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614078</a:t>
            </a:r>
            <a:endParaRPr lang="ru-RU" dirty="0"/>
          </a:p>
        </p:txBody>
      </p:sp>
      <p:sp>
        <p:nvSpPr>
          <p:cNvPr id="12" name="TextBox 11"/>
          <p:cNvSpPr txBox="1"/>
          <p:nvPr/>
        </p:nvSpPr>
        <p:spPr>
          <a:xfrm>
            <a:off x="214282" y="457200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749245</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Ризьким мирним.jpg"/>
          <p:cNvPicPr>
            <a:picLocks noChangeAspect="1"/>
          </p:cNvPicPr>
          <p:nvPr/>
        </p:nvPicPr>
        <p:blipFill>
          <a:blip r:embed="rId2" cstate="print"/>
          <a:stretch>
            <a:fillRect/>
          </a:stretch>
        </p:blipFill>
        <p:spPr>
          <a:xfrm>
            <a:off x="0" y="1976014"/>
            <a:ext cx="6263304" cy="3739002"/>
          </a:xfrm>
          <a:prstGeom prst="rect">
            <a:avLst/>
          </a:prstGeom>
        </p:spPr>
      </p:pic>
      <p:pic>
        <p:nvPicPr>
          <p:cNvPr id="4" name="Рисунок 3" descr="Scan-150323-0004.jpg"/>
          <p:cNvPicPr>
            <a:picLocks noChangeAspect="1"/>
          </p:cNvPicPr>
          <p:nvPr/>
        </p:nvPicPr>
        <p:blipFill>
          <a:blip r:embed="rId3" cstate="email"/>
          <a:stretch>
            <a:fillRect/>
          </a:stretch>
        </p:blipFill>
        <p:spPr>
          <a:xfrm>
            <a:off x="5286380" y="1285860"/>
            <a:ext cx="3714776" cy="5372612"/>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428992" y="1285860"/>
            <a:ext cx="1785950" cy="2643206"/>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428992" y="4000504"/>
            <a:ext cx="1785950" cy="2643206"/>
          </a:xfrm>
          <a:prstGeom prst="rect">
            <a:avLst/>
          </a:prstGeom>
          <a:effectLst>
            <a:outerShdw blurRad="50800" dist="38100" dir="2700000" algn="tl" rotWithShape="0">
              <a:prstClr val="black">
                <a:alpha val="40000"/>
              </a:prstClr>
            </a:outerShdw>
          </a:effectLst>
        </p:spPr>
      </p:pic>
      <p:sp>
        <p:nvSpPr>
          <p:cNvPr id="7" name="Прямоугольник 6"/>
          <p:cNvSpPr/>
          <p:nvPr/>
        </p:nvSpPr>
        <p:spPr>
          <a:xfrm>
            <a:off x="214282" y="142852"/>
            <a:ext cx="8786874"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Східна Галичина з-під  влади австрійських імперіалістів за Ризьким мирним договором 1921 р. потрапила під владу Польщі. Західні повіти Волині, що входили раніше до складу Царської Росії, також опинились під польським пануванням. Ці землі дістали в історичній літературі назву Західна Україна.</a:t>
            </a:r>
            <a:endParaRPr lang="uk-UA" sz="1600" dirty="0">
              <a:latin typeface="Arial" pitchFamily="34" charset="0"/>
              <a:cs typeface="Arial" pitchFamily="34" charset="0"/>
            </a:endParaRPr>
          </a:p>
        </p:txBody>
      </p:sp>
      <p:sp>
        <p:nvSpPr>
          <p:cNvPr id="9" name="TextBox 8"/>
          <p:cNvSpPr txBox="1"/>
          <p:nvPr/>
        </p:nvSpPr>
        <p:spPr>
          <a:xfrm>
            <a:off x="3428992" y="292893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587708</a:t>
            </a:r>
            <a:endParaRPr lang="ru-RU" dirty="0"/>
          </a:p>
        </p:txBody>
      </p:sp>
      <p:sp>
        <p:nvSpPr>
          <p:cNvPr id="10" name="TextBox 9"/>
          <p:cNvSpPr txBox="1"/>
          <p:nvPr/>
        </p:nvSpPr>
        <p:spPr>
          <a:xfrm>
            <a:off x="3428992" y="4071942"/>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371420</a:t>
            </a:r>
            <a:endParaRPr lang="ru-RU" dirty="0"/>
          </a:p>
        </p:txBody>
      </p:sp>
      <p:sp>
        <p:nvSpPr>
          <p:cNvPr id="11" name="TextBox 10"/>
          <p:cNvSpPr txBox="1"/>
          <p:nvPr/>
        </p:nvSpPr>
        <p:spPr>
          <a:xfrm>
            <a:off x="5286380" y="571501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716837</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військову колонізацію.jpg"/>
          <p:cNvPicPr>
            <a:picLocks noChangeAspect="1"/>
          </p:cNvPicPr>
          <p:nvPr/>
        </p:nvPicPr>
        <p:blipFill>
          <a:blip r:embed="rId2"/>
          <a:stretch>
            <a:fillRect/>
          </a:stretch>
        </p:blipFill>
        <p:spPr>
          <a:xfrm>
            <a:off x="1119158" y="285728"/>
            <a:ext cx="8024841" cy="4790586"/>
          </a:xfrm>
          <a:prstGeom prst="rect">
            <a:avLst/>
          </a:prstGeom>
        </p:spPr>
      </p:pic>
      <p:sp>
        <p:nvSpPr>
          <p:cNvPr id="2" name="Прямоугольник 1"/>
          <p:cNvSpPr/>
          <p:nvPr/>
        </p:nvSpPr>
        <p:spPr>
          <a:xfrm>
            <a:off x="142844" y="5320271"/>
            <a:ext cx="8858312" cy="1323439"/>
          </a:xfrm>
          <a:prstGeom prst="rect">
            <a:avLst/>
          </a:prstGeom>
          <a:solidFill>
            <a:schemeClr val="bg1">
              <a:alpha val="85000"/>
            </a:schemeClr>
          </a:solidFill>
        </p:spPr>
        <p:txBody>
          <a:bodyPr wrap="square">
            <a:spAutoFit/>
          </a:bodyPr>
          <a:lstStyle/>
          <a:p>
            <a:r>
              <a:rPr lang="uk-UA" sz="1600" dirty="0" smtClean="0">
                <a:latin typeface="Arial" pitchFamily="34" charset="0"/>
                <a:cs typeface="Arial" pitchFamily="34" charset="0"/>
              </a:rPr>
              <a:t>У грудні 1920 р. польський сейм прийняв закон про військову колонізацію Західної України, згідно з яким солдати й офіцері польської армії, що брали участь у війні проти більшовиків, безкоштовно отримували в Галичині земельні наділи у розмірі 45 га. </a:t>
            </a:r>
          </a:p>
          <a:p>
            <a:r>
              <a:rPr lang="uk-UA" sz="1600" dirty="0" smtClean="0">
                <a:latin typeface="Arial" pitchFamily="34" charset="0"/>
                <a:cs typeface="Arial" pitchFamily="34" charset="0"/>
              </a:rPr>
              <a:t>У Західній Україні за 20 років польської окупації  тільки у  сільську місцевість краю переселено з Польщі майже 200 тис. поляків.</a:t>
            </a:r>
          </a:p>
        </p:txBody>
      </p:sp>
      <p:pic>
        <p:nvPicPr>
          <p:cNvPr id="4" name="Рисунок 3" descr="Scan-150323-0004.jpg"/>
          <p:cNvPicPr>
            <a:picLocks noChangeAspect="1"/>
          </p:cNvPicPr>
          <p:nvPr/>
        </p:nvPicPr>
        <p:blipFill>
          <a:blip r:embed="rId3" cstate="email"/>
          <a:stretch>
            <a:fillRect/>
          </a:stretch>
        </p:blipFill>
        <p:spPr>
          <a:xfrm>
            <a:off x="142844" y="142852"/>
            <a:ext cx="3286148" cy="5015030"/>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500430" y="2714620"/>
            <a:ext cx="1714512" cy="2456457"/>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500430" y="142853"/>
            <a:ext cx="1714511" cy="250033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500430" y="207167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587591</a:t>
            </a:r>
            <a:endParaRPr lang="ru-RU" dirty="0"/>
          </a:p>
        </p:txBody>
      </p:sp>
      <p:sp>
        <p:nvSpPr>
          <p:cNvPr id="9" name="TextBox 8"/>
          <p:cNvSpPr txBox="1"/>
          <p:nvPr/>
        </p:nvSpPr>
        <p:spPr>
          <a:xfrm>
            <a:off x="3500430" y="4214818"/>
            <a:ext cx="994183" cy="369332"/>
          </a:xfrm>
          <a:prstGeom prst="rect">
            <a:avLst/>
          </a:prstGeom>
          <a:solidFill>
            <a:schemeClr val="bg1">
              <a:lumMod val="50000"/>
            </a:schemeClr>
          </a:solidFill>
        </p:spPr>
        <p:txBody>
          <a:bodyPr wrap="none" rtlCol="0">
            <a:spAutoFit/>
          </a:bodyPr>
          <a:lstStyle/>
          <a:p>
            <a:r>
              <a:rPr lang="uk-UA" dirty="0" smtClean="0"/>
              <a:t>Р  76517</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939 р.jpg"/>
          <p:cNvPicPr>
            <a:picLocks noChangeAspect="1"/>
          </p:cNvPicPr>
          <p:nvPr/>
        </p:nvPicPr>
        <p:blipFill>
          <a:blip r:embed="rId2" cstate="print"/>
          <a:stretch>
            <a:fillRect/>
          </a:stretch>
        </p:blipFill>
        <p:spPr>
          <a:xfrm>
            <a:off x="0" y="357166"/>
            <a:ext cx="6200590" cy="4500594"/>
          </a:xfrm>
          <a:prstGeom prst="rect">
            <a:avLst/>
          </a:prstGeom>
        </p:spPr>
      </p:pic>
      <p:sp>
        <p:nvSpPr>
          <p:cNvPr id="2" name="Прямоугольник 1"/>
          <p:cNvSpPr/>
          <p:nvPr/>
        </p:nvSpPr>
        <p:spPr>
          <a:xfrm>
            <a:off x="142844" y="5072074"/>
            <a:ext cx="885831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Згідно з пактом і таємним протоколом радянські війська 17 вересня 1939 р. перейшли польський кордон і вступили в Західну Україну і Західну Білорусію. Офіційно радянське керівництво пояснило цей крок необхідністю запобігти фашистській окупації західноукраїнських і західнобілоруських земель. Східна Галичина і Західна Волинь були зайняті Червоною армією майже без опору з боку Польщі за 12 днів. Агресія проти Польщі означала вступ Радянського Союзу  у  світову війну.</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5643570" y="142852"/>
            <a:ext cx="3357586" cy="4821866"/>
          </a:xfrm>
          <a:prstGeom prst="rect">
            <a:avLst/>
          </a:prstGeom>
          <a:effectLst>
            <a:outerShdw blurRad="50800" dist="38100" dir="2700000" algn="tl"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3857620" y="142853"/>
            <a:ext cx="1714512" cy="2357454"/>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3857620" y="2571744"/>
            <a:ext cx="1714512" cy="235745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643570" y="192880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752271</a:t>
            </a:r>
            <a:endParaRPr lang="ru-RU" dirty="0"/>
          </a:p>
        </p:txBody>
      </p:sp>
      <p:sp>
        <p:nvSpPr>
          <p:cNvPr id="8" name="TextBox 7"/>
          <p:cNvSpPr txBox="1"/>
          <p:nvPr/>
        </p:nvSpPr>
        <p:spPr>
          <a:xfrm>
            <a:off x="3857620" y="164305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551276</a:t>
            </a:r>
            <a:endParaRPr lang="ru-RU" dirty="0"/>
          </a:p>
        </p:txBody>
      </p:sp>
      <p:sp>
        <p:nvSpPr>
          <p:cNvPr id="9" name="TextBox 8"/>
          <p:cNvSpPr txBox="1"/>
          <p:nvPr/>
        </p:nvSpPr>
        <p:spPr>
          <a:xfrm>
            <a:off x="3857620" y="435769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651332</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Generalgouvernement_fur_die_besetzten_polnischen_gebiete.png"/>
          <p:cNvPicPr>
            <a:picLocks noChangeAspect="1"/>
          </p:cNvPicPr>
          <p:nvPr/>
        </p:nvPicPr>
        <p:blipFill>
          <a:blip r:embed="rId2" cstate="email"/>
          <a:stretch>
            <a:fillRect/>
          </a:stretch>
        </p:blipFill>
        <p:spPr>
          <a:xfrm>
            <a:off x="4857752" y="2350407"/>
            <a:ext cx="4286247" cy="3293171"/>
          </a:xfrm>
          <a:prstGeom prst="rect">
            <a:avLst/>
          </a:prstGeom>
        </p:spPr>
      </p:pic>
      <p:sp>
        <p:nvSpPr>
          <p:cNvPr id="2" name="Прямоугольник 1"/>
          <p:cNvSpPr/>
          <p:nvPr/>
        </p:nvSpPr>
        <p:spPr>
          <a:xfrm>
            <a:off x="214282" y="142852"/>
            <a:ext cx="8715436"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На початку війни між СРСР та Німеччиною Червона армія та радянська адміністрація під наступом німецьких військ відступили з території Галичини. На зміну більшовицькому окупаційному режиму прийшов не менш жорстокий нацистський. Галичина опинилась під владою німецької військової окупаційної адміністрації.</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214282" y="1357298"/>
            <a:ext cx="3786214" cy="5302762"/>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4071934" y="1357297"/>
            <a:ext cx="1928826" cy="2428893"/>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4071934" y="3852133"/>
            <a:ext cx="1928826" cy="2791577"/>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4071934" y="1357298"/>
            <a:ext cx="1193340" cy="369332"/>
          </a:xfrm>
          <a:prstGeom prst="rect">
            <a:avLst/>
          </a:prstGeom>
          <a:solidFill>
            <a:schemeClr val="bg1">
              <a:lumMod val="50000"/>
            </a:schemeClr>
          </a:solidFill>
        </p:spPr>
        <p:txBody>
          <a:bodyPr wrap="none" rtlCol="0">
            <a:spAutoFit/>
          </a:bodyPr>
          <a:lstStyle/>
          <a:p>
            <a:r>
              <a:rPr lang="uk-UA" dirty="0" err="1" smtClean="0"/>
              <a:t>Ао</a:t>
            </a:r>
            <a:r>
              <a:rPr lang="uk-UA" dirty="0" smtClean="0"/>
              <a:t> 264483</a:t>
            </a:r>
            <a:endParaRPr lang="ru-RU" dirty="0"/>
          </a:p>
        </p:txBody>
      </p:sp>
      <p:sp>
        <p:nvSpPr>
          <p:cNvPr id="9" name="TextBox 8"/>
          <p:cNvSpPr txBox="1"/>
          <p:nvPr/>
        </p:nvSpPr>
        <p:spPr>
          <a:xfrm>
            <a:off x="4071934" y="621508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597968</a:t>
            </a:r>
            <a:endParaRPr lang="ru-RU" dirty="0"/>
          </a:p>
        </p:txBody>
      </p:sp>
      <p:sp>
        <p:nvSpPr>
          <p:cNvPr id="10" name="TextBox 9"/>
          <p:cNvSpPr txBox="1"/>
          <p:nvPr/>
        </p:nvSpPr>
        <p:spPr>
          <a:xfrm>
            <a:off x="214282" y="592933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664278</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Тарас Бульба - Боровець.jpg"/>
          <p:cNvPicPr>
            <a:picLocks noChangeAspect="1"/>
          </p:cNvPicPr>
          <p:nvPr/>
        </p:nvPicPr>
        <p:blipFill>
          <a:blip r:embed="rId2" cstate="print"/>
          <a:stretch>
            <a:fillRect/>
          </a:stretch>
        </p:blipFill>
        <p:spPr>
          <a:xfrm>
            <a:off x="0" y="1785926"/>
            <a:ext cx="6495854" cy="4714907"/>
          </a:xfrm>
          <a:prstGeom prst="rect">
            <a:avLst/>
          </a:prstGeom>
        </p:spPr>
      </p:pic>
      <p:sp>
        <p:nvSpPr>
          <p:cNvPr id="2" name="Прямоугольник 1"/>
          <p:cNvSpPr/>
          <p:nvPr/>
        </p:nvSpPr>
        <p:spPr>
          <a:xfrm>
            <a:off x="214282" y="214290"/>
            <a:ext cx="8786858" cy="135421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Перші загони під назвою УПА</a:t>
            </a:r>
            <a:r>
              <a:rPr lang="ru-RU" sz="1600" dirty="0" smtClean="0"/>
              <a:t>–«</a:t>
            </a:r>
            <a:r>
              <a:rPr lang="uk-UA" sz="1600" dirty="0" smtClean="0">
                <a:latin typeface="Arial" pitchFamily="34" charset="0"/>
                <a:cs typeface="Arial" pitchFamily="34" charset="0"/>
              </a:rPr>
              <a:t>Поліська Січ</a:t>
            </a:r>
            <a:r>
              <a:rPr lang="ru-RU" sz="1600" dirty="0" smtClean="0"/>
              <a:t>»</a:t>
            </a:r>
            <a:r>
              <a:rPr lang="uk-UA" sz="1600" dirty="0" smtClean="0">
                <a:latin typeface="Arial" pitchFamily="34" charset="0"/>
                <a:cs typeface="Arial" pitchFamily="34" charset="0"/>
              </a:rPr>
              <a:t> створив з початку німецько-радянської війни отаман Тарас </a:t>
            </a:r>
            <a:r>
              <a:rPr lang="uk-UA" sz="1600" dirty="0" err="1" smtClean="0">
                <a:latin typeface="Arial" pitchFamily="34" charset="0"/>
                <a:cs typeface="Arial" pitchFamily="34" charset="0"/>
              </a:rPr>
              <a:t>Бульба-Боровець</a:t>
            </a:r>
            <a:r>
              <a:rPr lang="uk-UA" sz="1600" dirty="0" smtClean="0">
                <a:latin typeface="Arial" pitchFamily="34" charset="0"/>
                <a:cs typeface="Arial" pitchFamily="34" charset="0"/>
              </a:rPr>
              <a:t> в </a:t>
            </a:r>
            <a:r>
              <a:rPr lang="uk-UA" sz="1600" dirty="0" err="1" smtClean="0">
                <a:latin typeface="Arial" pitchFamily="34" charset="0"/>
                <a:cs typeface="Arial" pitchFamily="34" charset="0"/>
              </a:rPr>
              <a:t>Сарненському</a:t>
            </a:r>
            <a:r>
              <a:rPr lang="uk-UA" sz="1600" dirty="0" smtClean="0">
                <a:latin typeface="Arial" pitchFamily="34" charset="0"/>
                <a:cs typeface="Arial" pitchFamily="34" charset="0"/>
              </a:rPr>
              <a:t> районі в селі </a:t>
            </a:r>
            <a:r>
              <a:rPr lang="uk-UA" sz="1600" dirty="0" err="1" smtClean="0">
                <a:latin typeface="Arial" pitchFamily="34" charset="0"/>
                <a:cs typeface="Arial" pitchFamily="34" charset="0"/>
              </a:rPr>
              <a:t>Немовичі</a:t>
            </a:r>
            <a:r>
              <a:rPr lang="uk-UA" sz="1600" dirty="0" smtClean="0">
                <a:latin typeface="Arial" pitchFamily="34" charset="0"/>
                <a:cs typeface="Arial" pitchFamily="34" charset="0"/>
              </a:rPr>
              <a:t>, де </a:t>
            </a:r>
          </a:p>
          <a:p>
            <a:pPr algn="just"/>
            <a:r>
              <a:rPr lang="uk-UA" sz="1600" dirty="0" smtClean="0">
                <a:latin typeface="Arial" pitchFamily="34" charset="0"/>
                <a:cs typeface="Arial" pitchFamily="34" charset="0"/>
              </a:rPr>
              <a:t>28 червня 1941 р. видав свій наказ під № 1 про початок боротьби з більшовиками, які декілька років раніше разом з німцями окупували Польщу. Ці загони діяли незалежно від німців проти решток розбитих радянських військ. </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3643307" y="4000504"/>
            <a:ext cx="1714512" cy="2643206"/>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5429256" y="1643050"/>
            <a:ext cx="3571900" cy="5022985"/>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643306" y="1643050"/>
            <a:ext cx="1714512" cy="228601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429256" y="1714488"/>
            <a:ext cx="1064715" cy="369332"/>
          </a:xfrm>
          <a:prstGeom prst="rect">
            <a:avLst/>
          </a:prstGeom>
          <a:solidFill>
            <a:schemeClr val="bg1">
              <a:lumMod val="50000"/>
            </a:schemeClr>
          </a:solidFill>
        </p:spPr>
        <p:txBody>
          <a:bodyPr wrap="none" rtlCol="0">
            <a:spAutoFit/>
          </a:bodyPr>
          <a:lstStyle/>
          <a:p>
            <a:r>
              <a:rPr lang="uk-UA" dirty="0" smtClean="0"/>
              <a:t>В 351491</a:t>
            </a:r>
            <a:endParaRPr lang="ru-RU" dirty="0"/>
          </a:p>
        </p:txBody>
      </p:sp>
      <p:sp>
        <p:nvSpPr>
          <p:cNvPr id="9" name="TextBox 8"/>
          <p:cNvSpPr txBox="1"/>
          <p:nvPr/>
        </p:nvSpPr>
        <p:spPr>
          <a:xfrm>
            <a:off x="3643306" y="2571744"/>
            <a:ext cx="1193340" cy="369332"/>
          </a:xfrm>
          <a:prstGeom prst="rect">
            <a:avLst/>
          </a:prstGeom>
          <a:solidFill>
            <a:schemeClr val="bg1">
              <a:lumMod val="50000"/>
            </a:schemeClr>
          </a:solidFill>
        </p:spPr>
        <p:txBody>
          <a:bodyPr wrap="none" rtlCol="0">
            <a:spAutoFit/>
          </a:bodyPr>
          <a:lstStyle/>
          <a:p>
            <a:r>
              <a:rPr lang="uk-UA" dirty="0" err="1" smtClean="0"/>
              <a:t>Ао</a:t>
            </a:r>
            <a:r>
              <a:rPr lang="uk-UA" dirty="0" smtClean="0"/>
              <a:t> 180876</a:t>
            </a:r>
            <a:endParaRPr lang="ru-RU" dirty="0"/>
          </a:p>
        </p:txBody>
      </p:sp>
      <p:sp>
        <p:nvSpPr>
          <p:cNvPr id="10" name="TextBox 9"/>
          <p:cNvSpPr txBox="1"/>
          <p:nvPr/>
        </p:nvSpPr>
        <p:spPr>
          <a:xfrm>
            <a:off x="3643306" y="6072206"/>
            <a:ext cx="1064715" cy="369332"/>
          </a:xfrm>
          <a:prstGeom prst="rect">
            <a:avLst/>
          </a:prstGeom>
          <a:solidFill>
            <a:schemeClr val="bg1">
              <a:lumMod val="50000"/>
            </a:schemeClr>
          </a:solidFill>
        </p:spPr>
        <p:txBody>
          <a:bodyPr wrap="none" rtlCol="0">
            <a:spAutoFit/>
          </a:bodyPr>
          <a:lstStyle/>
          <a:p>
            <a:r>
              <a:rPr lang="uk-UA" dirty="0" smtClean="0"/>
              <a:t>В 338561</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упа.jpg"/>
          <p:cNvPicPr>
            <a:picLocks noChangeAspect="1"/>
          </p:cNvPicPr>
          <p:nvPr/>
        </p:nvPicPr>
        <p:blipFill>
          <a:blip r:embed="rId2" cstate="print"/>
          <a:stretch>
            <a:fillRect/>
          </a:stretch>
        </p:blipFill>
        <p:spPr>
          <a:xfrm>
            <a:off x="2857488" y="437676"/>
            <a:ext cx="6286512" cy="4562960"/>
          </a:xfrm>
          <a:prstGeom prst="rect">
            <a:avLst/>
          </a:prstGeom>
        </p:spPr>
      </p:pic>
      <p:sp>
        <p:nvSpPr>
          <p:cNvPr id="2" name="Прямоугольник 1"/>
          <p:cNvSpPr/>
          <p:nvPr/>
        </p:nvSpPr>
        <p:spPr>
          <a:xfrm>
            <a:off x="214282" y="5357826"/>
            <a:ext cx="8786874" cy="132343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З осені 1942 року почали паралельно створюватися збройні загони ОУН на Поліссі й Волині під </a:t>
            </a:r>
            <a:r>
              <a:rPr lang="uk-UA" sz="1600" dirty="0" err="1" smtClean="0">
                <a:latin typeface="Arial" pitchFamily="34" charset="0"/>
                <a:cs typeface="Arial" pitchFamily="34" charset="0"/>
              </a:rPr>
              <a:t>креівництвом</a:t>
            </a:r>
            <a:r>
              <a:rPr lang="uk-UA" sz="1600" dirty="0" smtClean="0">
                <a:latin typeface="Arial" pitchFamily="34" charset="0"/>
                <a:cs typeface="Arial" pitchFamily="34" charset="0"/>
              </a:rPr>
              <a:t> Степаном Бандерою, що також прийняли назву УПА. Ці загони 18 серпня 1943 р. роззброїли УПА</a:t>
            </a:r>
            <a:r>
              <a:rPr lang="ru-RU" sz="1600" dirty="0" smtClean="0"/>
              <a:t>–«</a:t>
            </a:r>
            <a:r>
              <a:rPr lang="uk-UA" sz="1600" dirty="0" smtClean="0">
                <a:latin typeface="Arial" pitchFamily="34" charset="0"/>
                <a:cs typeface="Arial" pitchFamily="34" charset="0"/>
              </a:rPr>
              <a:t>Поліська Січ</a:t>
            </a:r>
            <a:r>
              <a:rPr lang="ru-RU" sz="1600" dirty="0" smtClean="0"/>
              <a:t>»</a:t>
            </a:r>
            <a:r>
              <a:rPr lang="uk-UA" sz="1600" dirty="0" smtClean="0">
                <a:latin typeface="Arial" pitchFamily="34" charset="0"/>
                <a:cs typeface="Arial" pitchFamily="34" charset="0"/>
              </a:rPr>
              <a:t> Тараса Бульби: деякі члени останньої увійшли до нової УПА,  яка,  спираючись на мережу ОУН на північно-західних українських землях, набирала розмаху. </a:t>
            </a:r>
          </a:p>
        </p:txBody>
      </p:sp>
      <p:pic>
        <p:nvPicPr>
          <p:cNvPr id="4" name="Рисунок 3" descr="Scan-150323-0004.jpg"/>
          <p:cNvPicPr>
            <a:picLocks noChangeAspect="1"/>
          </p:cNvPicPr>
          <p:nvPr/>
        </p:nvPicPr>
        <p:blipFill>
          <a:blip r:embed="rId3" cstate="email"/>
          <a:stretch>
            <a:fillRect/>
          </a:stretch>
        </p:blipFill>
        <p:spPr>
          <a:xfrm>
            <a:off x="214282" y="208214"/>
            <a:ext cx="3365419" cy="5072098"/>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643307" y="208214"/>
            <a:ext cx="1877170" cy="2571768"/>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643306" y="2807695"/>
            <a:ext cx="1857388" cy="2478693"/>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643306" y="2285992"/>
            <a:ext cx="1064715" cy="369332"/>
          </a:xfrm>
          <a:prstGeom prst="rect">
            <a:avLst/>
          </a:prstGeom>
          <a:solidFill>
            <a:schemeClr val="bg1">
              <a:lumMod val="50000"/>
            </a:schemeClr>
          </a:solidFill>
        </p:spPr>
        <p:txBody>
          <a:bodyPr wrap="none" rtlCol="0">
            <a:spAutoFit/>
          </a:bodyPr>
          <a:lstStyle/>
          <a:p>
            <a:r>
              <a:rPr lang="uk-UA" dirty="0" smtClean="0"/>
              <a:t>В 351999</a:t>
            </a:r>
            <a:endParaRPr lang="ru-RU" dirty="0"/>
          </a:p>
        </p:txBody>
      </p:sp>
      <p:sp>
        <p:nvSpPr>
          <p:cNvPr id="9" name="TextBox 8"/>
          <p:cNvSpPr txBox="1"/>
          <p:nvPr/>
        </p:nvSpPr>
        <p:spPr>
          <a:xfrm>
            <a:off x="3643306" y="4429132"/>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554672</a:t>
            </a:r>
            <a:endParaRPr lang="ru-RU" dirty="0"/>
          </a:p>
        </p:txBody>
      </p:sp>
      <p:sp>
        <p:nvSpPr>
          <p:cNvPr id="10" name="TextBox 9"/>
          <p:cNvSpPr txBox="1"/>
          <p:nvPr/>
        </p:nvSpPr>
        <p:spPr>
          <a:xfrm>
            <a:off x="214282" y="4643446"/>
            <a:ext cx="1064715" cy="369332"/>
          </a:xfrm>
          <a:prstGeom prst="rect">
            <a:avLst/>
          </a:prstGeom>
          <a:solidFill>
            <a:schemeClr val="bg1">
              <a:lumMod val="50000"/>
            </a:schemeClr>
          </a:solidFill>
        </p:spPr>
        <p:txBody>
          <a:bodyPr wrap="none" rtlCol="0">
            <a:spAutoFit/>
          </a:bodyPr>
          <a:lstStyle/>
          <a:p>
            <a:r>
              <a:rPr lang="uk-UA" dirty="0" smtClean="0"/>
              <a:t>В 339542</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на схід СРСР.jpg"/>
          <p:cNvPicPr>
            <a:picLocks noChangeAspect="1"/>
          </p:cNvPicPr>
          <p:nvPr/>
        </p:nvPicPr>
        <p:blipFill>
          <a:blip r:embed="rId2" cstate="print"/>
          <a:stretch>
            <a:fillRect/>
          </a:stretch>
        </p:blipFill>
        <p:spPr>
          <a:xfrm>
            <a:off x="1" y="2071678"/>
            <a:ext cx="7072330" cy="4221967"/>
          </a:xfrm>
          <a:prstGeom prst="rect">
            <a:avLst/>
          </a:prstGeom>
        </p:spPr>
      </p:pic>
      <p:sp>
        <p:nvSpPr>
          <p:cNvPr id="2" name="Прямоугольник 1"/>
          <p:cNvSpPr/>
          <p:nvPr/>
        </p:nvSpPr>
        <p:spPr>
          <a:xfrm>
            <a:off x="142844" y="142852"/>
            <a:ext cx="8858312"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Після війни на галицьких землях було відновлено тоталітарний режим, який супроводжувався масовими репресіями, виселенням мирного населення на схід СРСР. Проведено колективізацію сільського господарства. На Львівському церковному соборі 1946 р. було ліквідовано Українську Греко-Католицьку Церкву (вийшла з підпілля 1989 року). Відповіддю тоді став широкий рух опору, який вела УПА та збройне підпілля ОУН (тривав до 1956 року).</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5786446" y="1785925"/>
            <a:ext cx="3214710" cy="4857785"/>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4071934" y="1785928"/>
            <a:ext cx="1657585" cy="2357453"/>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4071935" y="4214819"/>
            <a:ext cx="1643074" cy="242889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786446" y="5000636"/>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506744</a:t>
            </a:r>
            <a:endParaRPr lang="ru-RU" dirty="0"/>
          </a:p>
        </p:txBody>
      </p:sp>
      <p:sp>
        <p:nvSpPr>
          <p:cNvPr id="9" name="TextBox 8"/>
          <p:cNvSpPr txBox="1"/>
          <p:nvPr/>
        </p:nvSpPr>
        <p:spPr>
          <a:xfrm>
            <a:off x="4071934" y="2928934"/>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32527</a:t>
            </a:r>
            <a:endParaRPr lang="ru-RU" dirty="0"/>
          </a:p>
        </p:txBody>
      </p:sp>
      <p:sp>
        <p:nvSpPr>
          <p:cNvPr id="10" name="TextBox 9"/>
          <p:cNvSpPr txBox="1"/>
          <p:nvPr/>
        </p:nvSpPr>
        <p:spPr>
          <a:xfrm>
            <a:off x="4071934" y="5929330"/>
            <a:ext cx="1168910" cy="369332"/>
          </a:xfrm>
          <a:prstGeom prst="rect">
            <a:avLst/>
          </a:prstGeom>
          <a:solidFill>
            <a:schemeClr val="bg1">
              <a:lumMod val="50000"/>
            </a:schemeClr>
          </a:solidFill>
        </p:spPr>
        <p:txBody>
          <a:bodyPr wrap="none" rtlCol="0">
            <a:spAutoFit/>
          </a:bodyPr>
          <a:lstStyle/>
          <a:p>
            <a:r>
              <a:rPr lang="uk-UA" dirty="0" err="1" smtClean="0"/>
              <a:t>Ра</a:t>
            </a:r>
            <a:r>
              <a:rPr lang="uk-UA" dirty="0" smtClean="0"/>
              <a:t> 227476</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культура.jpg"/>
          <p:cNvPicPr>
            <a:picLocks noChangeAspect="1"/>
          </p:cNvPicPr>
          <p:nvPr/>
        </p:nvPicPr>
        <p:blipFill>
          <a:blip r:embed="rId2" cstate="print"/>
          <a:stretch>
            <a:fillRect/>
          </a:stretch>
        </p:blipFill>
        <p:spPr>
          <a:xfrm>
            <a:off x="2928926" y="857232"/>
            <a:ext cx="6215074" cy="3710211"/>
          </a:xfrm>
          <a:prstGeom prst="rect">
            <a:avLst/>
          </a:prstGeom>
        </p:spPr>
      </p:pic>
      <p:sp>
        <p:nvSpPr>
          <p:cNvPr id="2" name="Прямоугольник 1"/>
          <p:cNvSpPr/>
          <p:nvPr/>
        </p:nvSpPr>
        <p:spPr>
          <a:xfrm>
            <a:off x="142844" y="5857892"/>
            <a:ext cx="8858312"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Галицька культура, перебуваючи під різними державними утвореннями, зберігала єдність не завдяки політичній владі, а переважно всупереч їй. Основою єдності стали набуті традиції, звичаї, відповідний етичний і гуманітарний дискурси. </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4143372" y="3000372"/>
            <a:ext cx="1785950" cy="2643206"/>
          </a:xfrm>
          <a:prstGeom prst="rect">
            <a:avLst/>
          </a:prstGeom>
          <a:effectLst>
            <a:outerShdw blurRad="50800" dist="38100" dir="2700000" algn="tl"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142844" y="142852"/>
            <a:ext cx="3929090" cy="5572164"/>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4143372" y="142852"/>
            <a:ext cx="1740637" cy="278608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143372" y="207167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602953</a:t>
            </a:r>
            <a:endParaRPr lang="ru-RU" dirty="0"/>
          </a:p>
        </p:txBody>
      </p:sp>
      <p:sp>
        <p:nvSpPr>
          <p:cNvPr id="8" name="TextBox 7"/>
          <p:cNvSpPr txBox="1"/>
          <p:nvPr/>
        </p:nvSpPr>
        <p:spPr>
          <a:xfrm>
            <a:off x="4143372" y="521495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558653</a:t>
            </a:r>
            <a:endParaRPr lang="ru-RU" dirty="0"/>
          </a:p>
        </p:txBody>
      </p:sp>
      <p:sp>
        <p:nvSpPr>
          <p:cNvPr id="9" name="TextBox 8"/>
          <p:cNvSpPr txBox="1"/>
          <p:nvPr/>
        </p:nvSpPr>
        <p:spPr>
          <a:xfrm>
            <a:off x="142844" y="278605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507442</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у піснях,  легендах,.jpg"/>
          <p:cNvPicPr>
            <a:picLocks noChangeAspect="1"/>
          </p:cNvPicPr>
          <p:nvPr/>
        </p:nvPicPr>
        <p:blipFill>
          <a:blip r:embed="rId2" cstate="print"/>
          <a:stretch>
            <a:fillRect/>
          </a:stretch>
        </p:blipFill>
        <p:spPr>
          <a:xfrm>
            <a:off x="0" y="1920595"/>
            <a:ext cx="6715140" cy="4008735"/>
          </a:xfrm>
          <a:prstGeom prst="rect">
            <a:avLst/>
          </a:prstGeom>
        </p:spPr>
      </p:pic>
      <p:sp>
        <p:nvSpPr>
          <p:cNvPr id="2" name="Прямоугольник 1"/>
          <p:cNvSpPr/>
          <p:nvPr/>
        </p:nvSpPr>
        <p:spPr>
          <a:xfrm>
            <a:off x="142844" y="214290"/>
            <a:ext cx="8858296"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За століття іноземного панування в Україні накопичився значний потенціал громадського самоврядування та його культурно-дискурсивного забезпечення у піснях, легендах,  казках,  фольклорі, літературі, а також у певних обрядах і звичаях.</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3500431" y="3929066"/>
            <a:ext cx="1714512" cy="2643206"/>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5286380" y="1214422"/>
            <a:ext cx="3714776" cy="5370505"/>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500430" y="1214422"/>
            <a:ext cx="1714512" cy="264320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286380" y="5429264"/>
            <a:ext cx="1067921" cy="369332"/>
          </a:xfrm>
          <a:prstGeom prst="rect">
            <a:avLst/>
          </a:prstGeom>
          <a:solidFill>
            <a:schemeClr val="bg1">
              <a:lumMod val="50000"/>
            </a:schemeClr>
          </a:solidFill>
        </p:spPr>
        <p:txBody>
          <a:bodyPr wrap="none" rtlCol="0">
            <a:spAutoFit/>
          </a:bodyPr>
          <a:lstStyle/>
          <a:p>
            <a:r>
              <a:rPr lang="uk-UA" dirty="0" err="1" smtClean="0"/>
              <a:t>Со</a:t>
            </a:r>
            <a:r>
              <a:rPr lang="uk-UA" dirty="0" smtClean="0"/>
              <a:t> 23711</a:t>
            </a:r>
            <a:endParaRPr lang="ru-RU" dirty="0"/>
          </a:p>
        </p:txBody>
      </p:sp>
      <p:sp>
        <p:nvSpPr>
          <p:cNvPr id="9" name="TextBox 8"/>
          <p:cNvSpPr txBox="1"/>
          <p:nvPr/>
        </p:nvSpPr>
        <p:spPr>
          <a:xfrm>
            <a:off x="3500430" y="2786058"/>
            <a:ext cx="1064715" cy="369332"/>
          </a:xfrm>
          <a:prstGeom prst="rect">
            <a:avLst/>
          </a:prstGeom>
          <a:solidFill>
            <a:schemeClr val="bg1">
              <a:lumMod val="50000"/>
            </a:schemeClr>
          </a:solidFill>
        </p:spPr>
        <p:txBody>
          <a:bodyPr wrap="none" rtlCol="0">
            <a:spAutoFit/>
          </a:bodyPr>
          <a:lstStyle/>
          <a:p>
            <a:r>
              <a:rPr lang="uk-UA" dirty="0" smtClean="0"/>
              <a:t>В 338542</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Ms4cLVpk14.jpg"/>
          <p:cNvPicPr>
            <a:picLocks noChangeAspect="1"/>
          </p:cNvPicPr>
          <p:nvPr/>
        </p:nvPicPr>
        <p:blipFill>
          <a:blip r:embed="rId2"/>
          <a:stretch>
            <a:fillRect/>
          </a:stretch>
        </p:blipFill>
        <p:spPr>
          <a:xfrm>
            <a:off x="3129642" y="428604"/>
            <a:ext cx="6014358" cy="4295970"/>
          </a:xfrm>
          <a:prstGeom prst="rect">
            <a:avLst/>
          </a:prstGeom>
        </p:spPr>
      </p:pic>
      <p:sp>
        <p:nvSpPr>
          <p:cNvPr id="2" name="Прямоугольник 1"/>
          <p:cNvSpPr/>
          <p:nvPr/>
        </p:nvSpPr>
        <p:spPr>
          <a:xfrm>
            <a:off x="285720" y="5500702"/>
            <a:ext cx="8712968"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До середини XII ст. інформація про Галичину – це лише кілька уривків літописних повідомлень. Споконвічними жителями Галичини були слов'янські племена, предки українського народу. У другій половині IX ст. це були племена білих хорватів, дулібів та тиверців, які вже тоді підтримували тісні зв'язки з київськими князями. </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214282" y="142852"/>
            <a:ext cx="3356996" cy="5000660"/>
          </a:xfrm>
          <a:prstGeom prst="rect">
            <a:avLst/>
          </a:prstGeom>
          <a:effectLst>
            <a:outerShdw blurRad="50800" dist="38100" dir="10800000" algn="r"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3710279" y="142852"/>
            <a:ext cx="1718977" cy="2500330"/>
          </a:xfrm>
          <a:prstGeom prst="rect">
            <a:avLst/>
          </a:prstGeom>
          <a:effectLst>
            <a:outerShdw blurRad="50800" dist="38100" dir="10800000" algn="r"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3710279" y="2735140"/>
            <a:ext cx="1718977" cy="2389799"/>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3714744" y="1643050"/>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139361</a:t>
            </a:r>
            <a:endParaRPr lang="ru-RU" dirty="0"/>
          </a:p>
        </p:txBody>
      </p:sp>
      <p:sp>
        <p:nvSpPr>
          <p:cNvPr id="8" name="TextBox 7"/>
          <p:cNvSpPr txBox="1"/>
          <p:nvPr/>
        </p:nvSpPr>
        <p:spPr>
          <a:xfrm>
            <a:off x="3714744" y="364331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586628</a:t>
            </a:r>
            <a:endParaRPr lang="ru-RU" dirty="0"/>
          </a:p>
        </p:txBody>
      </p:sp>
      <p:sp>
        <p:nvSpPr>
          <p:cNvPr id="9" name="TextBox 8"/>
          <p:cNvSpPr txBox="1"/>
          <p:nvPr/>
        </p:nvSpPr>
        <p:spPr>
          <a:xfrm>
            <a:off x="214282" y="3429000"/>
            <a:ext cx="955711" cy="369332"/>
          </a:xfrm>
          <a:prstGeom prst="rect">
            <a:avLst/>
          </a:prstGeom>
          <a:solidFill>
            <a:schemeClr val="bg1">
              <a:lumMod val="50000"/>
            </a:schemeClr>
          </a:solidFill>
        </p:spPr>
        <p:txBody>
          <a:bodyPr wrap="none" rtlCol="0">
            <a:spAutoFit/>
          </a:bodyPr>
          <a:lstStyle/>
          <a:p>
            <a:r>
              <a:rPr lang="uk-UA" dirty="0" smtClean="0"/>
              <a:t>Ви 3206</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етнічними.jpg"/>
          <p:cNvPicPr>
            <a:picLocks noChangeAspect="1"/>
          </p:cNvPicPr>
          <p:nvPr/>
        </p:nvPicPr>
        <p:blipFill>
          <a:blip r:embed="rId2" cstate="print"/>
          <a:stretch>
            <a:fillRect/>
          </a:stretch>
        </p:blipFill>
        <p:spPr>
          <a:xfrm>
            <a:off x="3286116" y="2214554"/>
            <a:ext cx="5857884" cy="3496980"/>
          </a:xfrm>
          <a:prstGeom prst="rect">
            <a:avLst/>
          </a:prstGeom>
        </p:spPr>
      </p:pic>
      <p:sp>
        <p:nvSpPr>
          <p:cNvPr id="2" name="Прямоугольник 1"/>
          <p:cNvSpPr/>
          <p:nvPr/>
        </p:nvSpPr>
        <p:spPr>
          <a:xfrm>
            <a:off x="142844" y="142852"/>
            <a:ext cx="8858312" cy="1077218"/>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Художній рівень, образний початок зумовлювали розвиток і рівень культури народу, були тісно пов'язані зі звичаями, національними та етнічними особливостями, їх естетична цінність залежить від конструктивних пластичних і фізичних можливостей матеріалу, </a:t>
            </a:r>
            <a:r>
              <a:rPr lang="uk-UA" sz="1600" dirty="0" err="1" smtClean="0">
                <a:latin typeface="Arial" pitchFamily="34" charset="0"/>
                <a:cs typeface="Arial" pitchFamily="34" charset="0"/>
              </a:rPr>
              <a:t>різноманітностей</a:t>
            </a:r>
            <a:r>
              <a:rPr lang="uk-UA" sz="1600" dirty="0" smtClean="0">
                <a:latin typeface="Arial" pitchFamily="34" charset="0"/>
                <a:cs typeface="Arial" pitchFamily="34" charset="0"/>
              </a:rPr>
              <a:t> та особливостей прийомів обробки, технологічних секретів.</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3500430" y="1714488"/>
            <a:ext cx="2928959" cy="1946072"/>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500430" y="3786190"/>
            <a:ext cx="2928958" cy="2550527"/>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142844" y="1479805"/>
            <a:ext cx="3286148" cy="4949591"/>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500430" y="1714488"/>
            <a:ext cx="1193340" cy="369332"/>
          </a:xfrm>
          <a:prstGeom prst="rect">
            <a:avLst/>
          </a:prstGeom>
          <a:solidFill>
            <a:schemeClr val="bg1">
              <a:lumMod val="50000"/>
            </a:schemeClr>
          </a:solidFill>
        </p:spPr>
        <p:txBody>
          <a:bodyPr wrap="none" rtlCol="0">
            <a:spAutoFit/>
          </a:bodyPr>
          <a:lstStyle/>
          <a:p>
            <a:r>
              <a:rPr lang="uk-UA" dirty="0" err="1" smtClean="0"/>
              <a:t>Ао</a:t>
            </a:r>
            <a:r>
              <a:rPr lang="uk-UA" dirty="0" smtClean="0"/>
              <a:t> 269655</a:t>
            </a:r>
            <a:endParaRPr lang="ru-RU" dirty="0"/>
          </a:p>
        </p:txBody>
      </p:sp>
      <p:sp>
        <p:nvSpPr>
          <p:cNvPr id="9" name="TextBox 8"/>
          <p:cNvSpPr txBox="1"/>
          <p:nvPr/>
        </p:nvSpPr>
        <p:spPr>
          <a:xfrm>
            <a:off x="3500430" y="492919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103088</a:t>
            </a:r>
            <a:endParaRPr lang="ru-RU" dirty="0"/>
          </a:p>
        </p:txBody>
      </p:sp>
      <p:sp>
        <p:nvSpPr>
          <p:cNvPr id="10" name="TextBox 9"/>
          <p:cNvSpPr txBox="1"/>
          <p:nvPr/>
        </p:nvSpPr>
        <p:spPr>
          <a:xfrm>
            <a:off x="142844" y="5143512"/>
            <a:ext cx="1035861" cy="369332"/>
          </a:xfrm>
          <a:prstGeom prst="rect">
            <a:avLst/>
          </a:prstGeom>
          <a:solidFill>
            <a:schemeClr val="bg1">
              <a:lumMod val="50000"/>
            </a:schemeClr>
          </a:solidFill>
        </p:spPr>
        <p:txBody>
          <a:bodyPr wrap="none" rtlCol="0">
            <a:spAutoFit/>
          </a:bodyPr>
          <a:lstStyle/>
          <a:p>
            <a:r>
              <a:rPr lang="uk-UA" dirty="0" smtClean="0"/>
              <a:t>С 9128/2</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мистецтво.jpg"/>
          <p:cNvPicPr>
            <a:picLocks noChangeAspect="1"/>
          </p:cNvPicPr>
          <p:nvPr/>
        </p:nvPicPr>
        <p:blipFill>
          <a:blip r:embed="rId2"/>
          <a:stretch>
            <a:fillRect/>
          </a:stretch>
        </p:blipFill>
        <p:spPr>
          <a:xfrm>
            <a:off x="0" y="1000108"/>
            <a:ext cx="6286545" cy="3752876"/>
          </a:xfrm>
          <a:prstGeom prst="rect">
            <a:avLst/>
          </a:prstGeom>
        </p:spPr>
      </p:pic>
      <p:sp>
        <p:nvSpPr>
          <p:cNvPr id="2" name="Прямоугольник 1"/>
          <p:cNvSpPr/>
          <p:nvPr/>
        </p:nvSpPr>
        <p:spPr>
          <a:xfrm>
            <a:off x="142844" y="5812713"/>
            <a:ext cx="8858312" cy="830997"/>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Декоративне мистецтво (естетичне освоєння життєвого середовища) складається із  монументально-декоративного, театрально-декораційного, оформлювального,  декоративно-прикладного та художнього конструювання. </a:t>
            </a:r>
          </a:p>
        </p:txBody>
      </p:sp>
      <p:pic>
        <p:nvPicPr>
          <p:cNvPr id="4" name="Рисунок 3" descr="Scan-150323-0004.jpg"/>
          <p:cNvPicPr>
            <a:picLocks noChangeAspect="1"/>
          </p:cNvPicPr>
          <p:nvPr/>
        </p:nvPicPr>
        <p:blipFill>
          <a:blip r:embed="rId3" cstate="screen"/>
          <a:stretch>
            <a:fillRect/>
          </a:stretch>
        </p:blipFill>
        <p:spPr>
          <a:xfrm>
            <a:off x="5214942" y="214290"/>
            <a:ext cx="3752634" cy="5357850"/>
          </a:xfrm>
          <a:prstGeom prst="rect">
            <a:avLst/>
          </a:prstGeom>
          <a:effectLst>
            <a:outerShdw blurRad="50800" dist="38100" dir="2700000" algn="tl"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3286116" y="214290"/>
            <a:ext cx="1857388" cy="2786082"/>
          </a:xfrm>
          <a:prstGeom prst="rect">
            <a:avLst/>
          </a:prstGeom>
          <a:effectLst>
            <a:outerShdw blurRad="50800" dist="38100" dir="2700000" algn="tl"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286116" y="3071810"/>
            <a:ext cx="1857388" cy="250033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214942" y="4929198"/>
            <a:ext cx="1186543" cy="369332"/>
          </a:xfrm>
          <a:prstGeom prst="rect">
            <a:avLst/>
          </a:prstGeom>
          <a:solidFill>
            <a:schemeClr val="bg1">
              <a:lumMod val="50000"/>
            </a:schemeClr>
          </a:solidFill>
        </p:spPr>
        <p:txBody>
          <a:bodyPr wrap="none" rtlCol="0">
            <a:spAutoFit/>
          </a:bodyPr>
          <a:lstStyle/>
          <a:p>
            <a:r>
              <a:rPr lang="uk-UA" dirty="0" err="1" smtClean="0"/>
              <a:t>Во</a:t>
            </a:r>
            <a:r>
              <a:rPr lang="uk-UA" dirty="0" smtClean="0"/>
              <a:t> 980211</a:t>
            </a:r>
            <a:endParaRPr lang="ru-RU" dirty="0"/>
          </a:p>
        </p:txBody>
      </p:sp>
      <p:sp>
        <p:nvSpPr>
          <p:cNvPr id="9" name="TextBox 8"/>
          <p:cNvSpPr txBox="1"/>
          <p:nvPr/>
        </p:nvSpPr>
        <p:spPr>
          <a:xfrm>
            <a:off x="3286116" y="257174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661199</a:t>
            </a:r>
            <a:endParaRPr lang="ru-RU" dirty="0"/>
          </a:p>
        </p:txBody>
      </p:sp>
      <p:sp>
        <p:nvSpPr>
          <p:cNvPr id="10" name="TextBox 9"/>
          <p:cNvSpPr txBox="1"/>
          <p:nvPr/>
        </p:nvSpPr>
        <p:spPr>
          <a:xfrm>
            <a:off x="3286116" y="4643446"/>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26073</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1680.jpg"/>
          <p:cNvPicPr>
            <a:picLocks noChangeAspect="1"/>
          </p:cNvPicPr>
          <p:nvPr/>
        </p:nvPicPr>
        <p:blipFill>
          <a:blip r:embed="rId2"/>
          <a:stretch>
            <a:fillRect/>
          </a:stretch>
        </p:blipFill>
        <p:spPr>
          <a:xfrm>
            <a:off x="2643174" y="976963"/>
            <a:ext cx="6500826" cy="3880796"/>
          </a:xfrm>
          <a:prstGeom prst="rect">
            <a:avLst/>
          </a:prstGeom>
        </p:spPr>
      </p:pic>
      <p:sp>
        <p:nvSpPr>
          <p:cNvPr id="2" name="Прямоугольник 1"/>
          <p:cNvSpPr/>
          <p:nvPr/>
        </p:nvSpPr>
        <p:spPr>
          <a:xfrm>
            <a:off x="142844" y="5929330"/>
            <a:ext cx="8786874" cy="584775"/>
          </a:xfrm>
          <a:prstGeom prst="rect">
            <a:avLst/>
          </a:prstGeom>
          <a:solidFill>
            <a:schemeClr val="bg1">
              <a:alpha val="85000"/>
            </a:schemeClr>
          </a:solidFill>
        </p:spPr>
        <p:txBody>
          <a:bodyPr wrap="square">
            <a:spAutoFit/>
          </a:bodyPr>
          <a:lstStyle/>
          <a:p>
            <a:r>
              <a:rPr lang="ru-RU" sz="1600" dirty="0" err="1" smtClean="0">
                <a:latin typeface="Arial" pitchFamily="34" charset="0"/>
                <a:cs typeface="Arial" pitchFamily="34" charset="0"/>
              </a:rPr>
              <a:t>Крім</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декоративних</a:t>
            </a:r>
            <a:r>
              <a:rPr lang="ru-RU" sz="1600" dirty="0" smtClean="0">
                <a:latin typeface="Arial" pitchFamily="34" charset="0"/>
                <a:cs typeface="Arial" pitchFamily="34" charset="0"/>
              </a:rPr>
              <a:t> </a:t>
            </a:r>
            <a:r>
              <a:rPr lang="ru-RU" sz="1600" smtClean="0">
                <a:latin typeface="Arial" pitchFamily="34" charset="0"/>
                <a:cs typeface="Arial" pitchFamily="34" charset="0"/>
              </a:rPr>
              <a:t>видів </a:t>
            </a:r>
            <a:r>
              <a:rPr lang="ru-RU" sz="1600" dirty="0" err="1" smtClean="0">
                <a:latin typeface="Arial" pitchFamily="34" charset="0"/>
                <a:cs typeface="Arial" pitchFamily="34" charset="0"/>
              </a:rPr>
              <a:t>є</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види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архітектури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види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образотворчого</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мистецтва</a:t>
            </a:r>
            <a:r>
              <a:rPr lang="ru-RU" sz="1600" dirty="0" smtClean="0">
                <a:latin typeface="Arial" pitchFamily="34" charset="0"/>
                <a:cs typeface="Arial" pitchFamily="34" charset="0"/>
              </a:rPr>
              <a:t>. Вони </a:t>
            </a:r>
            <a:r>
              <a:rPr lang="ru-RU" sz="1600" dirty="0" err="1" smtClean="0">
                <a:latin typeface="Arial" pitchFamily="34" charset="0"/>
                <a:cs typeface="Arial" pitchFamily="34" charset="0"/>
              </a:rPr>
              <a:t>певною</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мірою</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визначають</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межі</a:t>
            </a:r>
            <a:r>
              <a:rPr lang="ru-RU" sz="1600" dirty="0" smtClean="0">
                <a:latin typeface="Arial" pitchFamily="34" charset="0"/>
                <a:cs typeface="Arial" pitchFamily="34" charset="0"/>
              </a:rPr>
              <a:t> декоративно-прикладного </a:t>
            </a:r>
            <a:r>
              <a:rPr lang="ru-RU" sz="1600" dirty="0" err="1" smtClean="0">
                <a:latin typeface="Arial" pitchFamily="34" charset="0"/>
                <a:cs typeface="Arial" pitchFamily="34" charset="0"/>
              </a:rPr>
              <a:t>мистецтва</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4000496" y="3000372"/>
            <a:ext cx="1796909" cy="2428892"/>
          </a:xfrm>
          <a:prstGeom prst="rect">
            <a:avLst/>
          </a:prstGeom>
          <a:effectLst>
            <a:outerShdw blurRad="50800" dist="38100" dir="2700000" algn="tl"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4000496" y="285728"/>
            <a:ext cx="1785950" cy="2561078"/>
          </a:xfrm>
          <a:prstGeom prst="rect">
            <a:avLst/>
          </a:prstGeom>
          <a:effectLst>
            <a:outerShdw blurRad="50800" dist="38100" dir="2700000" algn="tl"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214282" y="285727"/>
            <a:ext cx="3643338" cy="5148195"/>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000496" y="57148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603150</a:t>
            </a:r>
            <a:endParaRPr lang="ru-RU" dirty="0"/>
          </a:p>
        </p:txBody>
      </p:sp>
      <p:sp>
        <p:nvSpPr>
          <p:cNvPr id="8" name="TextBox 7"/>
          <p:cNvSpPr txBox="1"/>
          <p:nvPr/>
        </p:nvSpPr>
        <p:spPr>
          <a:xfrm>
            <a:off x="4000496" y="492919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583038</a:t>
            </a:r>
            <a:endParaRPr lang="ru-RU" dirty="0"/>
          </a:p>
        </p:txBody>
      </p:sp>
      <p:sp>
        <p:nvSpPr>
          <p:cNvPr id="9" name="TextBox 8"/>
          <p:cNvSpPr txBox="1"/>
          <p:nvPr/>
        </p:nvSpPr>
        <p:spPr>
          <a:xfrm>
            <a:off x="571472" y="357166"/>
            <a:ext cx="941283" cy="369332"/>
          </a:xfrm>
          <a:prstGeom prst="rect">
            <a:avLst/>
          </a:prstGeom>
          <a:solidFill>
            <a:schemeClr val="bg1">
              <a:lumMod val="50000"/>
            </a:schemeClr>
          </a:solidFill>
        </p:spPr>
        <p:txBody>
          <a:bodyPr wrap="none" rtlCol="0">
            <a:spAutoFit/>
          </a:bodyPr>
          <a:lstStyle/>
          <a:p>
            <a:r>
              <a:rPr lang="uk-UA" dirty="0" smtClean="0"/>
              <a:t>Р 76568</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4308872"/>
          </a:xfrm>
          <a:prstGeom prst="rect">
            <a:avLst/>
          </a:prstGeom>
          <a:solidFill>
            <a:schemeClr val="bg1">
              <a:alpha val="85000"/>
            </a:schemeClr>
          </a:solidFill>
        </p:spPr>
        <p:txBody>
          <a:bodyPr wrap="square">
            <a:spAutoFit/>
          </a:bodyPr>
          <a:lstStyle/>
          <a:p>
            <a:r>
              <a:rPr lang="ru-RU" sz="1600" dirty="0" err="1" smtClean="0">
                <a:latin typeface="Arial" pitchFamily="34" charset="0"/>
                <a:cs typeface="Arial" pitchFamily="34" charset="0"/>
              </a:rPr>
              <a:t>Джерела</a:t>
            </a:r>
            <a:endParaRPr lang="ru-RU" sz="1600" dirty="0" smtClean="0">
              <a:latin typeface="Arial" pitchFamily="34" charset="0"/>
              <a:cs typeface="Arial" pitchFamily="34" charset="0"/>
            </a:endParaRPr>
          </a:p>
          <a:p>
            <a:endParaRPr lang="uk-UA" sz="1600" dirty="0" smtClean="0">
              <a:latin typeface="Arial" pitchFamily="34" charset="0"/>
              <a:cs typeface="Arial" pitchFamily="34" charset="0"/>
            </a:endParaRPr>
          </a:p>
          <a:p>
            <a:r>
              <a:rPr lang="uk-UA" sz="1600" b="1" dirty="0" smtClean="0"/>
              <a:t>Галичина</a:t>
            </a:r>
          </a:p>
          <a:p>
            <a:r>
              <a:rPr lang="en-US" sz="1600" dirty="0" smtClean="0">
                <a:latin typeface="Arial" pitchFamily="34" charset="0"/>
                <a:cs typeface="Arial" pitchFamily="34" charset="0"/>
              </a:rPr>
              <a:t>https://uk.wikipedia.org/wiki/</a:t>
            </a:r>
            <a:r>
              <a:rPr lang="ru-RU" sz="1600" dirty="0" err="1" smtClean="0">
                <a:latin typeface="Arial" pitchFamily="34" charset="0"/>
                <a:cs typeface="Arial" pitchFamily="34" charset="0"/>
              </a:rPr>
              <a:t>Галичина</a:t>
            </a:r>
            <a:endParaRPr lang="ru-RU" sz="1600" dirty="0" smtClean="0">
              <a:latin typeface="Arial" pitchFamily="34" charset="0"/>
              <a:cs typeface="Arial" pitchFamily="34" charset="0"/>
            </a:endParaRPr>
          </a:p>
          <a:p>
            <a:endParaRPr lang="uk-UA" sz="1600" dirty="0" smtClean="0">
              <a:latin typeface="Arial" pitchFamily="34" charset="0"/>
              <a:cs typeface="Arial" pitchFamily="34" charset="0"/>
            </a:endParaRPr>
          </a:p>
          <a:p>
            <a:r>
              <a:rPr lang="ru-RU" sz="1600" b="1" dirty="0" err="1" smtClean="0"/>
              <a:t>Галичина</a:t>
            </a:r>
            <a:endParaRPr lang="ru-RU" sz="1600" b="1" dirty="0" smtClean="0"/>
          </a:p>
          <a:p>
            <a:r>
              <a:rPr lang="en-US" sz="1600" dirty="0" smtClean="0">
                <a:latin typeface="Arial" pitchFamily="34" charset="0"/>
                <a:cs typeface="Arial" pitchFamily="34" charset="0"/>
              </a:rPr>
              <a:t>http://histua.com/ru/istoriya-ukraini/istoriya-otdelnix-ukrainskix-zemel/galichina</a:t>
            </a:r>
            <a:endParaRPr lang="uk-UA" sz="1600" dirty="0" smtClean="0">
              <a:latin typeface="Arial" pitchFamily="34" charset="0"/>
              <a:cs typeface="Arial" pitchFamily="34" charset="0"/>
            </a:endParaRPr>
          </a:p>
          <a:p>
            <a:endParaRPr lang="uk-UA" sz="1600" dirty="0" smtClean="0">
              <a:latin typeface="Arial" pitchFamily="34" charset="0"/>
              <a:cs typeface="Arial" pitchFamily="34" charset="0"/>
            </a:endParaRPr>
          </a:p>
          <a:p>
            <a:r>
              <a:rPr lang="ru-RU" sz="1600" b="1" dirty="0" err="1" smtClean="0"/>
              <a:t>Західна</a:t>
            </a:r>
            <a:r>
              <a:rPr lang="ru-RU" sz="1600" b="1" dirty="0" smtClean="0"/>
              <a:t> </a:t>
            </a:r>
            <a:r>
              <a:rPr lang="ru-RU" sz="1600" b="1" dirty="0" err="1" smtClean="0"/>
              <a:t>Україна</a:t>
            </a:r>
            <a:endParaRPr lang="ru-RU" sz="1600" b="1" dirty="0" smtClean="0"/>
          </a:p>
          <a:p>
            <a:r>
              <a:rPr lang="en-US" sz="1600" dirty="0" smtClean="0">
                <a:latin typeface="Arial" pitchFamily="34" charset="0"/>
                <a:cs typeface="Arial" pitchFamily="34" charset="0"/>
              </a:rPr>
              <a:t>http://pidruchniki.com/1473091944748/istoriya/zahidna_ukrayina</a:t>
            </a:r>
            <a:endParaRPr lang="uk-UA" sz="1600" dirty="0" smtClean="0">
              <a:latin typeface="Arial" pitchFamily="34" charset="0"/>
              <a:cs typeface="Arial" pitchFamily="34" charset="0"/>
            </a:endParaRPr>
          </a:p>
          <a:p>
            <a:endParaRPr lang="uk-UA" sz="1600" dirty="0" smtClean="0">
              <a:latin typeface="Arial" pitchFamily="34" charset="0"/>
              <a:cs typeface="Arial" pitchFamily="34" charset="0"/>
            </a:endParaRPr>
          </a:p>
          <a:p>
            <a:r>
              <a:rPr lang="uk-UA" sz="1600" b="1" dirty="0" smtClean="0">
                <a:cs typeface="Arial" pitchFamily="34" charset="0"/>
              </a:rPr>
              <a:t>Австро-Угорщина</a:t>
            </a:r>
          </a:p>
          <a:p>
            <a:r>
              <a:rPr lang="en-US" sz="1600" dirty="0" smtClean="0">
                <a:cs typeface="Arial" pitchFamily="34" charset="0"/>
              </a:rPr>
              <a:t>https://uk.wikipedia.org/wiki/</a:t>
            </a:r>
            <a:r>
              <a:rPr lang="uk-UA" sz="1600" dirty="0" smtClean="0">
                <a:cs typeface="Arial" pitchFamily="34" charset="0"/>
              </a:rPr>
              <a:t>Австро-Угорщина</a:t>
            </a:r>
          </a:p>
          <a:p>
            <a:endParaRPr lang="uk-UA" sz="1600" dirty="0" smtClean="0">
              <a:cs typeface="Arial" pitchFamily="34" charset="0"/>
            </a:endParaRPr>
          </a:p>
          <a:p>
            <a:r>
              <a:rPr lang="ru-RU" sz="1600" b="1" dirty="0" err="1" smtClean="0"/>
              <a:t>Австро</a:t>
            </a:r>
            <a:r>
              <a:rPr lang="ru-RU" sz="1600" b="1" dirty="0" smtClean="0"/>
              <a:t>-</a:t>
            </a:r>
            <a:r>
              <a:rPr lang="uk-UA" sz="1600" b="1" dirty="0" smtClean="0"/>
              <a:t>У</a:t>
            </a:r>
            <a:r>
              <a:rPr lang="ru-RU" sz="1600" b="1" dirty="0" err="1" smtClean="0"/>
              <a:t>горщина</a:t>
            </a:r>
            <a:r>
              <a:rPr lang="ru-RU" sz="1600" b="1" dirty="0" smtClean="0"/>
              <a:t> в 1867-1914 </a:t>
            </a:r>
            <a:r>
              <a:rPr lang="ru-RU" sz="1600" b="1" dirty="0" err="1" smtClean="0"/>
              <a:t>рр</a:t>
            </a:r>
            <a:r>
              <a:rPr lang="ru-RU" sz="1600" b="1" dirty="0" smtClean="0"/>
              <a:t>.</a:t>
            </a:r>
          </a:p>
          <a:p>
            <a:r>
              <a:rPr lang="en-US" sz="1600" dirty="0" smtClean="0">
                <a:cs typeface="Arial" pitchFamily="34" charset="0"/>
              </a:rPr>
              <a:t>http://pidruchniki.com/1029071840878/istoriya/avstro-ugorschina_1867-1914</a:t>
            </a:r>
            <a:endParaRPr lang="uk-UA" sz="1600" dirty="0" smtClean="0">
              <a:cs typeface="Arial" pitchFamily="34" charset="0"/>
            </a:endParaRPr>
          </a:p>
          <a:p>
            <a:endParaRPr lang="ru-RU" sz="1600" dirty="0">
              <a:latin typeface="Arial" pitchFamily="34" charset="0"/>
              <a:cs typeface="Arial" pitchFamily="34" charset="0"/>
            </a:endParaRPr>
          </a:p>
        </p:txBody>
      </p:sp>
      <p:sp>
        <p:nvSpPr>
          <p:cNvPr id="3" name="Прямоугольник 2"/>
          <p:cNvSpPr/>
          <p:nvPr/>
        </p:nvSpPr>
        <p:spPr>
          <a:xfrm>
            <a:off x="142844" y="5929330"/>
            <a:ext cx="8786874" cy="584775"/>
          </a:xfrm>
          <a:prstGeom prst="rect">
            <a:avLst/>
          </a:prstGeom>
          <a:solidFill>
            <a:schemeClr val="bg1">
              <a:alpha val="85000"/>
            </a:schemeClr>
          </a:solidFill>
        </p:spPr>
        <p:txBody>
          <a:bodyPr wrap="square">
            <a:spAutoFit/>
          </a:bodyPr>
          <a:lstStyle/>
          <a:p>
            <a:r>
              <a:rPr lang="ru-RU" sz="1600" dirty="0" smtClean="0"/>
              <a:t>© </a:t>
            </a:r>
            <a:r>
              <a:rPr lang="ru-RU" sz="1600" dirty="0" err="1" smtClean="0"/>
              <a:t>Відділ</a:t>
            </a:r>
            <a:r>
              <a:rPr lang="ru-RU" sz="1600" dirty="0" smtClean="0"/>
              <a:t> </a:t>
            </a:r>
            <a:r>
              <a:rPr lang="ru-RU" sz="1600" dirty="0" err="1" smtClean="0"/>
              <a:t>комплексних</a:t>
            </a:r>
            <a:r>
              <a:rPr lang="ru-RU" sz="1600" dirty="0" smtClean="0"/>
              <a:t> </a:t>
            </a:r>
            <a:r>
              <a:rPr lang="ru-RU" sz="1600" dirty="0" err="1" smtClean="0"/>
              <a:t>наукових</a:t>
            </a:r>
            <a:r>
              <a:rPr lang="ru-RU" sz="1600" dirty="0" smtClean="0"/>
              <a:t> та </a:t>
            </a:r>
            <a:r>
              <a:rPr lang="ru-RU" sz="1600" dirty="0" err="1" smtClean="0"/>
              <a:t>науково-інформаційних</a:t>
            </a:r>
            <a:r>
              <a:rPr lang="ru-RU" sz="1600" dirty="0" smtClean="0"/>
              <a:t> </a:t>
            </a:r>
            <a:r>
              <a:rPr lang="ru-RU" sz="1600" dirty="0" err="1" smtClean="0"/>
              <a:t>проектів</a:t>
            </a:r>
            <a:r>
              <a:rPr lang="ru-RU" sz="1600" dirty="0" smtClean="0"/>
              <a:t>,</a:t>
            </a:r>
            <a:r>
              <a:rPr lang="ru-RU" sz="1600" dirty="0" smtClean="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Шостак </a:t>
            </a:r>
            <a:r>
              <a:rPr lang="ru-RU" sz="1600" dirty="0" smtClean="0">
                <a:latin typeface="Arial" pitchFamily="34" charset="0"/>
                <a:cs typeface="Arial" pitchFamily="34" charset="0"/>
              </a:rPr>
              <a:t>С.</a:t>
            </a:r>
            <a:r>
              <a:rPr lang="en-US" sz="1600" dirty="0" smtClean="0">
                <a:latin typeface="Arial" pitchFamily="34" charset="0"/>
                <a:cs typeface="Arial" pitchFamily="34" charset="0"/>
              </a:rPr>
              <a:t> </a:t>
            </a:r>
            <a:r>
              <a:rPr lang="ru-RU" sz="1600" smtClean="0">
                <a:latin typeface="Arial" pitchFamily="34" charset="0"/>
                <a:cs typeface="Arial" pitchFamily="34" charset="0"/>
              </a:rPr>
              <a:t>В</a:t>
            </a:r>
            <a:r>
              <a:rPr lang="ru-RU" sz="1600" smtClean="0">
                <a:latin typeface="Arial" pitchFamily="34" charset="0"/>
                <a:cs typeface="Arial" pitchFamily="34" charset="0"/>
              </a:rPr>
              <a:t>., Мордвінов</a:t>
            </a:r>
            <a:r>
              <a:rPr lang="ru-RU" sz="1600" dirty="0" smtClean="0">
                <a:latin typeface="Arial" pitchFamily="34" charset="0"/>
                <a:cs typeface="Arial" pitchFamily="34" charset="0"/>
              </a:rPr>
              <a:t> </a:t>
            </a:r>
            <a:r>
              <a:rPr lang="ru-RU" sz="1600" dirty="0" smtClean="0">
                <a:latin typeface="Arial" pitchFamily="34" charset="0"/>
                <a:cs typeface="Arial" pitchFamily="34" charset="0"/>
              </a:rPr>
              <a:t>Ю. А.</a:t>
            </a:r>
            <a:endParaRPr lang="ru-RU" sz="16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ohod-vladimira-na-pechenegov.jpg"/>
          <p:cNvPicPr>
            <a:picLocks noChangeAspect="1"/>
          </p:cNvPicPr>
          <p:nvPr/>
        </p:nvPicPr>
        <p:blipFill>
          <a:blip r:embed="rId2"/>
          <a:stretch>
            <a:fillRect/>
          </a:stretch>
        </p:blipFill>
        <p:spPr>
          <a:xfrm>
            <a:off x="0" y="2428868"/>
            <a:ext cx="6858016" cy="3806198"/>
          </a:xfrm>
          <a:prstGeom prst="rect">
            <a:avLst/>
          </a:prstGeom>
        </p:spPr>
      </p:pic>
      <p:pic>
        <p:nvPicPr>
          <p:cNvPr id="6" name="Рисунок 5" descr="Scan-150323-0003.jpg"/>
          <p:cNvPicPr>
            <a:picLocks noChangeAspect="1"/>
          </p:cNvPicPr>
          <p:nvPr/>
        </p:nvPicPr>
        <p:blipFill>
          <a:blip r:embed="rId3" cstate="email"/>
          <a:stretch>
            <a:fillRect/>
          </a:stretch>
        </p:blipFill>
        <p:spPr>
          <a:xfrm>
            <a:off x="5929322" y="2071678"/>
            <a:ext cx="3071834" cy="4579832"/>
          </a:xfrm>
          <a:prstGeom prst="rect">
            <a:avLst/>
          </a:prstGeom>
          <a:effectLst>
            <a:outerShdw blurRad="50800" dist="38100" dir="10800000" algn="r" rotWithShape="0">
              <a:prstClr val="black">
                <a:alpha val="40000"/>
              </a:prstClr>
            </a:outerShdw>
          </a:effectLst>
        </p:spPr>
      </p:pic>
      <p:sp>
        <p:nvSpPr>
          <p:cNvPr id="2" name="Прямоугольник 1"/>
          <p:cNvSpPr/>
          <p:nvPr/>
        </p:nvSpPr>
        <p:spPr>
          <a:xfrm>
            <a:off x="142860" y="142852"/>
            <a:ext cx="8858296" cy="1846659"/>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Вихідним пунктом писемної історії Галичини, який значною мірою визначив усю її подальшу історичну долю, вважається повідомлення руських літописців про похід київського князя Володимира на </a:t>
            </a:r>
            <a:r>
              <a:rPr lang="ru-RU" sz="1600" dirty="0" smtClean="0"/>
              <a:t>«</a:t>
            </a:r>
            <a:r>
              <a:rPr lang="uk-UA" sz="1600" dirty="0" smtClean="0">
                <a:latin typeface="Arial" pitchFamily="34" charset="0"/>
                <a:cs typeface="Arial" pitchFamily="34" charset="0"/>
              </a:rPr>
              <a:t>ляхів</a:t>
            </a:r>
            <a:r>
              <a:rPr lang="ru-RU" sz="1600" dirty="0" smtClean="0"/>
              <a:t>»</a:t>
            </a:r>
            <a:r>
              <a:rPr lang="uk-UA" sz="1600" dirty="0" smtClean="0">
                <a:latin typeface="Arial" pitchFamily="34" charset="0"/>
                <a:cs typeface="Arial" pitchFamily="34" charset="0"/>
              </a:rPr>
              <a:t> у 981 р. та приєднання до Русі Перемишля, Червеня та інших міст. Так звані </a:t>
            </a:r>
            <a:r>
              <a:rPr lang="ru-RU" sz="1600" dirty="0" smtClean="0"/>
              <a:t>«</a:t>
            </a:r>
            <a:r>
              <a:rPr lang="uk-UA" sz="1600" dirty="0" err="1" smtClean="0">
                <a:latin typeface="Arial" pitchFamily="34" charset="0"/>
                <a:cs typeface="Arial" pitchFamily="34" charset="0"/>
              </a:rPr>
              <a:t>червенські</a:t>
            </a:r>
            <a:r>
              <a:rPr lang="uk-UA" sz="1600" dirty="0" smtClean="0">
                <a:latin typeface="Arial" pitchFamily="34" charset="0"/>
                <a:cs typeface="Arial" pitchFamily="34" charset="0"/>
              </a:rPr>
              <a:t> </a:t>
            </a:r>
            <a:r>
              <a:rPr lang="uk-UA" sz="1600" dirty="0" err="1" smtClean="0">
                <a:latin typeface="Arial" pitchFamily="34" charset="0"/>
                <a:cs typeface="Arial" pitchFamily="34" charset="0"/>
              </a:rPr>
              <a:t>гроди</a:t>
            </a:r>
            <a:r>
              <a:rPr lang="ru-RU" sz="1600" dirty="0" smtClean="0"/>
              <a:t>»</a:t>
            </a:r>
            <a:r>
              <a:rPr lang="uk-UA" sz="1600" dirty="0" smtClean="0">
                <a:latin typeface="Arial" pitchFamily="34" charset="0"/>
                <a:cs typeface="Arial" pitchFamily="34" charset="0"/>
              </a:rPr>
              <a:t>, які ще й досі є </a:t>
            </a:r>
            <a:r>
              <a:rPr lang="ru-RU" sz="1600" dirty="0" smtClean="0"/>
              <a:t>«</a:t>
            </a:r>
            <a:r>
              <a:rPr lang="uk-UA" sz="1600" dirty="0" smtClean="0">
                <a:latin typeface="Arial" pitchFamily="34" charset="0"/>
                <a:cs typeface="Arial" pitchFamily="34" charset="0"/>
              </a:rPr>
              <a:t>каменем спотикання</a:t>
            </a:r>
            <a:r>
              <a:rPr lang="ru-RU" sz="1600" dirty="0" smtClean="0"/>
              <a:t>»</a:t>
            </a:r>
            <a:r>
              <a:rPr lang="uk-UA" sz="1600" dirty="0" smtClean="0">
                <a:latin typeface="Arial" pitchFamily="34" charset="0"/>
                <a:cs typeface="Arial" pitchFamily="34" charset="0"/>
              </a:rPr>
              <a:t> в історіографії, стали об’єктом постійних суперечок між давньою Польщею і Руссю, кілька раз переходили з рук у руки, аж поки за часів Ярослава Мудрого остаточно закріпилися у складі Київської держави.</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4" cstate="email"/>
          <a:stretch>
            <a:fillRect/>
          </a:stretch>
        </p:blipFill>
        <p:spPr>
          <a:xfrm>
            <a:off x="4071934" y="2071678"/>
            <a:ext cx="1740706" cy="2357454"/>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4071934" y="4500570"/>
            <a:ext cx="1714512" cy="2143140"/>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5929322" y="4786322"/>
            <a:ext cx="1279517" cy="369332"/>
          </a:xfrm>
          <a:prstGeom prst="rect">
            <a:avLst/>
          </a:prstGeom>
          <a:solidFill>
            <a:schemeClr val="bg1">
              <a:lumMod val="50000"/>
            </a:schemeClr>
          </a:solidFill>
        </p:spPr>
        <p:txBody>
          <a:bodyPr wrap="none" rtlCol="0">
            <a:spAutoFit/>
          </a:bodyPr>
          <a:lstStyle/>
          <a:p>
            <a:r>
              <a:rPr lang="uk-UA" dirty="0" smtClean="0"/>
              <a:t>Ви 17592/5</a:t>
            </a:r>
            <a:endParaRPr lang="ru-RU" dirty="0"/>
          </a:p>
        </p:txBody>
      </p:sp>
      <p:sp>
        <p:nvSpPr>
          <p:cNvPr id="9" name="TextBox 8"/>
          <p:cNvSpPr txBox="1"/>
          <p:nvPr/>
        </p:nvSpPr>
        <p:spPr>
          <a:xfrm>
            <a:off x="4071934" y="3786190"/>
            <a:ext cx="1064715" cy="369332"/>
          </a:xfrm>
          <a:prstGeom prst="rect">
            <a:avLst/>
          </a:prstGeom>
          <a:solidFill>
            <a:schemeClr val="bg1">
              <a:lumMod val="50000"/>
            </a:schemeClr>
          </a:solidFill>
        </p:spPr>
        <p:txBody>
          <a:bodyPr wrap="none" rtlCol="0">
            <a:spAutoFit/>
          </a:bodyPr>
          <a:lstStyle/>
          <a:p>
            <a:r>
              <a:rPr lang="uk-UA" dirty="0" smtClean="0"/>
              <a:t>В 339007</a:t>
            </a:r>
            <a:endParaRPr lang="ru-RU" dirty="0"/>
          </a:p>
        </p:txBody>
      </p:sp>
      <p:sp>
        <p:nvSpPr>
          <p:cNvPr id="10" name="TextBox 9"/>
          <p:cNvSpPr txBox="1"/>
          <p:nvPr/>
        </p:nvSpPr>
        <p:spPr>
          <a:xfrm>
            <a:off x="4071934" y="6000768"/>
            <a:ext cx="1072730" cy="369332"/>
          </a:xfrm>
          <a:prstGeom prst="rect">
            <a:avLst/>
          </a:prstGeom>
          <a:solidFill>
            <a:schemeClr val="bg1">
              <a:lumMod val="50000"/>
            </a:schemeClr>
          </a:solidFill>
        </p:spPr>
        <p:txBody>
          <a:bodyPr wrap="none" rtlCol="0">
            <a:spAutoFit/>
          </a:bodyPr>
          <a:lstStyle/>
          <a:p>
            <a:r>
              <a:rPr lang="uk-UA" dirty="0" smtClean="0"/>
              <a:t>Ви 17592</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7_18.jpg"/>
          <p:cNvPicPr>
            <a:picLocks noChangeAspect="1"/>
          </p:cNvPicPr>
          <p:nvPr/>
        </p:nvPicPr>
        <p:blipFill>
          <a:blip r:embed="rId2" cstate="email"/>
          <a:stretch>
            <a:fillRect/>
          </a:stretch>
        </p:blipFill>
        <p:spPr>
          <a:xfrm>
            <a:off x="0" y="642918"/>
            <a:ext cx="6000760" cy="4286257"/>
          </a:xfrm>
          <a:prstGeom prst="rect">
            <a:avLst/>
          </a:prstGeom>
        </p:spPr>
      </p:pic>
      <p:sp>
        <p:nvSpPr>
          <p:cNvPr id="2" name="Прямоугольник 1"/>
          <p:cNvSpPr/>
          <p:nvPr/>
        </p:nvSpPr>
        <p:spPr>
          <a:xfrm>
            <a:off x="71406" y="5572140"/>
            <a:ext cx="9001156" cy="110799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Власне Галицька земля, як окрема адміністративно-політична одиниця утворилася не внаслідок розпаду Київської Русі, а через складні </a:t>
            </a:r>
            <a:r>
              <a:rPr lang="uk-UA" sz="1600" dirty="0" err="1" smtClean="0">
                <a:latin typeface="Arial" pitchFamily="34" charset="0"/>
                <a:cs typeface="Arial" pitchFamily="34" charset="0"/>
              </a:rPr>
              <a:t>роз’єднавчо-об’єднавчі</a:t>
            </a:r>
            <a:r>
              <a:rPr lang="uk-UA" sz="1600" dirty="0" smtClean="0">
                <a:latin typeface="Arial" pitchFamily="34" charset="0"/>
                <a:cs typeface="Arial" pitchFamily="34" charset="0"/>
              </a:rPr>
              <a:t> процеси в прикарпатському регіоні. Територія Галицької землі остаточно сформувалася в середині </a:t>
            </a:r>
            <a:r>
              <a:rPr lang="en-US" sz="1600" dirty="0" smtClean="0">
                <a:latin typeface="Arial" pitchFamily="34" charset="0"/>
                <a:cs typeface="Arial" pitchFamily="34" charset="0"/>
              </a:rPr>
              <a:t>XII</a:t>
            </a:r>
            <a:r>
              <a:rPr lang="ru-RU" sz="1600" dirty="0" smtClean="0">
                <a:latin typeface="Arial" pitchFamily="34" charset="0"/>
                <a:cs typeface="Arial" pitchFamily="34" charset="0"/>
              </a:rPr>
              <a:t> ст.</a:t>
            </a:r>
            <a:r>
              <a:rPr lang="uk-UA" sz="1600" dirty="0" smtClean="0">
                <a:latin typeface="Arial" pitchFamily="34" charset="0"/>
                <a:cs typeface="Arial" pitchFamily="34" charset="0"/>
              </a:rPr>
              <a:t> Розквіт припав на період правління Ярослава Осмомисла (1153–1187). </a:t>
            </a:r>
          </a:p>
        </p:txBody>
      </p:sp>
      <p:pic>
        <p:nvPicPr>
          <p:cNvPr id="4" name="Рисунок 3" descr="Scan-150323-0004.jpg"/>
          <p:cNvPicPr>
            <a:picLocks noChangeAspect="1"/>
          </p:cNvPicPr>
          <p:nvPr/>
        </p:nvPicPr>
        <p:blipFill>
          <a:blip r:embed="rId3" cstate="email"/>
          <a:stretch>
            <a:fillRect/>
          </a:stretch>
        </p:blipFill>
        <p:spPr>
          <a:xfrm>
            <a:off x="3786182" y="2857496"/>
            <a:ext cx="1674330" cy="2571768"/>
          </a:xfrm>
          <a:prstGeom prst="rect">
            <a:avLst/>
          </a:prstGeom>
          <a:effectLst>
            <a:outerShdw blurRad="50800" dist="38100" dir="10800000" algn="r" rotWithShape="0">
              <a:prstClr val="black">
                <a:alpha val="40000"/>
              </a:prstClr>
            </a:outerShdw>
          </a:effectLst>
        </p:spPr>
      </p:pic>
      <p:pic>
        <p:nvPicPr>
          <p:cNvPr id="6" name="Рисунок 5" descr="Scan-150323-0003.jpg"/>
          <p:cNvPicPr>
            <a:picLocks noChangeAspect="1"/>
          </p:cNvPicPr>
          <p:nvPr/>
        </p:nvPicPr>
        <p:blipFill>
          <a:blip r:embed="rId4" cstate="email"/>
          <a:stretch>
            <a:fillRect/>
          </a:stretch>
        </p:blipFill>
        <p:spPr>
          <a:xfrm>
            <a:off x="3805922" y="145766"/>
            <a:ext cx="1661666" cy="2640292"/>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5" cstate="email"/>
          <a:stretch>
            <a:fillRect/>
          </a:stretch>
        </p:blipFill>
        <p:spPr>
          <a:xfrm>
            <a:off x="5572132" y="142852"/>
            <a:ext cx="3425809" cy="5286412"/>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5572132" y="3500438"/>
            <a:ext cx="1189749" cy="369332"/>
          </a:xfrm>
          <a:prstGeom prst="rect">
            <a:avLst/>
          </a:prstGeom>
          <a:solidFill>
            <a:schemeClr val="bg1">
              <a:lumMod val="50000"/>
            </a:schemeClr>
          </a:solidFill>
        </p:spPr>
        <p:txBody>
          <a:bodyPr wrap="none" rtlCol="0">
            <a:spAutoFit/>
          </a:bodyPr>
          <a:lstStyle/>
          <a:p>
            <a:r>
              <a:rPr lang="uk-UA" dirty="0" smtClean="0"/>
              <a:t>Ви 346298</a:t>
            </a:r>
            <a:endParaRPr lang="ru-RU" dirty="0"/>
          </a:p>
        </p:txBody>
      </p:sp>
      <p:sp>
        <p:nvSpPr>
          <p:cNvPr id="9" name="TextBox 8"/>
          <p:cNvSpPr txBox="1"/>
          <p:nvPr/>
        </p:nvSpPr>
        <p:spPr>
          <a:xfrm>
            <a:off x="3786182" y="4429132"/>
            <a:ext cx="1045479" cy="369332"/>
          </a:xfrm>
          <a:prstGeom prst="rect">
            <a:avLst/>
          </a:prstGeom>
          <a:solidFill>
            <a:schemeClr val="bg1">
              <a:lumMod val="50000"/>
            </a:schemeClr>
          </a:solidFill>
        </p:spPr>
        <p:txBody>
          <a:bodyPr wrap="none" rtlCol="0">
            <a:spAutoFit/>
          </a:bodyPr>
          <a:lstStyle/>
          <a:p>
            <a:r>
              <a:rPr lang="uk-UA" dirty="0" err="1" smtClean="0"/>
              <a:t>Вс</a:t>
            </a:r>
            <a:r>
              <a:rPr lang="uk-UA" dirty="0" smtClean="0"/>
              <a:t> 40226</a:t>
            </a:r>
            <a:endParaRPr lang="ru-RU" dirty="0"/>
          </a:p>
        </p:txBody>
      </p:sp>
      <p:sp>
        <p:nvSpPr>
          <p:cNvPr id="10" name="TextBox 9"/>
          <p:cNvSpPr txBox="1"/>
          <p:nvPr/>
        </p:nvSpPr>
        <p:spPr>
          <a:xfrm>
            <a:off x="3814085" y="2000240"/>
            <a:ext cx="963725" cy="369332"/>
          </a:xfrm>
          <a:prstGeom prst="rect">
            <a:avLst/>
          </a:prstGeom>
          <a:solidFill>
            <a:schemeClr val="bg1">
              <a:lumMod val="50000"/>
            </a:schemeClr>
          </a:solidFill>
        </p:spPr>
        <p:txBody>
          <a:bodyPr wrap="none" rtlCol="0">
            <a:spAutoFit/>
          </a:bodyPr>
          <a:lstStyle/>
          <a:p>
            <a:r>
              <a:rPr lang="uk-UA" dirty="0" err="1" smtClean="0"/>
              <a:t>Аи</a:t>
            </a:r>
            <a:r>
              <a:rPr lang="uk-UA" dirty="0" smtClean="0"/>
              <a:t> 1489</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ullsize (1).jpg"/>
          <p:cNvPicPr>
            <a:picLocks noChangeAspect="1"/>
          </p:cNvPicPr>
          <p:nvPr/>
        </p:nvPicPr>
        <p:blipFill>
          <a:blip r:embed="rId2" cstate="email"/>
          <a:stretch>
            <a:fillRect/>
          </a:stretch>
        </p:blipFill>
        <p:spPr>
          <a:xfrm>
            <a:off x="1785854" y="1928802"/>
            <a:ext cx="7358146" cy="4494197"/>
          </a:xfrm>
          <a:prstGeom prst="rect">
            <a:avLst/>
          </a:prstGeom>
        </p:spPr>
      </p:pic>
      <p:sp>
        <p:nvSpPr>
          <p:cNvPr id="2" name="Прямоугольник 1"/>
          <p:cNvSpPr/>
          <p:nvPr/>
        </p:nvSpPr>
        <p:spPr>
          <a:xfrm>
            <a:off x="142844" y="142852"/>
            <a:ext cx="8786874" cy="1631216"/>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У 1199 р., коли перервалася династія Ростиславичів, галицькі бояри запросили на престол волинського князя Романа Мстиславича, який об’єднав Галичину й Волинь в одне князівство і започаткував тут нову династію. Своєї найбільшої могутності Галицько-Волинська держава досягла в роки князювання Данила Романовича (1238–1264), під контролем якого певний час перебувала майже вся територія сучасної Правобережної України, у тому числі й Київ.</a:t>
            </a:r>
            <a:endParaRPr lang="uk-UA" sz="1600" dirty="0">
              <a:latin typeface="Arial" pitchFamily="34" charset="0"/>
              <a:cs typeface="Arial" pitchFamily="34" charset="0"/>
            </a:endParaRPr>
          </a:p>
        </p:txBody>
      </p:sp>
      <p:pic>
        <p:nvPicPr>
          <p:cNvPr id="4" name="Рисунок 3" descr="Scan-150323-0004.jpg"/>
          <p:cNvPicPr>
            <a:picLocks noChangeAspect="1"/>
          </p:cNvPicPr>
          <p:nvPr/>
        </p:nvPicPr>
        <p:blipFill>
          <a:blip r:embed="rId3" cstate="email"/>
          <a:stretch>
            <a:fillRect/>
          </a:stretch>
        </p:blipFill>
        <p:spPr>
          <a:xfrm>
            <a:off x="3214679" y="1785926"/>
            <a:ext cx="1571636" cy="2428892"/>
          </a:xfrm>
          <a:prstGeom prst="rect">
            <a:avLst/>
          </a:prstGeom>
          <a:effectLst>
            <a:outerShdw blurRad="50800" dist="38100" dir="10800000" algn="r" rotWithShape="0">
              <a:prstClr val="black">
                <a:alpha val="40000"/>
              </a:prstClr>
            </a:outerShdw>
          </a:effectLst>
        </p:spPr>
      </p:pic>
      <p:pic>
        <p:nvPicPr>
          <p:cNvPr id="5" name="Рисунок 4" descr="Scan-150323-0002.jpg"/>
          <p:cNvPicPr>
            <a:picLocks noChangeAspect="1"/>
          </p:cNvPicPr>
          <p:nvPr/>
        </p:nvPicPr>
        <p:blipFill>
          <a:blip r:embed="rId4" cstate="email"/>
          <a:stretch>
            <a:fillRect/>
          </a:stretch>
        </p:blipFill>
        <p:spPr>
          <a:xfrm>
            <a:off x="142844" y="1785926"/>
            <a:ext cx="3000396" cy="4980354"/>
          </a:xfrm>
          <a:prstGeom prst="rect">
            <a:avLst/>
          </a:prstGeom>
          <a:effectLst>
            <a:outerShdw blurRad="50800" dist="38100" dir="10800000" algn="r" rotWithShape="0">
              <a:prstClr val="black">
                <a:alpha val="40000"/>
              </a:prstClr>
            </a:outerShdw>
          </a:effectLst>
        </p:spPr>
      </p:pic>
      <p:pic>
        <p:nvPicPr>
          <p:cNvPr id="6" name="Рисунок 5" descr="Scan-150323-0003.jpg"/>
          <p:cNvPicPr>
            <a:picLocks noChangeAspect="1"/>
          </p:cNvPicPr>
          <p:nvPr/>
        </p:nvPicPr>
        <p:blipFill>
          <a:blip r:embed="rId5" cstate="email"/>
          <a:stretch>
            <a:fillRect/>
          </a:stretch>
        </p:blipFill>
        <p:spPr>
          <a:xfrm>
            <a:off x="3214678" y="4286256"/>
            <a:ext cx="1580708" cy="2428892"/>
          </a:xfrm>
          <a:prstGeom prst="rect">
            <a:avLst/>
          </a:prstGeom>
          <a:effectLst>
            <a:outerShdw blurRad="50800" dist="38100" dir="10800000" algn="r" rotWithShape="0">
              <a:prstClr val="black">
                <a:alpha val="40000"/>
              </a:prstClr>
            </a:outerShdw>
          </a:effectLst>
        </p:spPr>
      </p:pic>
      <p:sp>
        <p:nvSpPr>
          <p:cNvPr id="8" name="TextBox 7"/>
          <p:cNvSpPr txBox="1"/>
          <p:nvPr/>
        </p:nvSpPr>
        <p:spPr>
          <a:xfrm>
            <a:off x="3214678" y="557214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616686</a:t>
            </a:r>
            <a:endParaRPr lang="ru-RU" dirty="0"/>
          </a:p>
        </p:txBody>
      </p:sp>
      <p:sp>
        <p:nvSpPr>
          <p:cNvPr id="9" name="TextBox 8"/>
          <p:cNvSpPr txBox="1"/>
          <p:nvPr/>
        </p:nvSpPr>
        <p:spPr>
          <a:xfrm>
            <a:off x="3214678" y="3500438"/>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433437</a:t>
            </a:r>
            <a:endParaRPr lang="ru-RU" dirty="0"/>
          </a:p>
        </p:txBody>
      </p:sp>
      <p:sp>
        <p:nvSpPr>
          <p:cNvPr id="10" name="TextBox 9"/>
          <p:cNvSpPr txBox="1"/>
          <p:nvPr/>
        </p:nvSpPr>
        <p:spPr>
          <a:xfrm>
            <a:off x="142844" y="4714884"/>
            <a:ext cx="1064715" cy="369332"/>
          </a:xfrm>
          <a:prstGeom prst="rect">
            <a:avLst/>
          </a:prstGeom>
          <a:solidFill>
            <a:schemeClr val="bg1">
              <a:lumMod val="50000"/>
            </a:schemeClr>
          </a:solidFill>
        </p:spPr>
        <p:txBody>
          <a:bodyPr wrap="none" rtlCol="0">
            <a:spAutoFit/>
          </a:bodyPr>
          <a:lstStyle/>
          <a:p>
            <a:r>
              <a:rPr lang="uk-UA" dirty="0" smtClean="0"/>
              <a:t>В 226033</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7_18.jpg"/>
          <p:cNvPicPr>
            <a:picLocks noChangeAspect="1"/>
          </p:cNvPicPr>
          <p:nvPr/>
        </p:nvPicPr>
        <p:blipFill>
          <a:blip r:embed="rId2"/>
          <a:stretch>
            <a:fillRect/>
          </a:stretch>
        </p:blipFill>
        <p:spPr>
          <a:xfrm>
            <a:off x="0" y="428604"/>
            <a:ext cx="4537742" cy="4227680"/>
          </a:xfrm>
          <a:prstGeom prst="rect">
            <a:avLst/>
          </a:prstGeom>
        </p:spPr>
      </p:pic>
      <p:sp>
        <p:nvSpPr>
          <p:cNvPr id="2" name="Прямоугольник 1"/>
          <p:cNvSpPr/>
          <p:nvPr/>
        </p:nvSpPr>
        <p:spPr>
          <a:xfrm>
            <a:off x="142844" y="5074050"/>
            <a:ext cx="8929750" cy="1569660"/>
          </a:xfrm>
          <a:prstGeom prst="rect">
            <a:avLst/>
          </a:prstGeom>
          <a:solidFill>
            <a:schemeClr val="bg1">
              <a:alpha val="85000"/>
            </a:schemeClr>
          </a:solidFill>
        </p:spPr>
        <p:txBody>
          <a:bodyPr wrap="square">
            <a:spAutoFit/>
          </a:bodyPr>
          <a:lstStyle/>
          <a:p>
            <a:pPr algn="just"/>
            <a:r>
              <a:rPr lang="uk-UA" sz="1600" dirty="0" smtClean="0">
                <a:latin typeface="Arial" pitchFamily="34" charset="0"/>
                <a:cs typeface="Arial" pitchFamily="34" charset="0"/>
              </a:rPr>
              <a:t>Після коронації Данила Романовича у 1253 р., Галичина стала Руським королівством, спадкоємцем Київської династії, продовжувачем європейських руських політичних і культурних традицій. Князівство проводило активну зовнішню політику в Східній і Центральній Європі. Головними ворогами були Польща, Угорщина, половці, з середини ХІІІ століття — Золота Орда, Литва. Для протидії агресивним сусідам Галицько-Волинське князівство неодноразово укладало союзи із католицьким Римом, Тевтонським Орденом.</a:t>
            </a:r>
            <a:endParaRPr lang="uk-UA" sz="1600" dirty="0">
              <a:latin typeface="Arial" pitchFamily="34" charset="0"/>
              <a:cs typeface="Arial" pitchFamily="34" charset="0"/>
            </a:endParaRPr>
          </a:p>
        </p:txBody>
      </p:sp>
      <p:pic>
        <p:nvPicPr>
          <p:cNvPr id="3" name="Рисунок 2" descr="Scan-150323-0004.jpg"/>
          <p:cNvPicPr>
            <a:picLocks noChangeAspect="1"/>
          </p:cNvPicPr>
          <p:nvPr/>
        </p:nvPicPr>
        <p:blipFill>
          <a:blip r:embed="rId3" cstate="email"/>
          <a:stretch>
            <a:fillRect/>
          </a:stretch>
        </p:blipFill>
        <p:spPr>
          <a:xfrm>
            <a:off x="5715008" y="142852"/>
            <a:ext cx="3286148" cy="4818175"/>
          </a:xfrm>
          <a:prstGeom prst="rect">
            <a:avLst/>
          </a:prstGeom>
          <a:effectLst>
            <a:outerShdw blurRad="50800" dist="38100" dir="10800000" algn="r" rotWithShape="0">
              <a:prstClr val="black">
                <a:alpha val="40000"/>
              </a:prstClr>
            </a:outerShdw>
          </a:effectLst>
        </p:spPr>
      </p:pic>
      <p:pic>
        <p:nvPicPr>
          <p:cNvPr id="4" name="Рисунок 3" descr="Scan-150323-0002.jpg"/>
          <p:cNvPicPr>
            <a:picLocks noChangeAspect="1"/>
          </p:cNvPicPr>
          <p:nvPr/>
        </p:nvPicPr>
        <p:blipFill>
          <a:blip r:embed="rId4" cstate="email"/>
          <a:stretch>
            <a:fillRect/>
          </a:stretch>
        </p:blipFill>
        <p:spPr>
          <a:xfrm>
            <a:off x="3989923" y="142852"/>
            <a:ext cx="1653647" cy="2428892"/>
          </a:xfrm>
          <a:prstGeom prst="rect">
            <a:avLst/>
          </a:prstGeom>
          <a:effectLst>
            <a:outerShdw blurRad="50800" dist="38100" dir="10800000" algn="r" rotWithShape="0">
              <a:prstClr val="black">
                <a:alpha val="40000"/>
              </a:prstClr>
            </a:outerShdw>
          </a:effectLst>
        </p:spPr>
      </p:pic>
      <p:pic>
        <p:nvPicPr>
          <p:cNvPr id="5" name="Рисунок 4" descr="Scan-150323-0003.jpg"/>
          <p:cNvPicPr>
            <a:picLocks noChangeAspect="1"/>
          </p:cNvPicPr>
          <p:nvPr/>
        </p:nvPicPr>
        <p:blipFill>
          <a:blip r:embed="rId5" cstate="email"/>
          <a:stretch>
            <a:fillRect/>
          </a:stretch>
        </p:blipFill>
        <p:spPr>
          <a:xfrm>
            <a:off x="3989923" y="2643182"/>
            <a:ext cx="1643074" cy="2315435"/>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5715008" y="3071810"/>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341260</a:t>
            </a:r>
            <a:endParaRPr lang="ru-RU" dirty="0"/>
          </a:p>
        </p:txBody>
      </p:sp>
      <p:sp>
        <p:nvSpPr>
          <p:cNvPr id="8" name="TextBox 7"/>
          <p:cNvSpPr txBox="1"/>
          <p:nvPr/>
        </p:nvSpPr>
        <p:spPr>
          <a:xfrm>
            <a:off x="4000496" y="1857364"/>
            <a:ext cx="1175322" cy="369332"/>
          </a:xfrm>
          <a:prstGeom prst="rect">
            <a:avLst/>
          </a:prstGeom>
          <a:solidFill>
            <a:schemeClr val="bg1">
              <a:lumMod val="50000"/>
            </a:schemeClr>
          </a:solidFill>
        </p:spPr>
        <p:txBody>
          <a:bodyPr wrap="none" rtlCol="0">
            <a:spAutoFit/>
          </a:bodyPr>
          <a:lstStyle/>
          <a:p>
            <a:r>
              <a:rPr lang="uk-UA" dirty="0" err="1" smtClean="0"/>
              <a:t>Ва</a:t>
            </a:r>
            <a:r>
              <a:rPr lang="uk-UA" dirty="0" smtClean="0"/>
              <a:t> 552062</a:t>
            </a:r>
            <a:endParaRPr lang="ru-RU" dirty="0"/>
          </a:p>
        </p:txBody>
      </p:sp>
      <p:sp>
        <p:nvSpPr>
          <p:cNvPr id="9" name="TextBox 8"/>
          <p:cNvSpPr txBox="1"/>
          <p:nvPr/>
        </p:nvSpPr>
        <p:spPr>
          <a:xfrm>
            <a:off x="4000496" y="3929066"/>
            <a:ext cx="1072730" cy="369332"/>
          </a:xfrm>
          <a:prstGeom prst="rect">
            <a:avLst/>
          </a:prstGeom>
          <a:solidFill>
            <a:schemeClr val="bg1">
              <a:lumMod val="50000"/>
            </a:schemeClr>
          </a:solidFill>
        </p:spPr>
        <p:txBody>
          <a:bodyPr wrap="none" rtlCol="0">
            <a:spAutoFit/>
          </a:bodyPr>
          <a:lstStyle/>
          <a:p>
            <a:r>
              <a:rPr lang="uk-UA" dirty="0" smtClean="0"/>
              <a:t>Ви 17926</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3549</TotalTime>
  <Words>3137</Words>
  <Application>Microsoft Office PowerPoint</Application>
  <PresentationFormat>Экран (4:3)</PresentationFormat>
  <Paragraphs>234</Paragraphs>
  <Slides>53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Prokoshina</cp:lastModifiedBy>
  <cp:revision>605</cp:revision>
  <dcterms:modified xsi:type="dcterms:W3CDTF">2015-07-16T12:23:26Z</dcterms:modified>
</cp:coreProperties>
</file>