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2" r:id="rId4"/>
    <p:sldId id="266" r:id="rId5"/>
    <p:sldId id="265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7" r:id="rId16"/>
    <p:sldId id="301" r:id="rId17"/>
    <p:sldId id="278" r:id="rId18"/>
    <p:sldId id="303" r:id="rId19"/>
    <p:sldId id="280" r:id="rId20"/>
    <p:sldId id="304" r:id="rId21"/>
    <p:sldId id="279" r:id="rId22"/>
    <p:sldId id="305" r:id="rId23"/>
    <p:sldId id="281" r:id="rId24"/>
    <p:sldId id="282" r:id="rId25"/>
    <p:sldId id="306" r:id="rId26"/>
    <p:sldId id="283" r:id="rId27"/>
    <p:sldId id="307" r:id="rId28"/>
    <p:sldId id="284" r:id="rId29"/>
    <p:sldId id="308" r:id="rId30"/>
    <p:sldId id="286" r:id="rId31"/>
    <p:sldId id="287" r:id="rId32"/>
    <p:sldId id="288" r:id="rId33"/>
    <p:sldId id="289" r:id="rId34"/>
    <p:sldId id="290" r:id="rId35"/>
    <p:sldId id="292" r:id="rId36"/>
    <p:sldId id="294" r:id="rId37"/>
    <p:sldId id="295" r:id="rId38"/>
    <p:sldId id="296" r:id="rId39"/>
    <p:sldId id="310" r:id="rId40"/>
    <p:sldId id="297" r:id="rId41"/>
    <p:sldId id="298" r:id="rId42"/>
    <p:sldId id="299" r:id="rId43"/>
    <p:sldId id="300" r:id="rId44"/>
    <p:sldId id="31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292" autoAdjust="0"/>
    <p:restoredTop sz="92102" autoAdjust="0"/>
  </p:normalViewPr>
  <p:slideViewPr>
    <p:cSldViewPr>
      <p:cViewPr>
        <p:scale>
          <a:sx n="100" d="100"/>
          <a:sy n="100" d="100"/>
        </p:scale>
        <p:origin x="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B078-E481-4CCE-B33A-E95882103F2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6E45-2A81-467D-A45A-C9FACCD8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gif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28604"/>
            <a:ext cx="3477227" cy="4714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286256"/>
            <a:ext cx="47436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cademy" pitchFamily="2" charset="0"/>
                <a:ea typeface="Adobe Kaiti Std R" pitchFamily="18" charset="-128"/>
              </a:rPr>
              <a:t>Михайло</a:t>
            </a:r>
          </a:p>
          <a:p>
            <a:r>
              <a:rPr lang="ru-RU" sz="4400" dirty="0" err="1" smtClean="0">
                <a:latin typeface="Academy" pitchFamily="2" charset="0"/>
                <a:ea typeface="Adobe Kaiti Std R" pitchFamily="18" charset="-128"/>
              </a:rPr>
              <a:t>Іванович</a:t>
            </a:r>
            <a:endParaRPr lang="ru-RU" sz="4400" dirty="0" smtClean="0">
              <a:latin typeface="Academy" pitchFamily="2" charset="0"/>
              <a:ea typeface="Adobe Kaiti Std R" pitchFamily="18" charset="-128"/>
            </a:endParaRPr>
          </a:p>
          <a:p>
            <a:r>
              <a:rPr lang="ru-RU" sz="4400" dirty="0" err="1" smtClean="0">
                <a:latin typeface="Academy" pitchFamily="2" charset="0"/>
                <a:ea typeface="Adobe Kaiti Std R" pitchFamily="18" charset="-128"/>
              </a:rPr>
              <a:t>Туган-Барановський</a:t>
            </a:r>
            <a:endParaRPr lang="ru-RU" sz="4400" dirty="0">
              <a:latin typeface="Academy" pitchFamily="2" charset="0"/>
              <a:ea typeface="Adobe Kaiti Std R" pitchFamily="18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785794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 </a:t>
            </a:r>
            <a:r>
              <a:rPr lang="ru-RU" sz="4400" b="1" dirty="0" smtClean="0">
                <a:latin typeface="a_OldTyper" pitchFamily="18" charset="-52"/>
                <a:ea typeface="Adobe Kaiti Std R" pitchFamily="18" charset="-128"/>
              </a:rPr>
              <a:t>1865 - 1919</a:t>
            </a:r>
            <a:endParaRPr lang="ru-RU" sz="4400" b="1" dirty="0">
              <a:latin typeface="a_OldTyper" pitchFamily="18" charset="-52"/>
              <a:ea typeface="Adobe Kaiti Std R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ORPY_033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79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94284"/>
            <a:ext cx="6643734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Критичний</a:t>
            </a:r>
            <a:r>
              <a:rPr lang="ru-RU" dirty="0" smtClean="0">
                <a:latin typeface="Garamond" pitchFamily="18" charset="0"/>
              </a:rPr>
              <a:t> перегляд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марксизму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проведений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Туган-Барановським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книзі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Основна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помилка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абстрактної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капіталізму</a:t>
            </a:r>
            <a:r>
              <a:rPr lang="ru-RU" dirty="0" smtClean="0">
                <a:latin typeface="Garamond" pitchFamily="18" charset="0"/>
              </a:rPr>
              <a:t> К.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Маркса" (1898)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наступних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працях</a:t>
            </a:r>
            <a:r>
              <a:rPr lang="ru-RU" dirty="0" smtClean="0">
                <a:latin typeface="Garamond" pitchFamily="18" charset="0"/>
              </a:rPr>
              <a:t>: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соціалізму</a:t>
            </a:r>
            <a:r>
              <a:rPr lang="ru-RU" dirty="0" smtClean="0">
                <a:latin typeface="Garamond" pitchFamily="18" charset="0"/>
              </a:rPr>
              <a:t>" (1903), "</a:t>
            </a:r>
            <a:r>
              <a:rPr lang="ru-RU" dirty="0" err="1" smtClean="0">
                <a:latin typeface="Garamond" pitchFamily="18" charset="0"/>
              </a:rPr>
              <a:t>Теоретичні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марксизму" (1905)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(1909).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785926"/>
            <a:ext cx="3178117" cy="4565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571612"/>
            <a:ext cx="3357586" cy="5003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43570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50946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4292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24708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316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64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8992" y="142852"/>
            <a:ext cx="5572164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них учений </a:t>
            </a:r>
            <a:r>
              <a:rPr lang="ru-RU" dirty="0" err="1" smtClean="0">
                <a:latin typeface="Garamond" pitchFamily="18" charset="0"/>
              </a:rPr>
              <a:t>рішуче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виступає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боротьби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двигуна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прогресу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пропагувалася</a:t>
            </a:r>
            <a:r>
              <a:rPr lang="ru-RU" dirty="0" smtClean="0">
                <a:latin typeface="Garamond" pitchFamily="18" charset="0"/>
              </a:rPr>
              <a:t> в той час </a:t>
            </a:r>
            <a:r>
              <a:rPr lang="ru-RU" dirty="0" err="1" smtClean="0">
                <a:latin typeface="Garamond" pitchFamily="18" charset="0"/>
              </a:rPr>
              <a:t>російськими</a:t>
            </a:r>
            <a:r>
              <a:rPr lang="ru-RU" dirty="0" smtClean="0">
                <a:latin typeface="Garamond" pitchFamily="18" charset="0"/>
              </a:rPr>
              <a:t> марксистами, </a:t>
            </a:r>
            <a:r>
              <a:rPr lang="ru-RU" dirty="0" err="1" smtClean="0">
                <a:latin typeface="Garamond" pitchFamily="18" charset="0"/>
              </a:rPr>
              <a:t>надаючи</a:t>
            </a:r>
            <a:r>
              <a:rPr lang="ru-RU" dirty="0" smtClean="0">
                <a:latin typeface="Garamond" pitchFamily="18" charset="0"/>
              </a:rPr>
              <a:t> усе </a:t>
            </a:r>
            <a:r>
              <a:rPr lang="ru-RU" dirty="0" err="1" smtClean="0">
                <a:latin typeface="Garamond" pitchFamily="18" charset="0"/>
              </a:rPr>
              <a:t>більшого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стико-психологічним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підставам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прогресу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Цими</a:t>
            </a:r>
            <a:r>
              <a:rPr lang="ru-RU" dirty="0" smtClean="0">
                <a:latin typeface="Garamond" pitchFamily="18" charset="0"/>
              </a:rPr>
              <a:t> книгами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започаткував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переорієнтацію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позиції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неоліберально-суб'єктивістської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школи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утверджувалася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світовій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науці</a:t>
            </a:r>
            <a:r>
              <a:rPr lang="ru-RU" dirty="0" smtClean="0">
                <a:latin typeface="Garamond" pitchFamily="18" charset="0"/>
              </a:rPr>
              <a:t> на почат­ку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571744"/>
            <a:ext cx="2585635" cy="4152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7780" y="2571744"/>
            <a:ext cx="2650500" cy="414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556388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594384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62756" y="1500674"/>
            <a:ext cx="3286148" cy="460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Аналізуючи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фактори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зумовлюють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господарську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активність</a:t>
            </a:r>
            <a:r>
              <a:rPr lang="ru-RU" dirty="0" smtClean="0">
                <a:latin typeface="Garamond" pitchFamily="18" charset="0"/>
              </a:rPr>
              <a:t>, в основу </a:t>
            </a:r>
            <a:r>
              <a:rPr lang="ru-RU" dirty="0" err="1" smtClean="0">
                <a:latin typeface="Garamond" pitchFamily="18" charset="0"/>
              </a:rPr>
              <a:t>свого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вчення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поклав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ідею</a:t>
            </a:r>
            <a:r>
              <a:rPr lang="ru-RU" dirty="0" smtClean="0">
                <a:latin typeface="Garamond" pitchFamily="18" charset="0"/>
              </a:rPr>
              <a:t> про </a:t>
            </a:r>
            <a:r>
              <a:rPr lang="ru-RU" dirty="0" err="1" smtClean="0">
                <a:latin typeface="Garamond" pitchFamily="18" charset="0"/>
              </a:rPr>
              <a:t>взаємозв'язок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коливань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періодичним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зростанням</a:t>
            </a:r>
            <a:r>
              <a:rPr lang="ru-RU" dirty="0" smtClean="0">
                <a:latin typeface="Garamond" pitchFamily="18" charset="0"/>
              </a:rPr>
              <a:t> основного </a:t>
            </a:r>
            <a:r>
              <a:rPr lang="ru-RU" dirty="0" err="1" smtClean="0">
                <a:latin typeface="Garamond" pitchFamily="18" charset="0"/>
              </a:rPr>
              <a:t>капіталу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висунуту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наприкінці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американським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економістом</a:t>
            </a:r>
            <a:r>
              <a:rPr lang="ru-RU" dirty="0" smtClean="0">
                <a:latin typeface="Garamond" pitchFamily="18" charset="0"/>
              </a:rPr>
              <a:t> Е.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Хансеном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Alvin-Han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3440437" cy="5000636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2357430"/>
            <a:ext cx="3071834" cy="4321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678807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621508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693800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47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1" y="0"/>
            <a:ext cx="53162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Особливу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увагу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зв'язку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приділяє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питанням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зростанні</a:t>
            </a:r>
            <a:r>
              <a:rPr lang="ru-RU" dirty="0" smtClean="0">
                <a:latin typeface="Garamond" pitchFamily="18" charset="0"/>
              </a:rPr>
              <a:t>. Учений, </a:t>
            </a:r>
            <a:r>
              <a:rPr lang="ru-RU" dirty="0" err="1" smtClean="0">
                <a:latin typeface="Garamond" pitchFamily="18" charset="0"/>
              </a:rPr>
              <a:t>зокрема</a:t>
            </a:r>
            <a:r>
              <a:rPr lang="ru-RU" dirty="0" smtClean="0">
                <a:latin typeface="Garamond" pitchFamily="18" charset="0"/>
              </a:rPr>
              <a:t>, першим </a:t>
            </a:r>
            <a:r>
              <a:rPr lang="ru-RU" dirty="0" err="1" smtClean="0">
                <a:latin typeface="Garamond" pitchFamily="18" charset="0"/>
              </a:rPr>
              <a:t>сформулював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основний</a:t>
            </a:r>
            <a:r>
              <a:rPr lang="ru-RU" dirty="0" smtClean="0">
                <a:latin typeface="Garamond" pitchFamily="18" charset="0"/>
              </a:rPr>
              <a:t> закон,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лежить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основі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циклів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Згідно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ним, </a:t>
            </a:r>
            <a:r>
              <a:rPr lang="ru-RU" dirty="0" err="1" smtClean="0">
                <a:latin typeface="Garamond" pitchFamily="18" charset="0"/>
              </a:rPr>
              <a:t>фази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промислового</a:t>
            </a:r>
            <a:r>
              <a:rPr lang="ru-RU" dirty="0" smtClean="0">
                <a:latin typeface="Garamond" pitchFamily="18" charset="0"/>
              </a:rPr>
              <a:t> циклу </a:t>
            </a:r>
            <a:r>
              <a:rPr lang="ru-RU" dirty="0" err="1" smtClean="0">
                <a:latin typeface="Garamond" pitchFamily="18" charset="0"/>
              </a:rPr>
              <a:t>визначаються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насамперед</a:t>
            </a:r>
            <a:r>
              <a:rPr lang="ru-RU" dirty="0" smtClean="0">
                <a:latin typeface="Garamond" pitchFamily="18" charset="0"/>
              </a:rPr>
              <a:t>, законами </a:t>
            </a:r>
            <a:r>
              <a:rPr lang="ru-RU" dirty="0" err="1" smtClean="0">
                <a:latin typeface="Garamond" pitchFamily="18" charset="0"/>
              </a:rPr>
              <a:t>інвестування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071678"/>
            <a:ext cx="2947478" cy="4564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571612"/>
            <a:ext cx="2843147" cy="4025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405978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580745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331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Збільшення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</a:t>
            </a:r>
            <a:r>
              <a:rPr lang="ru-RU" dirty="0" smtClean="0">
                <a:latin typeface="Garamond" pitchFamily="18" charset="0"/>
              </a:rPr>
              <a:t> у сферу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викликає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самовільне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усіх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елементів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активності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Ці</a:t>
            </a:r>
            <a:r>
              <a:rPr lang="ru-RU" dirty="0" smtClean="0">
                <a:latin typeface="Garamond" pitchFamily="18" charset="0"/>
              </a:rPr>
              <a:t> та </a:t>
            </a:r>
            <a:r>
              <a:rPr lang="ru-RU" dirty="0" err="1" smtClean="0">
                <a:latin typeface="Garamond" pitchFamily="18" charset="0"/>
              </a:rPr>
              <a:t>інші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сприйняті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згодом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найбільшим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економістом-теоретиком</a:t>
            </a:r>
            <a:r>
              <a:rPr lang="ru-RU" dirty="0" smtClean="0">
                <a:latin typeface="Garamond" pitchFamily="18" charset="0"/>
              </a:rPr>
              <a:t>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англійцем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Дж.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Кейнсом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який</a:t>
            </a:r>
            <a:r>
              <a:rPr lang="ru-RU" dirty="0" smtClean="0">
                <a:latin typeface="Garamond" pitchFamily="18" charset="0"/>
              </a:rPr>
              <a:t> добре знав </a:t>
            </a:r>
            <a:r>
              <a:rPr lang="ru-RU" dirty="0" err="1" smtClean="0">
                <a:latin typeface="Garamond" pitchFamily="18" charset="0"/>
              </a:rPr>
              <a:t>основні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положення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концепції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3643338" cy="5304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43372" y="578645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605560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224" y="222486"/>
            <a:ext cx="2823544" cy="4206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hot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83556"/>
            <a:ext cx="4429124" cy="2674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43570" y="214290"/>
            <a:ext cx="3357586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1898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опублікована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капітальна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Російська</a:t>
            </a:r>
            <a:r>
              <a:rPr lang="ru-RU" dirty="0" smtClean="0">
                <a:latin typeface="Garamond" pitchFamily="18" charset="0"/>
              </a:rPr>
              <a:t> фабрика в </a:t>
            </a:r>
            <a:r>
              <a:rPr lang="ru-RU" dirty="0" err="1" smtClean="0">
                <a:latin typeface="Garamond" pitchFamily="18" charset="0"/>
              </a:rPr>
              <a:t>минулому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сучасна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Історико-економічне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дослідження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захищена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Московському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докторська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дисертація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найближчі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видав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(1901—1902)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(1903).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2428868"/>
            <a:ext cx="2828182" cy="4249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329584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621508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330860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223" y="290657"/>
            <a:ext cx="2969947" cy="4281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928670"/>
            <a:ext cx="3214710" cy="4781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1983754"/>
            <a:ext cx="3074324" cy="4729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193535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28586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330350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301623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00372"/>
            <a:ext cx="2786050" cy="344592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189" y="2393833"/>
            <a:ext cx="2773458" cy="4249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1714487"/>
            <a:ext cx="2714644" cy="4330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Михайловский_Н._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85728"/>
            <a:ext cx="2786050" cy="2733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6500858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До рубежу XIX—XX </a:t>
            </a:r>
            <a:r>
              <a:rPr lang="ru-RU" dirty="0" err="1" smtClean="0">
                <a:latin typeface="Garamond" pitchFamily="18" charset="0"/>
              </a:rPr>
              <a:t>століть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належить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енергійна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полеміка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такими </a:t>
            </a:r>
            <a:r>
              <a:rPr lang="ru-RU" dirty="0" err="1" smtClean="0">
                <a:latin typeface="Garamond" pitchFamily="18" charset="0"/>
              </a:rPr>
              <a:t>авторитетними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представниками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пізньої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народницької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школи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російському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суспільствознавстві</a:t>
            </a:r>
            <a:r>
              <a:rPr lang="ru-RU" dirty="0" smtClean="0">
                <a:latin typeface="Garamond" pitchFamily="18" charset="0"/>
              </a:rPr>
              <a:t> як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К.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Михайловський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Кареєв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не </a:t>
            </a:r>
            <a:r>
              <a:rPr lang="ru-RU" dirty="0" err="1" smtClean="0">
                <a:latin typeface="Garamond" pitchFamily="18" charset="0"/>
              </a:rPr>
              <a:t>приділяли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достатньої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уваги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підприємництва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. 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17859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82243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61315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85239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875" y="2039662"/>
            <a:ext cx="2958365" cy="4532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071251"/>
            <a:ext cx="3143272" cy="4667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214290"/>
            <a:ext cx="2950985" cy="4459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22927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46125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36603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286280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Вивчаючи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становлення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капіталістичного</a:t>
            </a:r>
            <a:r>
              <a:rPr lang="ru-RU" dirty="0" smtClean="0">
                <a:latin typeface="Garamond" pitchFamily="18" charset="0"/>
              </a:rPr>
              <a:t> сектора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проблеми</a:t>
            </a:r>
            <a:r>
              <a:rPr lang="ru-RU" dirty="0" smtClean="0">
                <a:latin typeface="Garamond" pitchFamily="18" charset="0"/>
              </a:rPr>
              <a:t>, учений </a:t>
            </a:r>
            <a:r>
              <a:rPr lang="ru-RU" dirty="0" err="1" smtClean="0">
                <a:latin typeface="Garamond" pitchFamily="18" charset="0"/>
              </a:rPr>
              <a:t>вважав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полегшення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працівників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можливе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завдяки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кооперативних</a:t>
            </a:r>
            <a:r>
              <a:rPr lang="ru-RU" dirty="0" smtClean="0">
                <a:latin typeface="Garamond" pitchFamily="18" charset="0"/>
              </a:rPr>
              <a:t> форм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власності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убачав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компроміс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деякий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середній</a:t>
            </a:r>
            <a:r>
              <a:rPr lang="ru-RU" dirty="0" smtClean="0">
                <a:latin typeface="Garamond" pitchFamily="18" charset="0"/>
              </a:rPr>
              <a:t> шлях"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між</a:t>
            </a:r>
            <a:r>
              <a:rPr lang="ru-RU" dirty="0" smtClean="0">
                <a:latin typeface="Garamond" pitchFamily="18" charset="0"/>
              </a:rPr>
              <a:t> "диким" </a:t>
            </a:r>
            <a:r>
              <a:rPr lang="ru-RU" dirty="0" err="1" smtClean="0">
                <a:latin typeface="Garamond" pitchFamily="18" charset="0"/>
              </a:rPr>
              <a:t>капіталізмом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диктатом </a:t>
            </a:r>
            <a:r>
              <a:rPr lang="ru-RU" dirty="0" err="1" smtClean="0">
                <a:latin typeface="Garamond" pitchFamily="18" charset="0"/>
              </a:rPr>
              <a:t>ринкової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кон'юнктури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соціалістичною</a:t>
            </a:r>
            <a:r>
              <a:rPr lang="ru-RU" dirty="0" smtClean="0">
                <a:latin typeface="Garamond" pitchFamily="18" charset="0"/>
              </a:rPr>
              <a:t> доктриною,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здавалася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вченому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формі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утопічнішою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771137"/>
            <a:ext cx="5572132" cy="3086863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71414"/>
            <a:ext cx="2694385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348" y="2770048"/>
            <a:ext cx="2557370" cy="3818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15140" y="78579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329584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22390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1480"/>
            <a:ext cx="9144001" cy="5000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42876" y="85531"/>
            <a:ext cx="8929718" cy="1200329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Михайло </a:t>
            </a:r>
            <a:r>
              <a:rPr lang="ru-RU" dirty="0" err="1" smtClean="0">
                <a:latin typeface="Garamond" pitchFamily="18" charset="0"/>
              </a:rPr>
              <a:t>Іванович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народився</a:t>
            </a:r>
            <a:r>
              <a:rPr lang="ru-RU" dirty="0" smtClean="0">
                <a:latin typeface="Garamond" pitchFamily="18" charset="0"/>
              </a:rPr>
              <a:t> 8 </a:t>
            </a:r>
            <a:r>
              <a:rPr lang="ru-RU" dirty="0" err="1" smtClean="0">
                <a:latin typeface="Garamond" pitchFamily="18" charset="0"/>
              </a:rPr>
              <a:t>січня</a:t>
            </a:r>
            <a:r>
              <a:rPr lang="ru-RU" dirty="0" smtClean="0">
                <a:latin typeface="Garamond" pitchFamily="18" charset="0"/>
              </a:rPr>
              <a:t> 1865 року в </a:t>
            </a:r>
            <a:r>
              <a:rPr lang="ru-RU" dirty="0" err="1" smtClean="0">
                <a:latin typeface="Garamond" pitchFamily="18" charset="0"/>
              </a:rPr>
              <a:t>селі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Солоному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Куп'янського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повіту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Харківської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дворянській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родині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батько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артилерійським</a:t>
            </a:r>
            <a:r>
              <a:rPr lang="ru-RU" dirty="0" smtClean="0">
                <a:latin typeface="Garamond" pitchFamily="18" charset="0"/>
              </a:rPr>
              <a:t> генералом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давні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кримсько­татарські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корені</a:t>
            </a:r>
            <a:r>
              <a:rPr lang="ru-RU" dirty="0" smtClean="0">
                <a:latin typeface="Garamond" pitchFamily="18" charset="0"/>
              </a:rPr>
              <a:t>, а </a:t>
            </a:r>
            <a:r>
              <a:rPr lang="ru-RU" dirty="0" err="1" smtClean="0">
                <a:latin typeface="Garamond" pitchFamily="18" charset="0"/>
              </a:rPr>
              <a:t>мати</a:t>
            </a:r>
            <a:r>
              <a:rPr lang="ru-RU" dirty="0" smtClean="0">
                <a:latin typeface="Garamond" pitchFamily="18" charset="0"/>
              </a:rPr>
              <a:t> належала до роду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інтелігентів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3116"/>
            <a:ext cx="3159800" cy="4266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600076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Ао</a:t>
            </a:r>
            <a:r>
              <a:rPr lang="ru-RU" dirty="0" smtClean="0">
                <a:solidFill>
                  <a:schemeClr val="bg1"/>
                </a:solidFill>
              </a:rPr>
              <a:t> 257017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967746" cy="414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1000108"/>
            <a:ext cx="3214710" cy="447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2428868"/>
            <a:ext cx="2857520" cy="424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45005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226931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90696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5000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85907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0986" y="142852"/>
            <a:ext cx="2764112" cy="417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395503721_6ddc38d96a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844193"/>
            <a:ext cx="5286380" cy="3013807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4226" y="2000239"/>
            <a:ext cx="2921102" cy="4487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181815"/>
            <a:ext cx="3286148" cy="424731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Не </a:t>
            </a:r>
            <a:r>
              <a:rPr lang="ru-RU" dirty="0" err="1" smtClean="0">
                <a:latin typeface="Garamond" pitchFamily="18" charset="0"/>
              </a:rPr>
              <a:t>пориваючи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вищими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навчальними</a:t>
            </a:r>
            <a:r>
              <a:rPr lang="ru-RU" dirty="0" smtClean="0">
                <a:latin typeface="Garamond" pitchFamily="18" charset="0"/>
              </a:rPr>
              <a:t> закладами </a:t>
            </a:r>
            <a:r>
              <a:rPr lang="ru-RU" dirty="0" err="1" smtClean="0">
                <a:latin typeface="Garamond" pitchFamily="18" charset="0"/>
              </a:rPr>
              <a:t>російських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столиць</a:t>
            </a:r>
            <a:r>
              <a:rPr lang="ru-RU" dirty="0" smtClean="0">
                <a:latin typeface="Garamond" pitchFamily="18" charset="0"/>
              </a:rPr>
              <a:t>,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у 1901 — 1905 роках жив </a:t>
            </a:r>
            <a:r>
              <a:rPr lang="ru-RU" dirty="0" err="1" smtClean="0">
                <a:latin typeface="Garamond" pitchFamily="18" charset="0"/>
              </a:rPr>
              <a:t>переважно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Полтавщині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співробітничав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місцевими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земськими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установами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справі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вирішення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соціальних</a:t>
            </a:r>
            <a:r>
              <a:rPr lang="ru-RU" dirty="0" smtClean="0">
                <a:latin typeface="Garamond" pitchFamily="18" charset="0"/>
              </a:rPr>
              <a:t> проблем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наступні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зробив</a:t>
            </a:r>
            <a:r>
              <a:rPr lang="ru-RU" dirty="0" smtClean="0">
                <a:latin typeface="Garamond" pitchFamily="18" charset="0"/>
              </a:rPr>
              <a:t> великий </a:t>
            </a:r>
            <a:r>
              <a:rPr lang="ru-RU" dirty="0" err="1" smtClean="0">
                <a:latin typeface="Garamond" pitchFamily="18" charset="0"/>
              </a:rPr>
              <a:t>практичний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внесок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розвиток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кооперативних</a:t>
            </a:r>
            <a:r>
              <a:rPr lang="ru-RU" dirty="0" smtClean="0">
                <a:latin typeface="Garamond" pitchFamily="18" charset="0"/>
              </a:rPr>
              <a:t> структур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07154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185133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181501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928958" cy="5072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42852"/>
            <a:ext cx="3087603" cy="507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1643050"/>
            <a:ext cx="3286148" cy="4983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  В 194924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384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78579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303256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17c3_651f8b5a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0" y="3049653"/>
            <a:ext cx="5020272" cy="3808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142852"/>
            <a:ext cx="5786478" cy="203132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З 1906 року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, будучи приват-доцентом, а </a:t>
            </a:r>
            <a:r>
              <a:rPr lang="ru-RU" dirty="0" err="1" smtClean="0">
                <a:latin typeface="Garamond" pitchFamily="18" charset="0"/>
              </a:rPr>
              <a:t>потім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професором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Петербурзького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Петербурзького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політехнічного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інституту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виступає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головним</a:t>
            </a:r>
            <a:r>
              <a:rPr lang="ru-RU" dirty="0" smtClean="0">
                <a:latin typeface="Garamond" pitchFamily="18" charset="0"/>
              </a:rPr>
              <a:t> редактором журналу "</a:t>
            </a:r>
            <a:r>
              <a:rPr lang="ru-RU" dirty="0" err="1" smtClean="0">
                <a:latin typeface="Garamond" pitchFamily="18" charset="0"/>
              </a:rPr>
              <a:t>Вісник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поєднуючи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цю</a:t>
            </a:r>
            <a:r>
              <a:rPr lang="ru-RU" dirty="0" smtClean="0">
                <a:latin typeface="Garamond" pitchFamily="18" charset="0"/>
              </a:rPr>
              <a:t> роботу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редагуванням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серійного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Нові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економіці</a:t>
            </a:r>
            <a:r>
              <a:rPr lang="ru-RU" dirty="0" smtClean="0">
                <a:latin typeface="Garamond" pitchFamily="18" charset="0"/>
              </a:rPr>
              <a:t>" (</a:t>
            </a:r>
            <a:r>
              <a:rPr lang="ru-RU" dirty="0" err="1" smtClean="0">
                <a:latin typeface="Garamond" pitchFamily="18" charset="0"/>
              </a:rPr>
              <a:t>усього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вийшло</a:t>
            </a:r>
            <a:r>
              <a:rPr lang="ru-RU" dirty="0" smtClean="0">
                <a:latin typeface="Garamond" pitchFamily="18" charset="0"/>
              </a:rPr>
              <a:t> 5 </a:t>
            </a:r>
            <a:r>
              <a:rPr lang="ru-RU" dirty="0" err="1" smtClean="0">
                <a:latin typeface="Garamond" pitchFamily="18" charset="0"/>
              </a:rPr>
              <a:t>томів</a:t>
            </a:r>
            <a:r>
              <a:rPr lang="ru-RU" dirty="0" smtClean="0">
                <a:latin typeface="Garamond" pitchFamily="18" charset="0"/>
              </a:rPr>
              <a:t>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6928"/>
            <a:ext cx="2737897" cy="406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5828" y="2500306"/>
            <a:ext cx="2593362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519283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0719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647893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4948845_035_29541_1320811067_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28050" y="3794889"/>
            <a:ext cx="4915950" cy="3063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3636" y="142853"/>
            <a:ext cx="2857520" cy="397031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Свої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теоретичні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викладення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щодо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зміг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пе­ревірити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застосувати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практиці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Результати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поєднання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та практики </a:t>
            </a:r>
            <a:r>
              <a:rPr lang="ru-RU" dirty="0" err="1" smtClean="0">
                <a:latin typeface="Garamond" pitchFamily="18" charset="0"/>
              </a:rPr>
              <a:t>були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узагальнені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книзі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 (1916).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опублікована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теоретична </a:t>
            </a:r>
            <a:r>
              <a:rPr lang="ru-RU" dirty="0" err="1" smtClean="0">
                <a:latin typeface="Garamond" pitchFamily="18" charset="0"/>
              </a:rPr>
              <a:t>праця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Паперові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гроші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метал" (1917).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55673" y="142852"/>
            <a:ext cx="2759335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03410"/>
            <a:ext cx="3170197" cy="4365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301623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4292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1785926"/>
            <a:ext cx="3134077" cy="4865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714488"/>
            <a:ext cx="3000396" cy="4925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214290"/>
            <a:ext cx="3280166" cy="524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Ви18444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6435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301819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9286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348678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monstration_Pietarsaari_1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982"/>
            <a:ext cx="5996152" cy="4647018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737897" cy="3683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643570" y="142852"/>
            <a:ext cx="3357586" cy="507831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Garamond" pitchFamily="18" charset="0"/>
              </a:rPr>
              <a:t>У 1905 році </a:t>
            </a:r>
            <a:r>
              <a:rPr lang="uk-UA" dirty="0" err="1" smtClean="0">
                <a:latin typeface="Garamond" pitchFamily="18" charset="0"/>
              </a:rPr>
              <a:t>Туган-Барановський</a:t>
            </a:r>
            <a:r>
              <a:rPr lang="uk-UA" dirty="0" smtClean="0">
                <a:latin typeface="Garamond" pitchFamily="18" charset="0"/>
              </a:rPr>
              <a:t>, як і багато інших представників російської, у тому числі й української, наукової інтелігенції, активно включається в роботу партії конституційних демократів — носія ідей волі і прав особистості. </a:t>
            </a:r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ході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першої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російської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революції</a:t>
            </a:r>
            <a:r>
              <a:rPr lang="ru-RU" dirty="0" smtClean="0">
                <a:latin typeface="Garamond" pitchFamily="18" charset="0"/>
              </a:rPr>
              <a:t> 1905—1907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багатьох</a:t>
            </a:r>
            <a:r>
              <a:rPr lang="ru-RU" dirty="0" smtClean="0">
                <a:latin typeface="Garamond" pitchFamily="18" charset="0"/>
              </a:rPr>
              <a:t> книгах, </a:t>
            </a:r>
            <a:r>
              <a:rPr lang="ru-RU" dirty="0" err="1" smtClean="0">
                <a:latin typeface="Garamond" pitchFamily="18" charset="0"/>
              </a:rPr>
              <a:t>брошурах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статтях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розробляє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пропагує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засновані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новітніх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політекономічних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розробках</a:t>
            </a:r>
            <a:r>
              <a:rPr lang="ru-RU" dirty="0" smtClean="0">
                <a:latin typeface="Garamond" pitchFamily="18" charset="0"/>
              </a:rPr>
              <a:t>, кроки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подолання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суспільно-політичної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кризи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охопила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країну</a:t>
            </a:r>
            <a:r>
              <a:rPr lang="ru-RU" dirty="0" smtClean="0">
                <a:latin typeface="Garamond" pitchFamily="18" charset="0"/>
              </a:rPr>
              <a:t>, шляхом </a:t>
            </a:r>
            <a:r>
              <a:rPr lang="ru-RU" dirty="0" err="1" smtClean="0">
                <a:latin typeface="Garamond" pitchFamily="18" charset="0"/>
              </a:rPr>
              <a:t>відмови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насильства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поваги</a:t>
            </a:r>
            <a:r>
              <a:rPr lang="ru-RU" dirty="0" smtClean="0">
                <a:latin typeface="Garamond" pitchFamily="18" charset="0"/>
              </a:rPr>
              <a:t> до прав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свобод </a:t>
            </a:r>
            <a:r>
              <a:rPr lang="ru-RU" dirty="0" err="1" smtClean="0">
                <a:latin typeface="Garamond" pitchFamily="18" charset="0"/>
              </a:rPr>
              <a:t>людини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00960" y="785794"/>
            <a:ext cx="2784699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442913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84307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8572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11084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836484" cy="4861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097710"/>
            <a:ext cx="3392433" cy="490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9" y="1669214"/>
            <a:ext cx="3286147" cy="490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541712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52171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000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424758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130913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577110"/>
            <a:ext cx="2843147" cy="4061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0347" y="2571744"/>
            <a:ext cx="2671651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200px-Дорошенко_Дмит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214554"/>
            <a:ext cx="1714480" cy="2077021"/>
          </a:xfrm>
          <a:prstGeom prst="rect">
            <a:avLst/>
          </a:prstGeom>
        </p:spPr>
      </p:pic>
      <p:pic>
        <p:nvPicPr>
          <p:cNvPr id="10" name="Рисунок 9" descr="vasylenkomp-227x3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321" y="0"/>
            <a:ext cx="1675679" cy="2214554"/>
          </a:xfrm>
          <a:prstGeom prst="rect">
            <a:avLst/>
          </a:prstGeom>
        </p:spPr>
      </p:pic>
      <p:pic>
        <p:nvPicPr>
          <p:cNvPr id="11" name="Рисунок 10" descr="Єфремов_С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286256"/>
            <a:ext cx="1714479" cy="25802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20544"/>
            <a:ext cx="7358082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присвячені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Земельна</a:t>
            </a:r>
            <a:r>
              <a:rPr lang="ru-RU" dirty="0" smtClean="0">
                <a:latin typeface="Garamond" pitchFamily="18" charset="0"/>
              </a:rPr>
              <a:t> реформа" (1905) , "</a:t>
            </a:r>
            <a:r>
              <a:rPr lang="ru-RU" dirty="0" err="1" smtClean="0">
                <a:latin typeface="Garamond" pitchFamily="18" charset="0"/>
              </a:rPr>
              <a:t>Сучасний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своєму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історичному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" (1906), а </a:t>
            </a:r>
            <a:r>
              <a:rPr lang="ru-RU" dirty="0" err="1" smtClean="0">
                <a:latin typeface="Garamond" pitchFamily="18" charset="0"/>
              </a:rPr>
              <a:t>також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написані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наступні</a:t>
            </a:r>
            <a:r>
              <a:rPr lang="ru-RU" dirty="0" smtClean="0">
                <a:latin typeface="Garamond" pitchFamily="18" charset="0"/>
              </a:rPr>
              <a:t> роки "До </a:t>
            </a:r>
            <a:r>
              <a:rPr lang="ru-RU" dirty="0" err="1" smtClean="0">
                <a:latin typeface="Garamond" pitchFamily="18" charset="0"/>
              </a:rPr>
              <a:t>кращого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майбутнього</a:t>
            </a:r>
            <a:r>
              <a:rPr lang="ru-RU" dirty="0" smtClean="0">
                <a:latin typeface="Garamond" pitchFamily="18" charset="0"/>
              </a:rPr>
              <a:t>" (1912)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"У </a:t>
            </a:r>
            <a:r>
              <a:rPr lang="ru-RU" dirty="0" err="1" smtClean="0">
                <a:latin typeface="Garamond" pitchFamily="18" charset="0"/>
              </a:rPr>
              <a:t>пошуках</a:t>
            </a:r>
            <a:r>
              <a:rPr lang="ru-RU" dirty="0" smtClean="0">
                <a:latin typeface="Garamond" pitchFamily="18" charset="0"/>
              </a:rPr>
              <a:t> нового </a:t>
            </a:r>
            <a:r>
              <a:rPr lang="ru-RU" dirty="0" err="1" smtClean="0">
                <a:latin typeface="Garamond" pitchFamily="18" charset="0"/>
              </a:rPr>
              <a:t>світу</a:t>
            </a:r>
            <a:r>
              <a:rPr lang="ru-RU" dirty="0" smtClean="0">
                <a:latin typeface="Garamond" pitchFamily="18" charset="0"/>
              </a:rPr>
              <a:t>" (1913). </a:t>
            </a:r>
            <a:r>
              <a:rPr lang="ru-RU" dirty="0" err="1" smtClean="0">
                <a:latin typeface="Garamond" pitchFamily="18" charset="0"/>
              </a:rPr>
              <a:t>Цілком</a:t>
            </a:r>
            <a:r>
              <a:rPr lang="ru-RU" dirty="0" smtClean="0">
                <a:latin typeface="Garamond" pitchFamily="18" charset="0"/>
              </a:rPr>
              <a:t> переборовши марксизм як </a:t>
            </a:r>
            <a:r>
              <a:rPr lang="ru-RU" dirty="0" err="1" smtClean="0">
                <a:latin typeface="Garamond" pitchFamily="18" charset="0"/>
              </a:rPr>
              <a:t>економічну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теорію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залишався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вірним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вбачаючи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справедливості</a:t>
            </a:r>
            <a:r>
              <a:rPr lang="ru-RU" dirty="0" smtClean="0">
                <a:latin typeface="Garamond" pitchFamily="18" charset="0"/>
              </a:rPr>
              <a:t>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відношенні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близький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україн­ських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кадетів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помірних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соціалістів</a:t>
            </a:r>
            <a:r>
              <a:rPr lang="ru-RU" dirty="0" smtClean="0">
                <a:latin typeface="Garamond" pitchFamily="18" charset="0"/>
              </a:rPr>
              <a:t>, таких як М. П. Василенко, </a:t>
            </a:r>
          </a:p>
          <a:p>
            <a:r>
              <a:rPr lang="ru-RU" dirty="0" smtClean="0">
                <a:latin typeface="Garamond" pitchFamily="18" charset="0"/>
              </a:rPr>
              <a:t>Д. І. Дорошенко </a:t>
            </a:r>
            <a:r>
              <a:rPr lang="ru-RU" dirty="0" err="1" smtClean="0">
                <a:latin typeface="Garamond" pitchFamily="18" charset="0"/>
              </a:rPr>
              <a:t>чи</a:t>
            </a:r>
            <a:r>
              <a:rPr lang="ru-RU" dirty="0" smtClean="0">
                <a:latin typeface="Garamond" pitchFamily="18" charset="0"/>
              </a:rPr>
              <a:t> С. О. </a:t>
            </a:r>
            <a:r>
              <a:rPr lang="ru-RU" dirty="0" err="1" smtClean="0">
                <a:latin typeface="Garamond" pitchFamily="18" charset="0"/>
              </a:rPr>
              <a:t>Єфремов</a:t>
            </a:r>
            <a:r>
              <a:rPr lang="ru-RU" dirty="0" smtClean="0">
                <a:latin typeface="Garamond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57150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90696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7150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182030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3" y="214289"/>
            <a:ext cx="3299513" cy="4982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000108"/>
            <a:ext cx="3363017" cy="4936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1785926"/>
            <a:ext cx="3214710" cy="4936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488" y="35716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653268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193536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200226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ша_Київська_гімназія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" y="1785926"/>
            <a:ext cx="9144407" cy="507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6248" y="428604"/>
            <a:ext cx="4500594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дитячі</a:t>
            </a:r>
            <a:r>
              <a:rPr lang="ru-RU" dirty="0" smtClean="0">
                <a:latin typeface="Garamond" pitchFamily="18" charset="0"/>
              </a:rPr>
              <a:t> роки Михайло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батьками </a:t>
            </a:r>
            <a:r>
              <a:rPr lang="ru-RU" dirty="0" err="1" smtClean="0">
                <a:latin typeface="Garamond" pitchFamily="18" charset="0"/>
              </a:rPr>
              <a:t>переїхав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Києва</a:t>
            </a:r>
            <a:r>
              <a:rPr lang="ru-RU" dirty="0" smtClean="0">
                <a:latin typeface="Garamond" pitchFamily="18" charset="0"/>
              </a:rPr>
              <a:t>, де </a:t>
            </a:r>
            <a:r>
              <a:rPr lang="ru-RU" dirty="0" err="1" smtClean="0">
                <a:latin typeface="Garamond" pitchFamily="18" charset="0"/>
              </a:rPr>
              <a:t>навчався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Першій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гімназії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Закінчував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гімназичну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освіту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Харкові</a:t>
            </a:r>
            <a:r>
              <a:rPr lang="ru-RU" dirty="0" smtClean="0">
                <a:latin typeface="Garamond" pitchFamily="18" charset="0"/>
              </a:rPr>
              <a:t>, де в 1884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вступив на </a:t>
            </a:r>
            <a:r>
              <a:rPr lang="ru-RU" dirty="0" err="1" smtClean="0">
                <a:latin typeface="Garamond" pitchFamily="18" charset="0"/>
              </a:rPr>
              <a:t>фізико-математичний</a:t>
            </a:r>
            <a:r>
              <a:rPr lang="ru-RU" dirty="0" smtClean="0">
                <a:latin typeface="Garamond" pitchFamily="18" charset="0"/>
              </a:rPr>
              <a:t> факультет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закі</a:t>
            </a:r>
            <a:r>
              <a:rPr lang="uk-UA" dirty="0" smtClean="0">
                <a:latin typeface="Garamond" pitchFamily="18" charset="0"/>
              </a:rPr>
              <a:t>н</a:t>
            </a:r>
            <a:r>
              <a:rPr lang="ru-RU" dirty="0" err="1" smtClean="0">
                <a:latin typeface="Garamond" pitchFamily="18" charset="0"/>
              </a:rPr>
              <a:t>чив</a:t>
            </a:r>
            <a:r>
              <a:rPr lang="ru-RU" dirty="0" smtClean="0">
                <a:latin typeface="Garamond" pitchFamily="18" charset="0"/>
              </a:rPr>
              <a:t> у 1888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3228082" cy="4572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71435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620936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3" y="2571744"/>
            <a:ext cx="3000396" cy="392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86314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43475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b1a243d76a21725a5331af3fd74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89" y="3286484"/>
            <a:ext cx="6355011" cy="3571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142852"/>
            <a:ext cx="3643338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Усі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повернення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захисту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докторської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безпосередньо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ліберально-соціалістичним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крилом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національного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поділяючи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установку </a:t>
            </a:r>
            <a:r>
              <a:rPr lang="ru-RU" dirty="0" err="1" smtClean="0">
                <a:latin typeface="Garamond" pitchFamily="18" charset="0"/>
              </a:rPr>
              <a:t>щодо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необхідності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реорганізації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держави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Російської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федеративних</a:t>
            </a:r>
            <a:r>
              <a:rPr lang="ru-RU" dirty="0" smtClean="0">
                <a:latin typeface="Garamond" pitchFamily="18" charset="0"/>
              </a:rPr>
              <a:t> засадах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наданням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, як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іншим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самобутнім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частинам</a:t>
            </a:r>
            <a:r>
              <a:rPr lang="ru-RU" dirty="0" smtClean="0">
                <a:latin typeface="Garamond" pitchFamily="18" charset="0"/>
              </a:rPr>
              <a:t>, широких </a:t>
            </a:r>
            <a:r>
              <a:rPr lang="ru-RU" dirty="0" err="1" smtClean="0">
                <a:latin typeface="Garamond" pitchFamily="18" charset="0"/>
              </a:rPr>
              <a:t>автономних</a:t>
            </a:r>
            <a:r>
              <a:rPr lang="ru-RU" dirty="0" smtClean="0">
                <a:latin typeface="Garamond" pitchFamily="18" charset="0"/>
              </a:rPr>
              <a:t> прав.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0042"/>
            <a:ext cx="4071966" cy="5884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868" y="100010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19921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6_Maxim_Koval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08"/>
            <a:ext cx="2250082" cy="2428892"/>
          </a:xfrm>
          <a:prstGeom prst="rect">
            <a:avLst/>
          </a:prstGeom>
        </p:spPr>
      </p:pic>
      <p:pic>
        <p:nvPicPr>
          <p:cNvPr id="10" name="Рисунок 9" descr="krymski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285992"/>
            <a:ext cx="2263282" cy="2152492"/>
          </a:xfrm>
          <a:prstGeom prst="rect">
            <a:avLst/>
          </a:prstGeom>
        </p:spPr>
      </p:pic>
      <p:pic>
        <p:nvPicPr>
          <p:cNvPr id="11" name="Рисунок 10" descr="Hrushevskyi_Mykhailo_X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-1"/>
            <a:ext cx="2286016" cy="2281677"/>
          </a:xfrm>
          <a:prstGeom prst="rect">
            <a:avLst/>
          </a:prstGeom>
        </p:spPr>
      </p:pic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2000240"/>
            <a:ext cx="3220997" cy="4357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fullsiz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2357430"/>
            <a:ext cx="3214710" cy="4326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6248" y="2000240"/>
            <a:ext cx="150019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17463/1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6143644"/>
            <a:ext cx="150019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17463/2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42852"/>
            <a:ext cx="6858048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зробив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вагомий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внесок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українознавство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Зокрема</a:t>
            </a:r>
            <a:r>
              <a:rPr lang="ru-RU" dirty="0" smtClean="0">
                <a:latin typeface="Garamond" pitchFamily="18" charset="0"/>
              </a:rPr>
              <a:t>, </a:t>
            </a: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</a:t>
            </a:r>
            <a:r>
              <a:rPr lang="ru-RU" dirty="0" smtClean="0">
                <a:latin typeface="Garamond" pitchFamily="18" charset="0"/>
              </a:rPr>
              <a:t>- </a:t>
            </a:r>
            <a:r>
              <a:rPr lang="ru-RU" dirty="0" err="1" smtClean="0">
                <a:latin typeface="Garamond" pitchFamily="18" charset="0"/>
              </a:rPr>
              <a:t>Барановський</a:t>
            </a:r>
            <a:r>
              <a:rPr lang="ru-RU" dirty="0" smtClean="0">
                <a:latin typeface="Garamond" pitchFamily="18" charset="0"/>
              </a:rPr>
              <a:t> разом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М. С. </a:t>
            </a:r>
            <a:r>
              <a:rPr lang="ru-RU" dirty="0" err="1" smtClean="0">
                <a:latin typeface="Garamond" pitchFamily="18" charset="0"/>
              </a:rPr>
              <a:t>Грушевським</a:t>
            </a:r>
            <a:r>
              <a:rPr lang="ru-RU" dirty="0" smtClean="0">
                <a:latin typeface="Garamond" pitchFamily="18" charset="0"/>
              </a:rPr>
              <a:t>, </a:t>
            </a:r>
          </a:p>
          <a:p>
            <a:r>
              <a:rPr lang="ru-RU" dirty="0" smtClean="0">
                <a:latin typeface="Garamond" pitchFamily="18" charset="0"/>
              </a:rPr>
              <a:t>А. Ю. </a:t>
            </a:r>
            <a:r>
              <a:rPr lang="ru-RU" dirty="0" err="1" smtClean="0">
                <a:latin typeface="Garamond" pitchFamily="18" charset="0"/>
              </a:rPr>
              <a:t>Кримським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 М. М. </a:t>
            </a:r>
            <a:r>
              <a:rPr lang="ru-RU" dirty="0" err="1" smtClean="0">
                <a:latin typeface="Garamond" pitchFamily="18" charset="0"/>
              </a:rPr>
              <a:t>Ковалевським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авторитетне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довідкове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Український</a:t>
            </a:r>
            <a:r>
              <a:rPr lang="ru-RU" dirty="0" smtClean="0">
                <a:latin typeface="Garamond" pitchFamily="18" charset="0"/>
              </a:rPr>
              <a:t> народ у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минулому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сьогоденні</a:t>
            </a:r>
            <a:r>
              <a:rPr lang="ru-RU" dirty="0" smtClean="0">
                <a:latin typeface="Garamond" pitchFamily="18" charset="0"/>
              </a:rPr>
              <a:t>" (1914—1916). 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818" y="214290"/>
            <a:ext cx="3643338" cy="3139321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Тому не дивно,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Лютневої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революції</a:t>
            </a:r>
            <a:r>
              <a:rPr lang="ru-RU" dirty="0" smtClean="0">
                <a:latin typeface="Garamond" pitchFamily="18" charset="0"/>
              </a:rPr>
              <a:t> 1917 року, коли в </a:t>
            </a:r>
            <a:r>
              <a:rPr lang="ru-RU" dirty="0" err="1" smtClean="0">
                <a:latin typeface="Garamond" pitchFamily="18" charset="0"/>
              </a:rPr>
              <a:t>Києві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друзі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співробітники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вченого</a:t>
            </a:r>
            <a:r>
              <a:rPr lang="ru-RU" dirty="0" smtClean="0">
                <a:latin typeface="Garamond" pitchFamily="18" charset="0"/>
              </a:rPr>
              <a:t> створили </a:t>
            </a:r>
            <a:r>
              <a:rPr lang="ru-RU" dirty="0" err="1" smtClean="0">
                <a:latin typeface="Garamond" pitchFamily="18" charset="0"/>
              </a:rPr>
              <a:t>Центральну</a:t>
            </a:r>
            <a:r>
              <a:rPr lang="ru-RU" dirty="0" smtClean="0">
                <a:latin typeface="Garamond" pitchFamily="18" charset="0"/>
              </a:rPr>
              <a:t> Раду,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повертається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приєднується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ліберально-соціалістичного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суспільно-політичного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 — </a:t>
            </a:r>
            <a:r>
              <a:rPr lang="ru-RU" dirty="0" err="1" smtClean="0">
                <a:latin typeface="Garamond" pitchFamily="18" charset="0"/>
              </a:rPr>
              <a:t>Партії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соціалістів-федералістів</a:t>
            </a:r>
            <a:r>
              <a:rPr lang="ru-RU" dirty="0" smtClean="0">
                <a:latin typeface="Garamond" pitchFamily="18" charset="0"/>
              </a:rPr>
              <a:t>. 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5c69f5ff9912e4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610266"/>
            <a:ext cx="5143504" cy="3247733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3571900" cy="4857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633591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8760741_2700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5544404" cy="3571876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9896" y="214290"/>
            <a:ext cx="2836850" cy="4357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1" y="2693581"/>
            <a:ext cx="2613965" cy="381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3000396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Улітку</a:t>
            </a:r>
            <a:r>
              <a:rPr lang="ru-RU" dirty="0" smtClean="0">
                <a:latin typeface="Garamond" pitchFamily="18" charset="0"/>
              </a:rPr>
              <a:t> 1917 року,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визнання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Тимчасовим</a:t>
            </a:r>
            <a:r>
              <a:rPr lang="ru-RU" dirty="0" smtClean="0">
                <a:latin typeface="Garamond" pitchFamily="18" charset="0"/>
              </a:rPr>
              <a:t> урядом </a:t>
            </a:r>
            <a:r>
              <a:rPr lang="ru-RU" dirty="0" err="1" smtClean="0">
                <a:latin typeface="Garamond" pitchFamily="18" charset="0"/>
              </a:rPr>
              <a:t>Центральної</a:t>
            </a:r>
            <a:r>
              <a:rPr lang="ru-RU" dirty="0" smtClean="0">
                <a:latin typeface="Garamond" pitchFamily="18" charset="0"/>
              </a:rPr>
              <a:t> Ради як </a:t>
            </a:r>
            <a:r>
              <a:rPr lang="ru-RU" dirty="0" err="1" smtClean="0">
                <a:latin typeface="Garamond" pitchFamily="18" charset="0"/>
              </a:rPr>
              <a:t>крайового</a:t>
            </a:r>
            <a:r>
              <a:rPr lang="ru-RU" dirty="0" smtClean="0">
                <a:latin typeface="Garamond" pitchFamily="18" charset="0"/>
              </a:rPr>
              <a:t> органу </a:t>
            </a:r>
            <a:r>
              <a:rPr lang="ru-RU" dirty="0" err="1" smtClean="0">
                <a:latin typeface="Garamond" pitchFamily="18" charset="0"/>
              </a:rPr>
              <a:t>влади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автономної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України</a:t>
            </a:r>
            <a:r>
              <a:rPr lang="ru-RU" dirty="0" smtClean="0">
                <a:latin typeface="Garamond" pitchFamily="18" charset="0"/>
              </a:rPr>
              <a:t>, учений </a:t>
            </a:r>
            <a:r>
              <a:rPr lang="ru-RU" dirty="0" err="1" smtClean="0">
                <a:latin typeface="Garamond" pitchFamily="18" charset="0"/>
              </a:rPr>
              <a:t>бере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діяльну</a:t>
            </a:r>
            <a:r>
              <a:rPr lang="ru-RU" dirty="0" smtClean="0">
                <a:latin typeface="Garamond" pitchFamily="18" charset="0"/>
              </a:rPr>
              <a:t> участь у </a:t>
            </a:r>
            <a:r>
              <a:rPr lang="ru-RU" dirty="0" err="1" smtClean="0">
                <a:latin typeface="Garamond" pitchFamily="18" charset="0"/>
              </a:rPr>
              <a:t>формуванні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фінансових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установ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прийняту</a:t>
            </a:r>
            <a:r>
              <a:rPr lang="ru-RU" dirty="0" smtClean="0">
                <a:latin typeface="Garamond" pitchFamily="18" charset="0"/>
              </a:rPr>
              <a:t> Центральною Радою як </a:t>
            </a:r>
            <a:r>
              <a:rPr lang="ru-RU" dirty="0" err="1" smtClean="0">
                <a:latin typeface="Garamond" pitchFamily="18" charset="0"/>
              </a:rPr>
              <a:t>програмний</a:t>
            </a:r>
            <a:r>
              <a:rPr lang="ru-RU" dirty="0" smtClean="0">
                <a:latin typeface="Garamond" pitchFamily="18" charset="0"/>
              </a:rPr>
              <a:t> документ </a:t>
            </a:r>
            <a:r>
              <a:rPr lang="ru-RU" dirty="0" err="1" smtClean="0">
                <a:latin typeface="Garamond" pitchFamily="18" charset="0"/>
              </a:rPr>
              <a:t>декларацію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Економічна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політика</a:t>
            </a:r>
            <a:r>
              <a:rPr lang="ru-RU" dirty="0" smtClean="0">
                <a:latin typeface="Garamond" pitchFamily="18" charset="0"/>
              </a:rPr>
              <a:t>". 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500042"/>
            <a:ext cx="1285884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 562209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485776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679657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klaraciya_dyrektorii_UNR_19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65171" y="0"/>
            <a:ext cx="5578861" cy="3500462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485650" cy="464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385762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649932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429132"/>
            <a:ext cx="7786742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вересні</a:t>
            </a:r>
            <a:r>
              <a:rPr lang="ru-RU" dirty="0" smtClean="0">
                <a:latin typeface="Garamond" pitchFamily="18" charset="0"/>
              </a:rPr>
              <a:t> 1917 року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призначений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генеральним</a:t>
            </a:r>
            <a:r>
              <a:rPr lang="ru-RU" dirty="0" smtClean="0">
                <a:latin typeface="Garamond" pitchFamily="18" charset="0"/>
              </a:rPr>
              <a:t> секретарем (</a:t>
            </a:r>
            <a:r>
              <a:rPr lang="ru-RU" dirty="0" err="1" smtClean="0">
                <a:latin typeface="Garamond" pitchFamily="18" charset="0"/>
              </a:rPr>
              <a:t>міністром</a:t>
            </a:r>
            <a:r>
              <a:rPr lang="ru-RU" dirty="0" smtClean="0">
                <a:latin typeface="Garamond" pitchFamily="18" charset="0"/>
              </a:rPr>
              <a:t>) </a:t>
            </a:r>
            <a:r>
              <a:rPr lang="ru-RU" dirty="0" err="1" smtClean="0">
                <a:latin typeface="Garamond" pitchFamily="18" charset="0"/>
              </a:rPr>
              <a:t>фінансів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уряді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Центральної</a:t>
            </a:r>
            <a:r>
              <a:rPr lang="ru-RU" dirty="0" smtClean="0">
                <a:latin typeface="Garamond" pitchFamily="18" charset="0"/>
              </a:rPr>
              <a:t> Ради. </a:t>
            </a:r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лівий</a:t>
            </a:r>
            <a:r>
              <a:rPr lang="ru-RU" dirty="0" smtClean="0">
                <a:latin typeface="Garamond" pitchFamily="18" charset="0"/>
              </a:rPr>
              <a:t> крен,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створювали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соціал-демократи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домінували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Центральній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Раді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соціалісти-революціонери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неприйнятний</a:t>
            </a:r>
            <a:r>
              <a:rPr lang="ru-RU" dirty="0" smtClean="0">
                <a:latin typeface="Garamond" pitchFamily="18" charset="0"/>
              </a:rPr>
              <a:t>. </a:t>
            </a:r>
          </a:p>
          <a:p>
            <a:r>
              <a:rPr lang="uk-UA" dirty="0" smtClean="0">
                <a:latin typeface="Garamond" pitchFamily="18" charset="0"/>
              </a:rPr>
              <a:t>Згубність курсу, який вони проводили, як і нездатність українських соціалістів до планомірної, послідовної повсякденної роботи з побудови підвалин нового державного життя, була йому цілком зрозумілою. </a:t>
            </a:r>
            <a:r>
              <a:rPr lang="ru-RU" dirty="0" smtClean="0">
                <a:latin typeface="Garamond" pitchFamily="18" charset="0"/>
              </a:rPr>
              <a:t>Тому в </a:t>
            </a:r>
            <a:r>
              <a:rPr lang="ru-RU" dirty="0" err="1" smtClean="0">
                <a:latin typeface="Garamond" pitchFamily="18" charset="0"/>
              </a:rPr>
              <a:t>середині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грудня</a:t>
            </a:r>
            <a:r>
              <a:rPr lang="ru-RU" dirty="0" smtClean="0">
                <a:latin typeface="Garamond" pitchFamily="18" charset="0"/>
              </a:rPr>
              <a:t> 1917 року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подав у </a:t>
            </a:r>
            <a:r>
              <a:rPr lang="ru-RU" dirty="0" err="1" smtClean="0">
                <a:latin typeface="Garamond" pitchFamily="18" charset="0"/>
              </a:rPr>
              <a:t>відставку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a0d1c_6c64ed58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6685351" cy="2928934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31017" y="285727"/>
            <a:ext cx="2767850" cy="429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1454" y="2428868"/>
            <a:ext cx="2685137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3429024" cy="424731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Відхід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політики</a:t>
            </a:r>
            <a:r>
              <a:rPr lang="ru-RU" dirty="0" smtClean="0">
                <a:latin typeface="Garamond" pitchFamily="18" charset="0"/>
              </a:rPr>
              <a:t> дозволив </a:t>
            </a: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Туган-Барановському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знову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зосередити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всі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сили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педагогічній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науковій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науково-публіцистичній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читає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лекції,в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Київському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редагує</a:t>
            </a:r>
            <a:r>
              <a:rPr lang="ru-RU" dirty="0" smtClean="0">
                <a:latin typeface="Garamond" pitchFamily="18" charset="0"/>
              </a:rPr>
              <a:t> журнал "</a:t>
            </a:r>
            <a:r>
              <a:rPr lang="ru-RU" dirty="0" err="1" smtClean="0">
                <a:latin typeface="Garamond" pitchFamily="18" charset="0"/>
              </a:rPr>
              <a:t>Київська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виходив</a:t>
            </a:r>
            <a:r>
              <a:rPr lang="ru-RU" dirty="0" smtClean="0">
                <a:latin typeface="Garamond" pitchFamily="18" charset="0"/>
              </a:rPr>
              <a:t> у 1918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.</a:t>
            </a:r>
            <a:r>
              <a:rPr lang="ru-RU" dirty="0" smtClean="0"/>
              <a:t>  </a:t>
            </a:r>
            <a:r>
              <a:rPr lang="ru-RU" dirty="0" err="1" smtClean="0">
                <a:latin typeface="Garamond" pitchFamily="18" charset="0"/>
              </a:rPr>
              <a:t>Головним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заданням</a:t>
            </a:r>
            <a:r>
              <a:rPr lang="ru-RU" dirty="0" smtClean="0">
                <a:latin typeface="Garamond" pitchFamily="18" charset="0"/>
              </a:rPr>
              <a:t> ученого в </a:t>
            </a:r>
            <a:r>
              <a:rPr lang="ru-RU" dirty="0" err="1" smtClean="0">
                <a:latin typeface="Garamond" pitchFamily="18" charset="0"/>
              </a:rPr>
              <a:t>останній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період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пропаганда кооперативного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сполучить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ринкові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соціально-гуманістичні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регулятори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народно-господарського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384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14298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301819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1485"/>
            <a:ext cx="5286380" cy="3006515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857520" cy="3973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285728"/>
            <a:ext cx="3143272" cy="286232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публікує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працю</a:t>
            </a:r>
            <a:r>
              <a:rPr lang="ru-RU" dirty="0" smtClean="0">
                <a:latin typeface="Garamond" pitchFamily="18" charset="0"/>
              </a:rPr>
              <a:t> "Про </a:t>
            </a:r>
            <a:r>
              <a:rPr lang="ru-RU" dirty="0" err="1" smtClean="0">
                <a:latin typeface="Garamond" pitchFamily="18" charset="0"/>
              </a:rPr>
              <a:t>кооперативний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</a:t>
            </a:r>
            <a:r>
              <a:rPr lang="ru-RU" dirty="0" smtClean="0">
                <a:latin typeface="Garamond" pitchFamily="18" charset="0"/>
              </a:rPr>
              <a:t>" (1918), а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смерті</a:t>
            </a:r>
            <a:r>
              <a:rPr lang="ru-RU" dirty="0" smtClean="0">
                <a:latin typeface="Garamond" pitchFamily="18" charset="0"/>
              </a:rPr>
              <a:t>, у 1919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, другим, </a:t>
            </a:r>
            <a:r>
              <a:rPr lang="ru-RU" dirty="0" err="1" smtClean="0">
                <a:latin typeface="Garamond" pitchFamily="18" charset="0"/>
              </a:rPr>
              <a:t>переробленим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вийшла</a:t>
            </a:r>
            <a:r>
              <a:rPr lang="ru-RU" dirty="0" smtClean="0">
                <a:latin typeface="Garamond" pitchFamily="18" charset="0"/>
              </a:rPr>
              <a:t> книга "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написана </a:t>
            </a:r>
            <a:r>
              <a:rPr lang="ru-RU" dirty="0" err="1" smtClean="0">
                <a:latin typeface="Garamond" pitchFamily="18" charset="0"/>
              </a:rPr>
              <a:t>українською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мовою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Кооперація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природа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мета".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9099" y="2000240"/>
            <a:ext cx="2801947" cy="4500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600076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53966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35716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23422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89"/>
            <a:ext cx="3857652" cy="608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2" y="3643314"/>
            <a:ext cx="4914898" cy="32146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142852"/>
            <a:ext cx="3429024" cy="258532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Улітку</a:t>
            </a:r>
            <a:r>
              <a:rPr lang="ru-RU" dirty="0" smtClean="0">
                <a:latin typeface="Garamond" pitchFamily="18" charset="0"/>
              </a:rPr>
              <a:t> 1918 року, </a:t>
            </a:r>
            <a:r>
              <a:rPr lang="ru-RU" dirty="0" err="1" smtClean="0">
                <a:latin typeface="Garamond" pitchFamily="18" charset="0"/>
              </a:rPr>
              <a:t>під</a:t>
            </a:r>
            <a:r>
              <a:rPr lang="ru-RU" dirty="0" smtClean="0">
                <a:latin typeface="Garamond" pitchFamily="18" charset="0"/>
              </a:rPr>
              <a:t> час </a:t>
            </a:r>
            <a:r>
              <a:rPr lang="ru-RU" dirty="0" err="1" smtClean="0">
                <a:latin typeface="Garamond" pitchFamily="18" charset="0"/>
              </a:rPr>
              <a:t>нетривалої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стабілізації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</a:t>
            </a:r>
            <a:r>
              <a:rPr lang="ru-RU" dirty="0" smtClean="0">
                <a:latin typeface="Garamond" pitchFamily="18" charset="0"/>
              </a:rPr>
              <a:t>- </a:t>
            </a:r>
            <a:r>
              <a:rPr lang="ru-RU" dirty="0" err="1" smtClean="0">
                <a:latin typeface="Garamond" pitchFamily="18" charset="0"/>
              </a:rPr>
              <a:t>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повертається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практичної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роботи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перші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вересня</a:t>
            </a:r>
            <a:r>
              <a:rPr lang="ru-RU" dirty="0" smtClean="0">
                <a:latin typeface="Garamond" pitchFamily="18" charset="0"/>
              </a:rPr>
              <a:t> 1918 року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з'їзду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кооператорів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очолює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керівний</a:t>
            </a:r>
            <a:r>
              <a:rPr lang="ru-RU" dirty="0" smtClean="0">
                <a:latin typeface="Garamond" pitchFamily="18" charset="0"/>
              </a:rPr>
              <a:t> орган </a:t>
            </a:r>
            <a:r>
              <a:rPr lang="ru-RU" dirty="0" err="1" smtClean="0">
                <a:latin typeface="Garamond" pitchFamily="18" charset="0"/>
              </a:rPr>
              <a:t>цього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ставав </a:t>
            </a:r>
            <a:r>
              <a:rPr lang="ru-RU" dirty="0" err="1" smtClean="0">
                <a:latin typeface="Garamond" pitchFamily="18" charset="0"/>
              </a:rPr>
              <a:t>дедалі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масовішим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569495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734173" cy="4214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_ak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22276"/>
            <a:ext cx="4857752" cy="3635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6380" y="142852"/>
            <a:ext cx="3714776" cy="258532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Водночас</a:t>
            </a:r>
            <a:r>
              <a:rPr lang="ru-RU" dirty="0" smtClean="0">
                <a:latin typeface="Garamond" pitchFamily="18" charset="0"/>
              </a:rPr>
              <a:t>, разом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</a:p>
          <a:p>
            <a:r>
              <a:rPr lang="ru-RU" dirty="0" smtClean="0">
                <a:latin typeface="Garamond" pitchFamily="18" charset="0"/>
              </a:rPr>
              <a:t>В. І. </a:t>
            </a:r>
            <a:r>
              <a:rPr lang="ru-RU" dirty="0" err="1" smtClean="0">
                <a:latin typeface="Garamond" pitchFamily="18" charset="0"/>
              </a:rPr>
              <a:t>Вернадським</a:t>
            </a:r>
            <a:r>
              <a:rPr lang="ru-RU" dirty="0" smtClean="0">
                <a:latin typeface="Garamond" pitchFamily="18" charset="0"/>
              </a:rPr>
              <a:t>, М. П. Василенком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А. Ю. </a:t>
            </a:r>
            <a:r>
              <a:rPr lang="ru-RU" dirty="0" err="1" smtClean="0">
                <a:latin typeface="Garamond" pitchFamily="18" charset="0"/>
              </a:rPr>
              <a:t>Кримським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працював</a:t>
            </a:r>
            <a:r>
              <a:rPr lang="ru-RU" dirty="0" smtClean="0">
                <a:latin typeface="Garamond" pitchFamily="18" charset="0"/>
              </a:rPr>
              <a:t> над </a:t>
            </a:r>
            <a:r>
              <a:rPr lang="ru-RU" dirty="0" err="1" smtClean="0">
                <a:latin typeface="Garamond" pitchFamily="18" charset="0"/>
              </a:rPr>
              <a:t>організацією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академії</a:t>
            </a:r>
            <a:r>
              <a:rPr lang="ru-RU" dirty="0" smtClean="0">
                <a:latin typeface="Garamond" pitchFamily="18" charset="0"/>
              </a:rPr>
              <a:t> наук у </a:t>
            </a:r>
            <a:r>
              <a:rPr lang="ru-RU" dirty="0" err="1" smtClean="0">
                <a:latin typeface="Garamond" pitchFamily="18" charset="0"/>
              </a:rPr>
              <a:t>листопаді</a:t>
            </a:r>
            <a:r>
              <a:rPr lang="ru-RU" dirty="0" smtClean="0">
                <a:latin typeface="Garamond" pitchFamily="18" charset="0"/>
              </a:rPr>
              <a:t> 1918 року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виявився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серед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12 перших </a:t>
            </a:r>
            <a:r>
              <a:rPr lang="ru-RU" dirty="0" err="1" smtClean="0">
                <a:latin typeface="Garamond" pitchFamily="18" charset="0"/>
              </a:rPr>
              <a:t>дійсних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членів-засновників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очоливши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відділення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академії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2071678"/>
            <a:ext cx="3214710" cy="4547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588070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785794"/>
            <a:ext cx="3669226" cy="520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1802" y="492919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29848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14356"/>
            <a:ext cx="3571900" cy="531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0" y="157161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Вр</a:t>
            </a:r>
            <a:r>
              <a:rPr lang="ru-RU" dirty="0" smtClean="0">
                <a:solidFill>
                  <a:schemeClr val="bg1"/>
                </a:solidFill>
              </a:rPr>
              <a:t> 4920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rx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69314" cy="685800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500174"/>
            <a:ext cx="3214710" cy="4915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71414"/>
            <a:ext cx="7143800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По </a:t>
            </a:r>
            <a:r>
              <a:rPr lang="ru-RU" dirty="0" err="1" smtClean="0">
                <a:latin typeface="Garamond" pitchFamily="18" charset="0"/>
              </a:rPr>
              <a:t>закінченні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усе </a:t>
            </a:r>
            <a:r>
              <a:rPr lang="ru-RU" dirty="0" err="1" smtClean="0">
                <a:latin typeface="Garamond" pitchFamily="18" charset="0"/>
              </a:rPr>
              <a:t>більше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заглиблювався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економічну</a:t>
            </a:r>
            <a:r>
              <a:rPr lang="ru-RU" dirty="0" smtClean="0">
                <a:latin typeface="Garamond" pitchFamily="18" charset="0"/>
              </a:rPr>
              <a:t> науку, </a:t>
            </a:r>
            <a:r>
              <a:rPr lang="ru-RU" dirty="0" err="1" smtClean="0">
                <a:latin typeface="Garamond" pitchFamily="18" charset="0"/>
              </a:rPr>
              <a:t>жваво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сприймаючи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марксистський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погляд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відносини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домінував</a:t>
            </a:r>
            <a:r>
              <a:rPr lang="ru-RU" dirty="0" smtClean="0">
                <a:latin typeface="Garamond" pitchFamily="18" charset="0"/>
              </a:rPr>
              <a:t> у той час у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1857364"/>
            <a:ext cx="3071834" cy="4736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25717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304527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 090693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302947"/>
            <a:ext cx="2843147" cy="4037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00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84109"/>
            <a:ext cx="4905388" cy="2973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4071966" cy="397031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грізні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події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розгорталися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громадянської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війни</a:t>
            </a:r>
            <a:r>
              <a:rPr lang="ru-RU" dirty="0" smtClean="0">
                <a:latin typeface="Garamond" pitchFamily="18" charset="0"/>
              </a:rPr>
              <a:t>, не дозволяли </a:t>
            </a:r>
            <a:r>
              <a:rPr lang="ru-RU" dirty="0" err="1" smtClean="0">
                <a:latin typeface="Garamond" pitchFamily="18" charset="0"/>
              </a:rPr>
              <a:t>вченому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зосередитися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академічній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роботі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січні</a:t>
            </a:r>
            <a:r>
              <a:rPr lang="ru-RU" dirty="0" smtClean="0">
                <a:latin typeface="Garamond" pitchFamily="18" charset="0"/>
              </a:rPr>
              <a:t> 1919 року, коли </a:t>
            </a:r>
            <a:r>
              <a:rPr lang="ru-RU" dirty="0" err="1" smtClean="0">
                <a:latin typeface="Garamond" pitchFamily="18" charset="0"/>
              </a:rPr>
              <a:t>влада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вже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перейшла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Директорії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складі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делегації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відбув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Паризьку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мирну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конференцію</a:t>
            </a:r>
            <a:r>
              <a:rPr lang="ru-RU" dirty="0" smtClean="0">
                <a:latin typeface="Garamond" pitchFamily="18" charset="0"/>
              </a:rPr>
              <a:t>, де </a:t>
            </a:r>
            <a:r>
              <a:rPr lang="ru-RU" dirty="0" err="1" smtClean="0">
                <a:latin typeface="Garamond" pitchFamily="18" charset="0"/>
              </a:rPr>
              <a:t>вирішувалася</a:t>
            </a:r>
            <a:r>
              <a:rPr lang="ru-RU" dirty="0" smtClean="0">
                <a:latin typeface="Garamond" pitchFamily="18" charset="0"/>
              </a:rPr>
              <a:t> доля </a:t>
            </a:r>
            <a:r>
              <a:rPr lang="ru-RU" dirty="0" err="1" smtClean="0">
                <a:latin typeface="Garamond" pitchFamily="18" charset="0"/>
              </a:rPr>
              <a:t>Європи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закінчення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Першої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світової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війни</a:t>
            </a:r>
            <a:r>
              <a:rPr lang="ru-RU" dirty="0" smtClean="0">
                <a:latin typeface="Garamond" pitchFamily="18" charset="0"/>
              </a:rPr>
              <a:t>. Смерть </a:t>
            </a:r>
            <a:r>
              <a:rPr lang="ru-RU" dirty="0" err="1" smtClean="0">
                <a:latin typeface="Garamond" pitchFamily="18" charset="0"/>
              </a:rPr>
              <a:t>наздогнала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потязі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неподалік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Одеси</a:t>
            </a:r>
            <a:r>
              <a:rPr lang="ru-RU" dirty="0" smtClean="0">
                <a:latin typeface="Garamond" pitchFamily="18" charset="0"/>
              </a:rPr>
              <a:t> 20, 21 </a:t>
            </a:r>
            <a:r>
              <a:rPr lang="ru-RU" dirty="0" err="1" smtClean="0">
                <a:latin typeface="Garamond" pitchFamily="18" charset="0"/>
              </a:rPr>
              <a:t>чи</a:t>
            </a:r>
            <a:r>
              <a:rPr lang="ru-RU" dirty="0" smtClean="0">
                <a:latin typeface="Garamond" pitchFamily="18" charset="0"/>
              </a:rPr>
              <a:t> 22 </a:t>
            </a:r>
            <a:r>
              <a:rPr lang="ru-RU" dirty="0" err="1" smtClean="0">
                <a:latin typeface="Garamond" pitchFamily="18" charset="0"/>
              </a:rPr>
              <a:t>січня</a:t>
            </a:r>
            <a:r>
              <a:rPr lang="ru-RU" dirty="0" smtClean="0">
                <a:latin typeface="Garamond" pitchFamily="18" charset="0"/>
              </a:rPr>
              <a:t> (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приводу: </a:t>
            </a:r>
            <a:r>
              <a:rPr lang="ru-RU" dirty="0" err="1" smtClean="0">
                <a:latin typeface="Garamond" pitchFamily="18" charset="0"/>
              </a:rPr>
              <a:t>точної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розходяться</a:t>
            </a:r>
            <a:r>
              <a:rPr lang="ru-RU" dirty="0" smtClean="0">
                <a:latin typeface="Garamond" pitchFamily="18" charset="0"/>
              </a:rPr>
              <a:t>) того ж року. В </a:t>
            </a:r>
            <a:r>
              <a:rPr lang="ru-RU" dirty="0" err="1" smtClean="0">
                <a:latin typeface="Garamond" pitchFamily="18" charset="0"/>
              </a:rPr>
              <a:t>Одесі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похований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2714620"/>
            <a:ext cx="2737897" cy="3804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21431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45138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590268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285992"/>
            <a:ext cx="3000396" cy="4109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285991"/>
            <a:ext cx="2928958" cy="4071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98053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88" y="0"/>
            <a:ext cx="2133412" cy="2420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7072362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Garamond" pitchFamily="18" charset="0"/>
              </a:rPr>
              <a:t>Почавши, як і багато хто з його сучасників із творчої інтелігенції, з марксистського розуміння соціально-економічних питань, </a:t>
            </a:r>
          </a:p>
          <a:p>
            <a:r>
              <a:rPr lang="uk-UA" dirty="0" smtClean="0">
                <a:latin typeface="Garamond" pitchFamily="18" charset="0"/>
              </a:rPr>
              <a:t>М. І. </a:t>
            </a:r>
            <a:r>
              <a:rPr lang="uk-UA" dirty="0" err="1" smtClean="0">
                <a:latin typeface="Garamond" pitchFamily="18" charset="0"/>
              </a:rPr>
              <a:t>Туган-</a:t>
            </a:r>
            <a:r>
              <a:rPr lang="uk-UA" dirty="0" smtClean="0">
                <a:latin typeface="Garamond" pitchFamily="18" charset="0"/>
              </a:rPr>
              <a:t> Барановський на рубежі </a:t>
            </a:r>
            <a:r>
              <a:rPr lang="ru-RU" dirty="0" smtClean="0">
                <a:latin typeface="Garamond" pitchFamily="18" charset="0"/>
              </a:rPr>
              <a:t>XIX</a:t>
            </a:r>
            <a:r>
              <a:rPr lang="uk-UA" dirty="0" smtClean="0">
                <a:latin typeface="Garamond" pitchFamily="18" charset="0"/>
              </a:rPr>
              <a:t>—</a:t>
            </a:r>
            <a:r>
              <a:rPr lang="ru-RU" dirty="0" smtClean="0">
                <a:latin typeface="Garamond" pitchFamily="18" charset="0"/>
              </a:rPr>
              <a:t>XX</a:t>
            </a:r>
            <a:r>
              <a:rPr lang="uk-UA" dirty="0" smtClean="0">
                <a:latin typeface="Garamond" pitchFamily="18" charset="0"/>
              </a:rPr>
              <a:t> століть, подібно до </a:t>
            </a:r>
          </a:p>
          <a:p>
            <a:r>
              <a:rPr lang="uk-UA" dirty="0" smtClean="0">
                <a:latin typeface="Garamond" pitchFamily="18" charset="0"/>
              </a:rPr>
              <a:t>П. Б.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err="1" smtClean="0">
                <a:latin typeface="Garamond" pitchFamily="18" charset="0"/>
              </a:rPr>
              <a:t>Струве</a:t>
            </a:r>
            <a:r>
              <a:rPr lang="uk-UA" dirty="0" smtClean="0">
                <a:latin typeface="Garamond" pitchFamily="18" charset="0"/>
              </a:rPr>
              <a:t> , і С.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smtClean="0">
                <a:latin typeface="Garamond" pitchFamily="18" charset="0"/>
              </a:rPr>
              <a:t>Булгакова, М. О.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smtClean="0">
                <a:latin typeface="Garamond" pitchFamily="18" charset="0"/>
              </a:rPr>
              <a:t>Бердяєва, дійшов думки про обмеженість марксизму і необхідність його доповнення етичним ученням у дусі неокантіанства.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702642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6308/2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4" name="AutoShape 2" descr="File:Sbulga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Documents and Settings\Admin\Мои документы\Sbulga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214554"/>
            <a:ext cx="2143108" cy="2808254"/>
          </a:xfrm>
          <a:prstGeom prst="rect">
            <a:avLst/>
          </a:prstGeom>
          <a:noFill/>
        </p:spPr>
      </p:pic>
      <p:pic>
        <p:nvPicPr>
          <p:cNvPr id="12" name="Рисунок 11" descr="berda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500570"/>
            <a:ext cx="2143108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15436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Подальша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ідейна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еволюція</a:t>
            </a:r>
            <a:r>
              <a:rPr lang="ru-RU" dirty="0" smtClean="0">
                <a:latin typeface="Garamond" pitchFamily="18" charset="0"/>
              </a:rPr>
              <a:t> проходила </a:t>
            </a:r>
            <a:r>
              <a:rPr lang="ru-RU" dirty="0" err="1" smtClean="0">
                <a:latin typeface="Garamond" pitchFamily="18" charset="0"/>
              </a:rPr>
              <a:t>під</a:t>
            </a:r>
            <a:r>
              <a:rPr lang="ru-RU" dirty="0" smtClean="0">
                <a:latin typeface="Garamond" pitchFamily="18" charset="0"/>
              </a:rPr>
              <a:t> знаком </a:t>
            </a:r>
            <a:r>
              <a:rPr lang="ru-RU" dirty="0" err="1" smtClean="0">
                <a:latin typeface="Garamond" pitchFamily="18" charset="0"/>
              </a:rPr>
              <a:t>орієнтації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ліберально-гуманістичні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цінності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поєднуються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високими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ідеалами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справедливості</a:t>
            </a:r>
            <a:r>
              <a:rPr lang="ru-RU" dirty="0" smtClean="0">
                <a:latin typeface="Garamond" pitchFamily="18" charset="0"/>
              </a:rPr>
              <a:t>. 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одним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перших у </a:t>
            </a:r>
            <a:r>
              <a:rPr lang="ru-RU" dirty="0" err="1" smtClean="0">
                <a:latin typeface="Garamond" pitchFamily="18" charset="0"/>
              </a:rPr>
              <a:t>світовому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масштабі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хто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усвідомлюючи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обмеженість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недостатність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суто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ринкових</a:t>
            </a:r>
            <a:r>
              <a:rPr lang="ru-RU" dirty="0" smtClean="0">
                <a:latin typeface="Garamond" pitchFamily="18" charset="0"/>
              </a:rPr>
              <a:t>, так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планових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регуляторів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пропонував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ортодоксальний</a:t>
            </a:r>
            <a:r>
              <a:rPr lang="ru-RU" dirty="0" smtClean="0">
                <a:latin typeface="Garamond" pitchFamily="18" charset="0"/>
              </a:rPr>
              <a:t> марксизм, </a:t>
            </a:r>
            <a:r>
              <a:rPr lang="ru-RU" dirty="0" err="1" smtClean="0">
                <a:latin typeface="Garamond" pitchFamily="18" charset="0"/>
              </a:rPr>
              <a:t>висунув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їхнього</a:t>
            </a:r>
            <a:r>
              <a:rPr lang="ru-RU" dirty="0" smtClean="0">
                <a:latin typeface="Garamond" pitchFamily="18" charset="0"/>
              </a:rPr>
              <a:t> синтезу.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3621718"/>
            <a:ext cx="4000496" cy="3236282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1851593"/>
            <a:ext cx="2843147" cy="3940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738" y="2357430"/>
            <a:ext cx="2536984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594408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8573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 347947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a3cfba-ne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50920"/>
            <a:ext cx="4572000" cy="330708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500306"/>
            <a:ext cx="2737897" cy="4051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2373" y="2000240"/>
            <a:ext cx="2822797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15436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плані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надавав особливого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кооперативному </a:t>
            </a:r>
            <a:r>
              <a:rPr lang="ru-RU" dirty="0" err="1" smtClean="0">
                <a:latin typeface="Garamond" pitchFamily="18" charset="0"/>
              </a:rPr>
              <a:t>рухові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швидко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поширювався</a:t>
            </a:r>
            <a:r>
              <a:rPr lang="ru-RU" dirty="0" smtClean="0">
                <a:latin typeface="Garamond" pitchFamily="18" charset="0"/>
              </a:rPr>
              <a:t> на початку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, особливо в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губерніях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виступав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провідним</a:t>
            </a:r>
            <a:r>
              <a:rPr lang="ru-RU" dirty="0" smtClean="0">
                <a:latin typeface="Garamond" pitchFamily="18" charset="0"/>
              </a:rPr>
              <a:t> теоретиком та одним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організаторів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керівників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мав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чимало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прихильників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продовжувачів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відіграли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важливу</a:t>
            </a:r>
            <a:r>
              <a:rPr lang="ru-RU" dirty="0" smtClean="0">
                <a:latin typeface="Garamond" pitchFamily="18" charset="0"/>
              </a:rPr>
              <a:t> роль у </a:t>
            </a:r>
            <a:r>
              <a:rPr lang="ru-RU" dirty="0" err="1" smtClean="0">
                <a:latin typeface="Garamond" pitchFamily="18" charset="0"/>
              </a:rPr>
              <a:t>відродженні</a:t>
            </a:r>
            <a:r>
              <a:rPr lang="ru-RU" dirty="0" smtClean="0">
                <a:latin typeface="Garamond" pitchFamily="18" charset="0"/>
              </a:rPr>
              <a:t> нормального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в роки </a:t>
            </a:r>
            <a:r>
              <a:rPr lang="ru-RU" dirty="0" err="1" smtClean="0">
                <a:latin typeface="Garamond" pitchFamily="18" charset="0"/>
              </a:rPr>
              <a:t>НЕПу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наприкінці</a:t>
            </a:r>
            <a:r>
              <a:rPr lang="ru-RU" dirty="0" smtClean="0">
                <a:latin typeface="Garamond" pitchFamily="18" charset="0"/>
              </a:rPr>
              <a:t> 20-х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ім'ям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напрямок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розгромлений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більшовицькою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владою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500306"/>
            <a:ext cx="142876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348295/1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2000240"/>
            <a:ext cx="142876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348295/2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15436" cy="535531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Джерела</a:t>
            </a:r>
            <a:r>
              <a:rPr lang="ru-RU" dirty="0" smtClean="0">
                <a:latin typeface="Garamond" pitchFamily="18" charset="0"/>
              </a:rPr>
              <a:t> :</a:t>
            </a:r>
          </a:p>
          <a:p>
            <a:endParaRPr lang="uk-UA" dirty="0" smtClean="0">
              <a:latin typeface="Garamond" pitchFamily="18" charset="0"/>
            </a:endParaRPr>
          </a:p>
          <a:p>
            <a:r>
              <a:rPr lang="uk-UA" dirty="0" err="1" smtClean="0">
                <a:latin typeface="Garamond" pitchFamily="18" charset="0"/>
              </a:rPr>
              <a:t>Туган-Барановський</a:t>
            </a:r>
            <a:r>
              <a:rPr lang="uk-UA" dirty="0" smtClean="0">
                <a:latin typeface="Garamond" pitchFamily="18" charset="0"/>
              </a:rPr>
              <a:t> Михайло Іванович</a:t>
            </a:r>
          </a:p>
          <a:p>
            <a:r>
              <a:rPr lang="en-US" dirty="0" smtClean="0">
                <a:latin typeface="Garamond" pitchFamily="18" charset="0"/>
              </a:rPr>
              <a:t>http://uk.wikipedia.org/wiki/</a:t>
            </a:r>
            <a:r>
              <a:rPr lang="ru-RU" dirty="0" err="1" smtClean="0">
                <a:latin typeface="Garamond" pitchFamily="18" charset="0"/>
              </a:rPr>
              <a:t>Туган-Барановський_Михайло_Іванович</a:t>
            </a:r>
            <a:endParaRPr lang="ru-RU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cap="all" dirty="0" smtClean="0">
                <a:latin typeface="Garamond" pitchFamily="18" charset="0"/>
              </a:rPr>
              <a:t>ЕКОНОМІСТ ЗІ СВІТОВИМ ІМ'ЯМ. </a:t>
            </a:r>
          </a:p>
          <a:p>
            <a:r>
              <a:rPr lang="ru-RU" cap="all" dirty="0" smtClean="0">
                <a:latin typeface="Garamond" pitchFamily="18" charset="0"/>
              </a:rPr>
              <a:t>МИХАЙЛО ІВАНОВИЧ ТУГАН-БАРАНОВСЬКИЙ</a:t>
            </a:r>
          </a:p>
          <a:p>
            <a:r>
              <a:rPr lang="en-US" dirty="0" smtClean="0">
                <a:latin typeface="Garamond" pitchFamily="18" charset="0"/>
              </a:rPr>
              <a:t>http://www.litopys.com.ua/encyclopedia/viznachn-storichn-osobistost/ekonom-st-z-sv-tovim-m-yam-mikhaylo-vanovich-tugan-baranovskiy-/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погляди М.І.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endParaRPr lang="ru-RU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http://pidruchniki.com/1585091353977/politekonomiya/ekonomichni_poglyadi_tugan-baranovskogo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- </a:t>
            </a:r>
            <a:r>
              <a:rPr lang="ru-RU" dirty="0" err="1" smtClean="0">
                <a:latin typeface="Garamond" pitchFamily="18" charset="0"/>
              </a:rPr>
              <a:t>український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світовим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ім'ям</a:t>
            </a:r>
            <a:endParaRPr lang="ru-RU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http://www.ukrreferat.com/index.php?referat=43596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М.І.Туган-Барановського</a:t>
            </a:r>
            <a:r>
              <a:rPr lang="ru-RU" dirty="0" smtClean="0">
                <a:latin typeface="Garamond" pitchFamily="18" charset="0"/>
              </a:rPr>
              <a:t> та </a:t>
            </a:r>
            <a:r>
              <a:rPr lang="ru-RU" dirty="0" err="1" smtClean="0">
                <a:latin typeface="Garamond" pitchFamily="18" charset="0"/>
              </a:rPr>
              <a:t>їх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endParaRPr lang="uk-UA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http://www.ukrreferat.com/index.php?referat=18948</a:t>
            </a:r>
            <a:endParaRPr lang="uk-UA" dirty="0" smtClean="0"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738847"/>
            <a:ext cx="8715436" cy="90486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uk-UA" b="1" i="1" dirty="0" smtClean="0">
                <a:latin typeface="Garamond" pitchFamily="18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>
              <a:lnSpc>
                <a:spcPct val="80000"/>
              </a:lnSpc>
              <a:defRPr/>
            </a:pPr>
            <a:r>
              <a:rPr lang="uk-UA" b="1" i="1" dirty="0" smtClean="0">
                <a:latin typeface="Garamond" pitchFamily="18" charset="0"/>
                <a:cs typeface="Arial" charset="0"/>
              </a:rPr>
              <a:t> Відділ комплексних наукових та науково-інформаційних проектів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i="1" dirty="0" smtClean="0">
                <a:latin typeface="Garamond" pitchFamily="18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Всі</a:t>
            </a:r>
            <a:r>
              <a:rPr lang="ru-RU" sz="1200" i="1" dirty="0" smtClean="0">
                <a:latin typeface="Garamond" pitchFamily="18" charset="0"/>
                <a:cs typeface="Arial" charset="0"/>
              </a:rPr>
              <a:t> права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захищені</a:t>
            </a:r>
            <a:r>
              <a:rPr lang="ru-RU" sz="1200" i="1" dirty="0" smtClean="0">
                <a:latin typeface="Garamond" pitchFamily="18" charset="0"/>
                <a:cs typeface="Arial" charset="0"/>
              </a:rPr>
              <a:t> © ВКННІП НБУВ,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І.А.Прокошина,Ю.А.Мордвінов</a:t>
            </a:r>
            <a:endParaRPr lang="uk-UA" sz="1200" b="1" i="1" dirty="0" smtClean="0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000240"/>
            <a:ext cx="2878557" cy="4527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ikolay_II-19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02" y="0"/>
            <a:ext cx="34066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03038"/>
            <a:ext cx="664373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В </a:t>
            </a:r>
            <a:r>
              <a:rPr lang="ru-RU" dirty="0" err="1" smtClean="0">
                <a:latin typeface="Garamond" pitchFamily="18" charset="0"/>
              </a:rPr>
              <a:t>ті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народницька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ідеологія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переживала </a:t>
            </a:r>
            <a:r>
              <a:rPr lang="ru-RU" dirty="0" err="1" smtClean="0">
                <a:latin typeface="Garamond" pitchFamily="18" charset="0"/>
              </a:rPr>
              <a:t>глибоку</a:t>
            </a:r>
            <a:r>
              <a:rPr lang="ru-RU" dirty="0" smtClean="0">
                <a:latin typeface="Garamond" pitchFamily="18" charset="0"/>
              </a:rPr>
              <a:t> кризу,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багато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чесних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мислячих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молодих</a:t>
            </a:r>
            <a:r>
              <a:rPr lang="ru-RU" dirty="0" smtClean="0">
                <a:latin typeface="Garamond" pitchFamily="18" charset="0"/>
              </a:rPr>
              <a:t> людей,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не </a:t>
            </a:r>
            <a:r>
              <a:rPr lang="ru-RU" dirty="0" err="1" smtClean="0">
                <a:latin typeface="Garamond" pitchFamily="18" charset="0"/>
              </a:rPr>
              <a:t>приймали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офіційної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самодержавно-церковної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доктрини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обурювалися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несправедливістю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безправ'ям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панували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країні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сприймали</a:t>
            </a:r>
            <a:r>
              <a:rPr lang="ru-RU" dirty="0" smtClean="0">
                <a:latin typeface="Garamond" pitchFamily="18" charset="0"/>
              </a:rPr>
              <a:t> марксизм як </a:t>
            </a:r>
            <a:r>
              <a:rPr lang="ru-RU" dirty="0" err="1" smtClean="0">
                <a:latin typeface="Garamond" pitchFamily="18" charset="0"/>
              </a:rPr>
              <a:t>останнє</a:t>
            </a:r>
            <a:r>
              <a:rPr lang="ru-RU" dirty="0" smtClean="0">
                <a:latin typeface="Garamond" pitchFamily="18" charset="0"/>
              </a:rPr>
              <a:t> слово </a:t>
            </a:r>
            <a:r>
              <a:rPr lang="ru-RU" dirty="0" err="1" smtClean="0">
                <a:latin typeface="Garamond" pitchFamily="18" charset="0"/>
              </a:rPr>
              <a:t>західної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соціально-економічної</a:t>
            </a:r>
            <a:r>
              <a:rPr lang="ru-RU" dirty="0" smtClean="0">
                <a:latin typeface="Garamond" pitchFamily="18" charset="0"/>
              </a:rPr>
              <a:t> думки.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214578"/>
            <a:ext cx="2880539" cy="4429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00037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642172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670768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e9e9a_fd1df245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0319" cy="685800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1785926"/>
            <a:ext cx="3143272" cy="492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71414"/>
            <a:ext cx="6572296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Глибоко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цікавлячись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також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питаннями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М.І.Туган-Барановський</a:t>
            </a:r>
            <a:r>
              <a:rPr lang="ru-RU" dirty="0" smtClean="0">
                <a:latin typeface="Garamond" pitchFamily="18" charset="0"/>
              </a:rPr>
              <a:t> на початку 90-х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публікує</a:t>
            </a:r>
            <a:r>
              <a:rPr lang="ru-RU" dirty="0" smtClean="0">
                <a:latin typeface="Garamond" pitchFamily="18" charset="0"/>
              </a:rPr>
              <a:t> книги про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наукову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діяльність</a:t>
            </a:r>
            <a:r>
              <a:rPr lang="ru-RU" dirty="0" smtClean="0">
                <a:latin typeface="Garamond" pitchFamily="18" charset="0"/>
              </a:rPr>
              <a:t> таких </a:t>
            </a:r>
            <a:r>
              <a:rPr lang="ru-RU" dirty="0" err="1" smtClean="0">
                <a:latin typeface="Garamond" pitchFamily="18" charset="0"/>
              </a:rPr>
              <a:t>відомих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європейських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інтелектуалів</a:t>
            </a:r>
            <a:r>
              <a:rPr lang="ru-RU" dirty="0" smtClean="0">
                <a:latin typeface="Garamond" pitchFamily="18" charset="0"/>
              </a:rPr>
              <a:t> 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як П.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Ж.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Прудон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Д.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С.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Мілль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1785926"/>
            <a:ext cx="3357586" cy="492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14942" y="40005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104699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23422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3071834" cy="4615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HORPY-4a16991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89" y="0"/>
            <a:ext cx="38867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72560" cy="92333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1892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М.І.Туган-Барановський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вирушив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стажування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. Тут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уважно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вивчав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новітні</a:t>
            </a:r>
            <a:r>
              <a:rPr lang="ru-RU" dirty="0" smtClean="0">
                <a:latin typeface="Garamond" pitchFamily="18" charset="0"/>
              </a:rPr>
              <a:t> на той час </a:t>
            </a:r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конкретне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функціонування</a:t>
            </a:r>
            <a:r>
              <a:rPr lang="ru-RU" dirty="0" smtClean="0">
                <a:latin typeface="Garamond" pitchFamily="18" charset="0"/>
              </a:rPr>
              <a:t> економіки </a:t>
            </a:r>
            <a:r>
              <a:rPr lang="ru-RU" dirty="0" err="1" smtClean="0">
                <a:latin typeface="Garamond" pitchFamily="18" charset="0"/>
              </a:rPr>
              <a:t>найбільш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розвинутої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країни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2031246"/>
            <a:ext cx="2941613" cy="46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В221617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50017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194315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214290"/>
            <a:ext cx="4071966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Марксистські</a:t>
            </a:r>
            <a:r>
              <a:rPr lang="ru-RU" dirty="0" smtClean="0">
                <a:latin typeface="Garamond" pitchFamily="18" charset="0"/>
              </a:rPr>
              <a:t> погляди молодого </a:t>
            </a:r>
            <a:r>
              <a:rPr lang="ru-RU" dirty="0" err="1" smtClean="0">
                <a:latin typeface="Garamond" pitchFamily="18" charset="0"/>
              </a:rPr>
              <a:t>вченого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знайшли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вияв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Промислові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кризи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сучасній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їхні</a:t>
            </a:r>
            <a:r>
              <a:rPr lang="ru-RU" dirty="0" smtClean="0">
                <a:latin typeface="Garamond" pitchFamily="18" charset="0"/>
              </a:rPr>
              <a:t> причини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вплив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народне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опублікованій</a:t>
            </a:r>
            <a:r>
              <a:rPr lang="ru-RU" dirty="0" smtClean="0">
                <a:latin typeface="Garamond" pitchFamily="18" charset="0"/>
              </a:rPr>
              <a:t> у 1894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захищеній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магістерська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Московському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 descr="04899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854" y="3571876"/>
            <a:ext cx="5637145" cy="3286124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2602546" cy="3786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2214554"/>
            <a:ext cx="2963803" cy="453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668806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129907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3553408"/>
            <a:ext cx="4572000" cy="3304592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42852"/>
            <a:ext cx="3050392" cy="4649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1926895"/>
            <a:ext cx="3035241" cy="4573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71414"/>
            <a:ext cx="3214710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Але, </a:t>
            </a:r>
            <a:r>
              <a:rPr lang="ru-RU" dirty="0" err="1" smtClean="0">
                <a:latin typeface="Garamond" pitchFamily="18" charset="0"/>
              </a:rPr>
              <a:t>ознайомившись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реаліями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західного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господарського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глибше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вивчаючи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процеси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відбувалися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рідній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країні</a:t>
            </a:r>
            <a:r>
              <a:rPr lang="ru-RU" dirty="0" smtClean="0">
                <a:latin typeface="Garamond" pitchFamily="18" charset="0"/>
              </a:rPr>
              <a:t>,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протягом</a:t>
            </a:r>
            <a:r>
              <a:rPr lang="ru-RU" dirty="0" smtClean="0">
                <a:latin typeface="Garamond" pitchFamily="18" charset="0"/>
              </a:rPr>
              <a:t> 90-х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істотно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переглядає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своє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ставлення</a:t>
            </a:r>
            <a:r>
              <a:rPr lang="ru-RU" dirty="0" smtClean="0">
                <a:latin typeface="Garamond" pitchFamily="18" charset="0"/>
              </a:rPr>
              <a:t> до марксизму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поступово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формує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власний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погляд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соціально-економічні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проблеми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182030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301346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1915</Words>
  <PresentationFormat>Экран (4:3)</PresentationFormat>
  <Paragraphs>156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Prokoshina</cp:lastModifiedBy>
  <cp:revision>374</cp:revision>
  <dcterms:modified xsi:type="dcterms:W3CDTF">2015-04-29T09:08:17Z</dcterms:modified>
</cp:coreProperties>
</file>