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62" r:id="rId4"/>
    <p:sldId id="266" r:id="rId5"/>
    <p:sldId id="265" r:id="rId6"/>
    <p:sldId id="267" r:id="rId7"/>
    <p:sldId id="268" r:id="rId8"/>
    <p:sldId id="269" r:id="rId9"/>
    <p:sldId id="270" r:id="rId10"/>
    <p:sldId id="272" r:id="rId11"/>
    <p:sldId id="271" r:id="rId12"/>
    <p:sldId id="273" r:id="rId13"/>
    <p:sldId id="274" r:id="rId14"/>
    <p:sldId id="275" r:id="rId15"/>
    <p:sldId id="276" r:id="rId16"/>
    <p:sldId id="277" r:id="rId17"/>
    <p:sldId id="301" r:id="rId18"/>
    <p:sldId id="278" r:id="rId19"/>
    <p:sldId id="303" r:id="rId20"/>
    <p:sldId id="280" r:id="rId21"/>
    <p:sldId id="304" r:id="rId22"/>
    <p:sldId id="279" r:id="rId23"/>
    <p:sldId id="305" r:id="rId24"/>
    <p:sldId id="281" r:id="rId25"/>
    <p:sldId id="282" r:id="rId26"/>
    <p:sldId id="306" r:id="rId27"/>
    <p:sldId id="283" r:id="rId28"/>
    <p:sldId id="307" r:id="rId29"/>
    <p:sldId id="284" r:id="rId30"/>
    <p:sldId id="308" r:id="rId31"/>
    <p:sldId id="286" r:id="rId32"/>
    <p:sldId id="287" r:id="rId33"/>
    <p:sldId id="288" r:id="rId34"/>
    <p:sldId id="289" r:id="rId35"/>
    <p:sldId id="290" r:id="rId36"/>
    <p:sldId id="292" r:id="rId37"/>
    <p:sldId id="294" r:id="rId38"/>
    <p:sldId id="295" r:id="rId39"/>
    <p:sldId id="296" r:id="rId40"/>
    <p:sldId id="310" r:id="rId41"/>
    <p:sldId id="297" r:id="rId42"/>
    <p:sldId id="298" r:id="rId43"/>
    <p:sldId id="299" r:id="rId44"/>
    <p:sldId id="300" r:id="rId45"/>
    <p:sldId id="311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0292" autoAdjust="0"/>
    <p:restoredTop sz="92102" autoAdjust="0"/>
  </p:normalViewPr>
  <p:slideViewPr>
    <p:cSldViewPr>
      <p:cViewPr>
        <p:scale>
          <a:sx n="100" d="100"/>
          <a:sy n="100" d="100"/>
        </p:scale>
        <p:origin x="3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3B078-E481-4CCE-B33A-E95882103F29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56E45-2A81-467D-A45A-C9FACCD871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jpeg"/><Relationship Id="rId5" Type="http://schemas.openxmlformats.org/officeDocument/2006/relationships/image" Target="../media/image87.gif"/><Relationship Id="rId4" Type="http://schemas.openxmlformats.org/officeDocument/2006/relationships/image" Target="../media/image8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.gif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ullsi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428604"/>
            <a:ext cx="3477227" cy="47148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42910" y="4286256"/>
            <a:ext cx="474360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Academy" pitchFamily="2" charset="0"/>
                <a:ea typeface="Adobe Kaiti Std R" pitchFamily="18" charset="-128"/>
              </a:rPr>
              <a:t>Михайло</a:t>
            </a:r>
          </a:p>
          <a:p>
            <a:r>
              <a:rPr lang="ru-RU" sz="4400" dirty="0" err="1" smtClean="0">
                <a:latin typeface="Academy" pitchFamily="2" charset="0"/>
                <a:ea typeface="Adobe Kaiti Std R" pitchFamily="18" charset="-128"/>
              </a:rPr>
              <a:t>Іванович</a:t>
            </a:r>
            <a:endParaRPr lang="ru-RU" sz="4400" dirty="0" smtClean="0">
              <a:latin typeface="Academy" pitchFamily="2" charset="0"/>
              <a:ea typeface="Adobe Kaiti Std R" pitchFamily="18" charset="-128"/>
            </a:endParaRPr>
          </a:p>
          <a:p>
            <a:r>
              <a:rPr lang="ru-RU" sz="4400" dirty="0" err="1" smtClean="0">
                <a:latin typeface="Academy" pitchFamily="2" charset="0"/>
                <a:ea typeface="Adobe Kaiti Std R" pitchFamily="18" charset="-128"/>
              </a:rPr>
              <a:t>Туган-Барановський</a:t>
            </a:r>
            <a:endParaRPr lang="ru-RU" sz="4400" dirty="0">
              <a:latin typeface="Academy" pitchFamily="2" charset="0"/>
              <a:ea typeface="Adobe Kaiti Std R" pitchFamily="18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785794"/>
            <a:ext cx="4000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dobe Kaiti Std R" pitchFamily="18" charset="-128"/>
                <a:ea typeface="Adobe Kaiti Std R" pitchFamily="18" charset="-128"/>
              </a:rPr>
              <a:t> </a:t>
            </a:r>
            <a:r>
              <a:rPr lang="ru-RU" sz="4400" b="1" dirty="0" smtClean="0">
                <a:latin typeface="a_OldTyper" pitchFamily="18" charset="-52"/>
                <a:ea typeface="Adobe Kaiti Std R" pitchFamily="18" charset="-128"/>
              </a:rPr>
              <a:t>1865 - 1919</a:t>
            </a:r>
            <a:endParaRPr lang="ru-RU" sz="4400" b="1" dirty="0">
              <a:latin typeface="a_OldTyper" pitchFamily="18" charset="-52"/>
              <a:ea typeface="Adobe Kaiti Std R" pitchFamily="18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ORPY_0330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97953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57422" y="94284"/>
            <a:ext cx="6643734" cy="1477328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Garamond" pitchFamily="18" charset="0"/>
              </a:rPr>
              <a:t>Критичний</a:t>
            </a:r>
            <a:r>
              <a:rPr lang="ru-RU" dirty="0" smtClean="0">
                <a:latin typeface="Garamond" pitchFamily="18" charset="0"/>
              </a:rPr>
              <a:t> перегляд </a:t>
            </a:r>
            <a:r>
              <a:rPr lang="ru-RU" dirty="0" err="1" smtClean="0">
                <a:latin typeface="Garamond" pitchFamily="18" charset="0"/>
              </a:rPr>
              <a:t>політекономії</a:t>
            </a:r>
            <a:r>
              <a:rPr lang="ru-RU" dirty="0" smtClean="0">
                <a:latin typeface="Garamond" pitchFamily="18" charset="0"/>
              </a:rPr>
              <a:t> марксизму </a:t>
            </a:r>
            <a:r>
              <a:rPr lang="ru-RU" dirty="0" err="1" smtClean="0">
                <a:latin typeface="Garamond" pitchFamily="18" charset="0"/>
              </a:rPr>
              <a:t>був</a:t>
            </a:r>
            <a:r>
              <a:rPr lang="ru-RU" dirty="0" smtClean="0">
                <a:latin typeface="Garamond" pitchFamily="18" charset="0"/>
              </a:rPr>
              <a:t> проведений </a:t>
            </a:r>
            <a:endParaRPr lang="en-US" dirty="0" smtClean="0">
              <a:latin typeface="Garamond" pitchFamily="18" charset="0"/>
            </a:endParaRPr>
          </a:p>
          <a:p>
            <a:r>
              <a:rPr lang="ru-RU" dirty="0" smtClean="0">
                <a:latin typeface="Garamond" pitchFamily="18" charset="0"/>
              </a:rPr>
              <a:t>М.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smtClean="0">
                <a:latin typeface="Garamond" pitchFamily="18" charset="0"/>
              </a:rPr>
              <a:t>І.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Туган-Барановським</a:t>
            </a:r>
            <a:r>
              <a:rPr lang="ru-RU" dirty="0" smtClean="0">
                <a:latin typeface="Garamond" pitchFamily="18" charset="0"/>
              </a:rPr>
              <a:t> у </a:t>
            </a:r>
            <a:r>
              <a:rPr lang="ru-RU" dirty="0" err="1" smtClean="0">
                <a:latin typeface="Garamond" pitchFamily="18" charset="0"/>
              </a:rPr>
              <a:t>книзі</a:t>
            </a:r>
            <a:r>
              <a:rPr lang="ru-RU" dirty="0" smtClean="0">
                <a:latin typeface="Garamond" pitchFamily="18" charset="0"/>
              </a:rPr>
              <a:t> "</a:t>
            </a:r>
            <a:r>
              <a:rPr lang="ru-RU" dirty="0" err="1" smtClean="0">
                <a:latin typeface="Garamond" pitchFamily="18" charset="0"/>
              </a:rPr>
              <a:t>Основна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помилка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абстрактної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теорії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капіталізму</a:t>
            </a:r>
            <a:r>
              <a:rPr lang="ru-RU" dirty="0" smtClean="0">
                <a:latin typeface="Garamond" pitchFamily="18" charset="0"/>
              </a:rPr>
              <a:t> К.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smtClean="0">
                <a:latin typeface="Garamond" pitchFamily="18" charset="0"/>
              </a:rPr>
              <a:t>Маркса" (1898)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наступних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працях</a:t>
            </a:r>
            <a:r>
              <a:rPr lang="ru-RU" dirty="0" smtClean="0">
                <a:latin typeface="Garamond" pitchFamily="18" charset="0"/>
              </a:rPr>
              <a:t>: "</a:t>
            </a:r>
            <a:r>
              <a:rPr lang="ru-RU" dirty="0" err="1" smtClean="0">
                <a:latin typeface="Garamond" pitchFamily="18" charset="0"/>
              </a:rPr>
              <a:t>Нариси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новітньої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історії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політекономії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соціалізму</a:t>
            </a:r>
            <a:r>
              <a:rPr lang="ru-RU" dirty="0" smtClean="0">
                <a:latin typeface="Garamond" pitchFamily="18" charset="0"/>
              </a:rPr>
              <a:t>" (1903), "</a:t>
            </a:r>
            <a:r>
              <a:rPr lang="ru-RU" dirty="0" err="1" smtClean="0">
                <a:latin typeface="Garamond" pitchFamily="18" charset="0"/>
              </a:rPr>
              <a:t>Теоретичні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основи</a:t>
            </a:r>
            <a:r>
              <a:rPr lang="ru-RU" dirty="0" smtClean="0">
                <a:latin typeface="Garamond" pitchFamily="18" charset="0"/>
              </a:rPr>
              <a:t> марксизму" (1905)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"</a:t>
            </a:r>
            <a:r>
              <a:rPr lang="ru-RU" dirty="0" err="1" smtClean="0">
                <a:latin typeface="Garamond" pitchFamily="18" charset="0"/>
              </a:rPr>
              <a:t>Основи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політичної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економії</a:t>
            </a:r>
            <a:r>
              <a:rPr lang="ru-RU" dirty="0" smtClean="0">
                <a:latin typeface="Garamond" pitchFamily="18" charset="0"/>
              </a:rPr>
              <a:t>" (1909). 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00298" y="1785926"/>
            <a:ext cx="3178117" cy="45655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00694" y="1571612"/>
            <a:ext cx="3357586" cy="50036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643570" y="5500702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50946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5429264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24708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6316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26445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28992" y="142852"/>
            <a:ext cx="5572164" cy="2308324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У них учений </a:t>
            </a:r>
            <a:r>
              <a:rPr lang="ru-RU" dirty="0" err="1" smtClean="0">
                <a:latin typeface="Garamond" pitchFamily="18" charset="0"/>
              </a:rPr>
              <a:t>рішуче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виступає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проти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теорії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класової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боротьби</a:t>
            </a:r>
            <a:r>
              <a:rPr lang="ru-RU" dirty="0" smtClean="0">
                <a:latin typeface="Garamond" pitchFamily="18" charset="0"/>
              </a:rPr>
              <a:t> як </a:t>
            </a:r>
            <a:r>
              <a:rPr lang="ru-RU" dirty="0" err="1" smtClean="0">
                <a:latin typeface="Garamond" pitchFamily="18" charset="0"/>
              </a:rPr>
              <a:t>двигуна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прогресу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що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пропагувалася</a:t>
            </a:r>
            <a:r>
              <a:rPr lang="ru-RU" dirty="0" smtClean="0">
                <a:latin typeface="Garamond" pitchFamily="18" charset="0"/>
              </a:rPr>
              <a:t> в той час </a:t>
            </a:r>
            <a:r>
              <a:rPr lang="ru-RU" dirty="0" err="1" smtClean="0">
                <a:latin typeface="Garamond" pitchFamily="18" charset="0"/>
              </a:rPr>
              <a:t>російськими</a:t>
            </a:r>
            <a:r>
              <a:rPr lang="ru-RU" dirty="0" smtClean="0">
                <a:latin typeface="Garamond" pitchFamily="18" charset="0"/>
              </a:rPr>
              <a:t> марксистами, </a:t>
            </a:r>
            <a:r>
              <a:rPr lang="ru-RU" dirty="0" err="1" smtClean="0">
                <a:latin typeface="Garamond" pitchFamily="18" charset="0"/>
              </a:rPr>
              <a:t>надаючи</a:t>
            </a:r>
            <a:r>
              <a:rPr lang="ru-RU" dirty="0" smtClean="0">
                <a:latin typeface="Garamond" pitchFamily="18" charset="0"/>
              </a:rPr>
              <a:t> усе </a:t>
            </a:r>
            <a:r>
              <a:rPr lang="ru-RU" dirty="0" err="1" smtClean="0">
                <a:latin typeface="Garamond" pitchFamily="18" charset="0"/>
              </a:rPr>
              <a:t>більшого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значення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стико-психологічним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підставам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суспільного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прогресу</a:t>
            </a:r>
            <a:r>
              <a:rPr lang="ru-RU" dirty="0" smtClean="0">
                <a:latin typeface="Garamond" pitchFamily="18" charset="0"/>
              </a:rPr>
              <a:t>. </a:t>
            </a:r>
            <a:r>
              <a:rPr lang="ru-RU" dirty="0" err="1" smtClean="0">
                <a:latin typeface="Garamond" pitchFamily="18" charset="0"/>
              </a:rPr>
              <a:t>Цими</a:t>
            </a:r>
            <a:r>
              <a:rPr lang="ru-RU" dirty="0" smtClean="0">
                <a:latin typeface="Garamond" pitchFamily="18" charset="0"/>
              </a:rPr>
              <a:t> книгами </a:t>
            </a:r>
            <a:r>
              <a:rPr lang="ru-RU" dirty="0" err="1" smtClean="0">
                <a:latin typeface="Garamond" pitchFamily="18" charset="0"/>
              </a:rPr>
              <a:t>він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започаткував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переорієнтацію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політекономії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Росії</a:t>
            </a:r>
            <a:r>
              <a:rPr lang="ru-RU" dirty="0" smtClean="0">
                <a:latin typeface="Garamond" pitchFamily="18" charset="0"/>
              </a:rPr>
              <a:t> на </a:t>
            </a:r>
            <a:r>
              <a:rPr lang="ru-RU" dirty="0" err="1" smtClean="0">
                <a:latin typeface="Garamond" pitchFamily="18" charset="0"/>
              </a:rPr>
              <a:t>позиції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неоліберально-суб'єктивістської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школи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що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утверджувалася</a:t>
            </a:r>
            <a:r>
              <a:rPr lang="ru-RU" dirty="0" smtClean="0">
                <a:latin typeface="Garamond" pitchFamily="18" charset="0"/>
              </a:rPr>
              <a:t> у </a:t>
            </a:r>
            <a:r>
              <a:rPr lang="ru-RU" dirty="0" err="1" smtClean="0">
                <a:latin typeface="Garamond" pitchFamily="18" charset="0"/>
              </a:rPr>
              <a:t>світовій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науці</a:t>
            </a:r>
            <a:r>
              <a:rPr lang="ru-RU" dirty="0" smtClean="0">
                <a:latin typeface="Garamond" pitchFamily="18" charset="0"/>
              </a:rPr>
              <a:t> на почат­ку XX </a:t>
            </a:r>
            <a:r>
              <a:rPr lang="ru-RU" dirty="0" err="1" smtClean="0">
                <a:latin typeface="Garamond" pitchFamily="18" charset="0"/>
              </a:rPr>
              <a:t>століття</a:t>
            </a:r>
            <a:r>
              <a:rPr lang="ru-RU" dirty="0" smtClean="0">
                <a:latin typeface="Garamond" pitchFamily="18" charset="0"/>
              </a:rPr>
              <a:t>.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00430" y="2571744"/>
            <a:ext cx="2585635" cy="4152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07780" y="2571744"/>
            <a:ext cx="2650500" cy="4143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215074" y="5357826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556388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5643578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594384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662756" y="1500674"/>
            <a:ext cx="3286148" cy="46006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8715436" cy="1200329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Garamond" pitchFamily="18" charset="0"/>
              </a:rPr>
              <a:t>Аналізуючи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фактори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що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зумовлюють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господарську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активність</a:t>
            </a:r>
            <a:r>
              <a:rPr lang="ru-RU" dirty="0" smtClean="0">
                <a:latin typeface="Garamond" pitchFamily="18" charset="0"/>
              </a:rPr>
              <a:t>, в основу </a:t>
            </a:r>
            <a:r>
              <a:rPr lang="ru-RU" dirty="0" err="1" smtClean="0">
                <a:latin typeface="Garamond" pitchFamily="18" charset="0"/>
              </a:rPr>
              <a:t>свого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економічного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вчення</a:t>
            </a:r>
            <a:r>
              <a:rPr lang="ru-RU" dirty="0" smtClean="0">
                <a:latin typeface="Garamond" pitchFamily="18" charset="0"/>
              </a:rPr>
              <a:t> М.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smtClean="0">
                <a:latin typeface="Garamond" pitchFamily="18" charset="0"/>
              </a:rPr>
              <a:t>І.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Туган-Барановський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поклав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ідею</a:t>
            </a:r>
            <a:r>
              <a:rPr lang="ru-RU" dirty="0" smtClean="0">
                <a:latin typeface="Garamond" pitchFamily="18" charset="0"/>
              </a:rPr>
              <a:t> про </a:t>
            </a:r>
            <a:r>
              <a:rPr lang="ru-RU" dirty="0" err="1" smtClean="0">
                <a:latin typeface="Garamond" pitchFamily="18" charset="0"/>
              </a:rPr>
              <a:t>взаємозв'язок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коливань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виробництва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періодичним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зростанням</a:t>
            </a:r>
            <a:r>
              <a:rPr lang="ru-RU" dirty="0" smtClean="0">
                <a:latin typeface="Garamond" pitchFamily="18" charset="0"/>
              </a:rPr>
              <a:t> основного </a:t>
            </a:r>
            <a:r>
              <a:rPr lang="ru-RU" dirty="0" err="1" smtClean="0">
                <a:latin typeface="Garamond" pitchFamily="18" charset="0"/>
              </a:rPr>
              <a:t>капіталу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висунуту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наприкінці</a:t>
            </a:r>
            <a:r>
              <a:rPr lang="ru-RU" dirty="0" smtClean="0">
                <a:latin typeface="Garamond" pitchFamily="18" charset="0"/>
              </a:rPr>
              <a:t> </a:t>
            </a:r>
            <a:endParaRPr lang="en-US" dirty="0" smtClean="0">
              <a:latin typeface="Garamond" pitchFamily="18" charset="0"/>
            </a:endParaRPr>
          </a:p>
          <a:p>
            <a:r>
              <a:rPr lang="ru-RU" dirty="0" smtClean="0">
                <a:latin typeface="Garamond" pitchFamily="18" charset="0"/>
              </a:rPr>
              <a:t>XIX </a:t>
            </a:r>
            <a:r>
              <a:rPr lang="ru-RU" dirty="0" err="1" smtClean="0">
                <a:latin typeface="Garamond" pitchFamily="18" charset="0"/>
              </a:rPr>
              <a:t>століття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американським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економістом</a:t>
            </a:r>
            <a:r>
              <a:rPr lang="ru-RU" dirty="0" smtClean="0">
                <a:latin typeface="Garamond" pitchFamily="18" charset="0"/>
              </a:rPr>
              <a:t> Е.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Хансеном</a:t>
            </a:r>
            <a:r>
              <a:rPr lang="ru-RU" dirty="0" smtClean="0">
                <a:latin typeface="Garamond" pitchFamily="18" charset="0"/>
              </a:rPr>
              <a:t>. 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5" name="Рисунок 4" descr="Alvin-Hans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7364"/>
            <a:ext cx="3440437" cy="5000636"/>
          </a:xfrm>
          <a:prstGeom prst="rect">
            <a:avLst/>
          </a:prstGeom>
        </p:spPr>
      </p:pic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786050" y="2357430"/>
            <a:ext cx="3071834" cy="4321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214942" y="1643050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678807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8" y="6215082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693800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1477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721" y="0"/>
            <a:ext cx="53162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8715436" cy="1200329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Garamond" pitchFamily="18" charset="0"/>
              </a:rPr>
              <a:t>Особливу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увагу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цьому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зв'язку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він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приділяє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питанням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ролі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інвестицій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економічному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зростанні</a:t>
            </a:r>
            <a:r>
              <a:rPr lang="ru-RU" dirty="0" smtClean="0">
                <a:latin typeface="Garamond" pitchFamily="18" charset="0"/>
              </a:rPr>
              <a:t>. Учений, </a:t>
            </a:r>
            <a:r>
              <a:rPr lang="ru-RU" dirty="0" err="1" smtClean="0">
                <a:latin typeface="Garamond" pitchFamily="18" charset="0"/>
              </a:rPr>
              <a:t>зокрема</a:t>
            </a:r>
            <a:r>
              <a:rPr lang="ru-RU" dirty="0" smtClean="0">
                <a:latin typeface="Garamond" pitchFamily="18" charset="0"/>
              </a:rPr>
              <a:t>, першим </a:t>
            </a:r>
            <a:r>
              <a:rPr lang="ru-RU" dirty="0" err="1" smtClean="0">
                <a:latin typeface="Garamond" pitchFamily="18" charset="0"/>
              </a:rPr>
              <a:t>сформулював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основний</a:t>
            </a:r>
            <a:r>
              <a:rPr lang="ru-RU" dirty="0" smtClean="0">
                <a:latin typeface="Garamond" pitchFamily="18" charset="0"/>
              </a:rPr>
              <a:t> закон, </a:t>
            </a:r>
            <a:r>
              <a:rPr lang="ru-RU" dirty="0" err="1" smtClean="0">
                <a:latin typeface="Garamond" pitchFamily="18" charset="0"/>
              </a:rPr>
              <a:t>що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лежить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основі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теорії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інвестиційних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циклів</a:t>
            </a:r>
            <a:r>
              <a:rPr lang="ru-RU" dirty="0" smtClean="0">
                <a:latin typeface="Garamond" pitchFamily="18" charset="0"/>
              </a:rPr>
              <a:t>. </a:t>
            </a:r>
            <a:r>
              <a:rPr lang="ru-RU" dirty="0" err="1" smtClean="0">
                <a:latin typeface="Garamond" pitchFamily="18" charset="0"/>
              </a:rPr>
              <a:t>Згідно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</a:t>
            </a:r>
            <a:r>
              <a:rPr lang="ru-RU" dirty="0" smtClean="0">
                <a:latin typeface="Garamond" pitchFamily="18" charset="0"/>
              </a:rPr>
              <a:t> ним, </a:t>
            </a:r>
            <a:r>
              <a:rPr lang="ru-RU" dirty="0" err="1" smtClean="0">
                <a:latin typeface="Garamond" pitchFamily="18" charset="0"/>
              </a:rPr>
              <a:t>фази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промислового</a:t>
            </a:r>
            <a:r>
              <a:rPr lang="ru-RU" dirty="0" smtClean="0">
                <a:latin typeface="Garamond" pitchFamily="18" charset="0"/>
              </a:rPr>
              <a:t> циклу </a:t>
            </a:r>
            <a:r>
              <a:rPr lang="ru-RU" dirty="0" err="1" smtClean="0">
                <a:latin typeface="Garamond" pitchFamily="18" charset="0"/>
              </a:rPr>
              <a:t>визначаються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насамперед</a:t>
            </a:r>
            <a:r>
              <a:rPr lang="ru-RU" dirty="0" smtClean="0">
                <a:latin typeface="Garamond" pitchFamily="18" charset="0"/>
              </a:rPr>
              <a:t>, законами </a:t>
            </a:r>
            <a:r>
              <a:rPr lang="ru-RU" dirty="0" err="1" smtClean="0">
                <a:latin typeface="Garamond" pitchFamily="18" charset="0"/>
              </a:rPr>
              <a:t>інвестування</a:t>
            </a:r>
            <a:r>
              <a:rPr lang="ru-RU" dirty="0" smtClean="0">
                <a:latin typeface="Garamond" pitchFamily="18" charset="0"/>
              </a:rPr>
              <a:t>.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14612" y="2071678"/>
            <a:ext cx="2947478" cy="45641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44" y="1571612"/>
            <a:ext cx="2843147" cy="40252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00298" y="6072206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405978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1643050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580745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43313" cy="6858000"/>
          </a:xfrm>
          <a:prstGeom prst="rect">
            <a:avLst/>
          </a:prstGeom>
        </p:spPr>
      </p:pic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29322" y="1522872"/>
            <a:ext cx="2928368" cy="42635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8715436" cy="1200329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Garamond" pitchFamily="18" charset="0"/>
              </a:rPr>
              <a:t>Збільшення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інвестицій</a:t>
            </a:r>
            <a:r>
              <a:rPr lang="ru-RU" dirty="0" smtClean="0">
                <a:latin typeface="Garamond" pitchFamily="18" charset="0"/>
              </a:rPr>
              <a:t> у сферу </a:t>
            </a:r>
            <a:r>
              <a:rPr lang="ru-RU" dirty="0" err="1" smtClean="0">
                <a:latin typeface="Garamond" pitchFamily="18" charset="0"/>
              </a:rPr>
              <a:t>виробництва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викликає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самовільне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зростання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усіх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елементів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економічної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активності</a:t>
            </a:r>
            <a:r>
              <a:rPr lang="ru-RU" dirty="0" smtClean="0">
                <a:latin typeface="Garamond" pitchFamily="18" charset="0"/>
              </a:rPr>
              <a:t>. </a:t>
            </a:r>
            <a:r>
              <a:rPr lang="ru-RU" dirty="0" err="1" smtClean="0">
                <a:latin typeface="Garamond" pitchFamily="18" charset="0"/>
              </a:rPr>
              <a:t>Ці</a:t>
            </a:r>
            <a:r>
              <a:rPr lang="ru-RU" dirty="0" smtClean="0">
                <a:latin typeface="Garamond" pitchFamily="18" charset="0"/>
              </a:rPr>
              <a:t> та </a:t>
            </a:r>
            <a:r>
              <a:rPr lang="ru-RU" dirty="0" err="1" smtClean="0">
                <a:latin typeface="Garamond" pitchFamily="18" charset="0"/>
              </a:rPr>
              <a:t>інші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ідеї</a:t>
            </a:r>
            <a:r>
              <a:rPr lang="ru-RU" dirty="0" smtClean="0">
                <a:latin typeface="Garamond" pitchFamily="18" charset="0"/>
              </a:rPr>
              <a:t> М.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smtClean="0">
                <a:latin typeface="Garamond" pitchFamily="18" charset="0"/>
              </a:rPr>
              <a:t>І.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Туган-Барановського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були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сприйняті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згодом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найбільшим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економістом-теоретиком</a:t>
            </a:r>
            <a:r>
              <a:rPr lang="ru-RU" dirty="0" smtClean="0">
                <a:latin typeface="Garamond" pitchFamily="18" charset="0"/>
              </a:rPr>
              <a:t> XX </a:t>
            </a:r>
            <a:r>
              <a:rPr lang="ru-RU" dirty="0" err="1" smtClean="0">
                <a:latin typeface="Garamond" pitchFamily="18" charset="0"/>
              </a:rPr>
              <a:t>століття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англійцем</a:t>
            </a:r>
            <a:r>
              <a:rPr lang="ru-RU" dirty="0" smtClean="0">
                <a:latin typeface="Garamond" pitchFamily="18" charset="0"/>
              </a:rPr>
              <a:t> </a:t>
            </a:r>
            <a:endParaRPr lang="en-US" dirty="0" smtClean="0">
              <a:latin typeface="Garamond" pitchFamily="18" charset="0"/>
            </a:endParaRPr>
          </a:p>
          <a:p>
            <a:r>
              <a:rPr lang="ru-RU" dirty="0" smtClean="0">
                <a:latin typeface="Garamond" pitchFamily="18" charset="0"/>
              </a:rPr>
              <a:t>Дж.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Кейнсом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який</a:t>
            </a:r>
            <a:r>
              <a:rPr lang="ru-RU" dirty="0" smtClean="0">
                <a:latin typeface="Garamond" pitchFamily="18" charset="0"/>
              </a:rPr>
              <a:t> добре знав </a:t>
            </a:r>
            <a:r>
              <a:rPr lang="ru-RU" dirty="0" err="1" smtClean="0">
                <a:latin typeface="Garamond" pitchFamily="18" charset="0"/>
              </a:rPr>
              <a:t>основні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положення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концепції</a:t>
            </a:r>
            <a:r>
              <a:rPr lang="ru-RU" dirty="0" smtClean="0">
                <a:latin typeface="Garamond" pitchFamily="18" charset="0"/>
              </a:rPr>
              <a:t> М.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Туган-Барановського</a:t>
            </a:r>
            <a:r>
              <a:rPr lang="ru-RU" dirty="0" smtClean="0">
                <a:latin typeface="Garamond" pitchFamily="18" charset="0"/>
              </a:rPr>
              <a:t>.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28992" y="2500306"/>
            <a:ext cx="2829776" cy="4098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572132" y="1857364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605560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8" y="5929330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511117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hoto_149-1532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4687"/>
            <a:ext cx="5390664" cy="36433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8786874" cy="1477328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Повернувшись до </a:t>
            </a:r>
            <a:r>
              <a:rPr lang="ru-RU" dirty="0" err="1" smtClean="0">
                <a:latin typeface="Garamond" pitchFamily="18" charset="0"/>
              </a:rPr>
              <a:t>Росії</a:t>
            </a:r>
            <a:r>
              <a:rPr lang="ru-RU" dirty="0" smtClean="0">
                <a:latin typeface="Garamond" pitchFamily="18" charset="0"/>
              </a:rPr>
              <a:t> уже </a:t>
            </a:r>
            <a:r>
              <a:rPr lang="ru-RU" dirty="0" err="1" smtClean="0">
                <a:latin typeface="Garamond" pitchFamily="18" charset="0"/>
              </a:rPr>
              <a:t>відомим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ученим</a:t>
            </a:r>
            <a:r>
              <a:rPr lang="ru-RU" dirty="0" smtClean="0">
                <a:latin typeface="Garamond" pitchFamily="18" charset="0"/>
              </a:rPr>
              <a:t>, М.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smtClean="0">
                <a:latin typeface="Garamond" pitchFamily="18" charset="0"/>
              </a:rPr>
              <a:t>І.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Туган-Барановський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приступає</a:t>
            </a:r>
            <a:r>
              <a:rPr lang="ru-RU" dirty="0" smtClean="0">
                <a:latin typeface="Garamond" pitchFamily="18" charset="0"/>
              </a:rPr>
              <a:t> до </a:t>
            </a:r>
            <a:r>
              <a:rPr lang="ru-RU" dirty="0" err="1" smtClean="0">
                <a:latin typeface="Garamond" pitchFamily="18" charset="0"/>
              </a:rPr>
              <a:t>активної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викладацької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діяльності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читає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курси</a:t>
            </a:r>
            <a:r>
              <a:rPr lang="ru-RU" dirty="0" smtClean="0">
                <a:latin typeface="Garamond" pitchFamily="18" charset="0"/>
              </a:rPr>
              <a:t> економіки у </a:t>
            </a:r>
            <a:r>
              <a:rPr lang="ru-RU" dirty="0" err="1" smtClean="0">
                <a:latin typeface="Garamond" pitchFamily="18" charset="0"/>
              </a:rPr>
              <a:t>вищих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навчальних</a:t>
            </a:r>
            <a:r>
              <a:rPr lang="ru-RU" dirty="0" smtClean="0">
                <a:latin typeface="Garamond" pitchFamily="18" charset="0"/>
              </a:rPr>
              <a:t> закладах </a:t>
            </a:r>
            <a:r>
              <a:rPr lang="ru-RU" dirty="0" err="1" smtClean="0">
                <a:latin typeface="Garamond" pitchFamily="18" charset="0"/>
              </a:rPr>
              <a:t>Москви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Петербурга. </a:t>
            </a:r>
            <a:r>
              <a:rPr lang="ru-RU" dirty="0" err="1" smtClean="0">
                <a:latin typeface="Garamond" pitchFamily="18" charset="0"/>
              </a:rPr>
              <a:t>Велику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увагу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ці</a:t>
            </a:r>
            <a:r>
              <a:rPr lang="ru-RU" dirty="0" smtClean="0">
                <a:latin typeface="Garamond" pitchFamily="18" charset="0"/>
              </a:rPr>
              <a:t> роки </a:t>
            </a:r>
            <a:r>
              <a:rPr lang="ru-RU" dirty="0" err="1" smtClean="0">
                <a:latin typeface="Garamond" pitchFamily="18" charset="0"/>
              </a:rPr>
              <a:t>він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приділяв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осмисленню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розвитку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капіталізму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Росії</a:t>
            </a:r>
            <a:r>
              <a:rPr lang="ru-RU" dirty="0" smtClean="0">
                <a:latin typeface="Garamond" pitchFamily="18" charset="0"/>
              </a:rPr>
              <a:t> — </a:t>
            </a:r>
            <a:r>
              <a:rPr lang="ru-RU" dirty="0" err="1" smtClean="0">
                <a:latin typeface="Garamond" pitchFamily="18" charset="0"/>
              </a:rPr>
              <a:t>головної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проблеми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вітчизняної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економічної</a:t>
            </a:r>
            <a:r>
              <a:rPr lang="ru-RU" dirty="0" smtClean="0">
                <a:latin typeface="Garamond" pitchFamily="18" charset="0"/>
              </a:rPr>
              <a:t> науки </a:t>
            </a:r>
            <a:r>
              <a:rPr lang="ru-RU" dirty="0" err="1" smtClean="0">
                <a:latin typeface="Garamond" pitchFamily="18" charset="0"/>
              </a:rPr>
              <a:t>кінця</a:t>
            </a:r>
            <a:r>
              <a:rPr lang="ru-RU" dirty="0" smtClean="0">
                <a:latin typeface="Garamond" pitchFamily="18" charset="0"/>
              </a:rPr>
              <a:t> </a:t>
            </a:r>
            <a:endParaRPr lang="en-US" dirty="0" smtClean="0">
              <a:latin typeface="Garamond" pitchFamily="18" charset="0"/>
            </a:endParaRPr>
          </a:p>
          <a:p>
            <a:r>
              <a:rPr lang="ru-RU" dirty="0" smtClean="0">
                <a:latin typeface="Garamond" pitchFamily="18" charset="0"/>
              </a:rPr>
              <a:t>XIX </a:t>
            </a:r>
            <a:r>
              <a:rPr lang="ru-RU" dirty="0" err="1" smtClean="0">
                <a:latin typeface="Garamond" pitchFamily="18" charset="0"/>
              </a:rPr>
              <a:t>століття</a:t>
            </a:r>
            <a:r>
              <a:rPr lang="ru-RU" dirty="0" smtClean="0">
                <a:latin typeface="Garamond" pitchFamily="18" charset="0"/>
              </a:rPr>
              <a:t>. 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00430" y="2650807"/>
            <a:ext cx="2843147" cy="39929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00760" y="1500174"/>
            <a:ext cx="2928368" cy="4169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715008" y="1857364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Вс</a:t>
            </a:r>
            <a:r>
              <a:rPr lang="ru-RU" dirty="0" smtClean="0">
                <a:solidFill>
                  <a:schemeClr val="bg1"/>
                </a:solidFill>
              </a:rPr>
              <a:t> 56115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0694" y="6143644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Вс</a:t>
            </a:r>
            <a:r>
              <a:rPr lang="ru-RU" dirty="0" smtClean="0">
                <a:solidFill>
                  <a:schemeClr val="bg1"/>
                </a:solidFill>
              </a:rPr>
              <a:t> 52276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5224" y="222486"/>
            <a:ext cx="2823544" cy="42066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phot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4183556"/>
            <a:ext cx="4429124" cy="26744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43570" y="214290"/>
            <a:ext cx="3357586" cy="3416320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У 1898 </a:t>
            </a:r>
            <a:r>
              <a:rPr lang="ru-RU" dirty="0" err="1" smtClean="0">
                <a:latin typeface="Garamond" pitchFamily="18" charset="0"/>
              </a:rPr>
              <a:t>році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була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опублікована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його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капітальна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праця</a:t>
            </a:r>
            <a:r>
              <a:rPr lang="ru-RU" dirty="0" smtClean="0">
                <a:latin typeface="Garamond" pitchFamily="18" charset="0"/>
              </a:rPr>
              <a:t> "</a:t>
            </a:r>
            <a:r>
              <a:rPr lang="ru-RU" dirty="0" err="1" smtClean="0">
                <a:latin typeface="Garamond" pitchFamily="18" charset="0"/>
              </a:rPr>
              <a:t>Російська</a:t>
            </a:r>
            <a:r>
              <a:rPr lang="ru-RU" dirty="0" smtClean="0">
                <a:latin typeface="Garamond" pitchFamily="18" charset="0"/>
              </a:rPr>
              <a:t> фабрика в </a:t>
            </a:r>
            <a:r>
              <a:rPr lang="ru-RU" dirty="0" err="1" smtClean="0">
                <a:latin typeface="Garamond" pitchFamily="18" charset="0"/>
              </a:rPr>
              <a:t>минулому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сучасна</a:t>
            </a:r>
            <a:r>
              <a:rPr lang="ru-RU" dirty="0" smtClean="0">
                <a:latin typeface="Garamond" pitchFamily="18" charset="0"/>
              </a:rPr>
              <a:t>. </a:t>
            </a:r>
            <a:r>
              <a:rPr lang="ru-RU" dirty="0" err="1" smtClean="0">
                <a:latin typeface="Garamond" pitchFamily="18" charset="0"/>
              </a:rPr>
              <a:t>Історико-економічне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дослідження</a:t>
            </a:r>
            <a:r>
              <a:rPr lang="ru-RU" dirty="0" smtClean="0">
                <a:latin typeface="Garamond" pitchFamily="18" charset="0"/>
              </a:rPr>
              <a:t>", </a:t>
            </a:r>
            <a:r>
              <a:rPr lang="ru-RU" dirty="0" err="1" smtClean="0">
                <a:latin typeface="Garamond" pitchFamily="18" charset="0"/>
              </a:rPr>
              <a:t>захищена</a:t>
            </a:r>
            <a:r>
              <a:rPr lang="ru-RU" dirty="0" smtClean="0">
                <a:latin typeface="Garamond" pitchFamily="18" charset="0"/>
              </a:rPr>
              <a:t> у </a:t>
            </a:r>
            <a:r>
              <a:rPr lang="ru-RU" dirty="0" err="1" smtClean="0">
                <a:latin typeface="Garamond" pitchFamily="18" charset="0"/>
              </a:rPr>
              <a:t>Московському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університеті</a:t>
            </a:r>
            <a:r>
              <a:rPr lang="ru-RU" dirty="0" smtClean="0">
                <a:latin typeface="Garamond" pitchFamily="18" charset="0"/>
              </a:rPr>
              <a:t> як </a:t>
            </a:r>
            <a:r>
              <a:rPr lang="ru-RU" dirty="0" err="1" smtClean="0">
                <a:latin typeface="Garamond" pitchFamily="18" charset="0"/>
              </a:rPr>
              <a:t>докторська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дисертація</a:t>
            </a:r>
            <a:r>
              <a:rPr lang="ru-RU" dirty="0" smtClean="0">
                <a:latin typeface="Garamond" pitchFamily="18" charset="0"/>
              </a:rPr>
              <a:t>. У </a:t>
            </a:r>
            <a:r>
              <a:rPr lang="ru-RU" dirty="0" err="1" smtClean="0">
                <a:latin typeface="Garamond" pitchFamily="18" charset="0"/>
              </a:rPr>
              <a:t>найближчі</a:t>
            </a:r>
            <a:r>
              <a:rPr lang="ru-RU" dirty="0" smtClean="0">
                <a:latin typeface="Garamond" pitchFamily="18" charset="0"/>
              </a:rPr>
              <a:t> роки </a:t>
            </a:r>
            <a:r>
              <a:rPr lang="ru-RU" dirty="0" err="1" smtClean="0">
                <a:latin typeface="Garamond" pitchFamily="18" charset="0"/>
              </a:rPr>
              <a:t>він</a:t>
            </a:r>
            <a:r>
              <a:rPr lang="ru-RU" dirty="0" smtClean="0">
                <a:latin typeface="Garamond" pitchFamily="18" charset="0"/>
              </a:rPr>
              <a:t> видав "</a:t>
            </a:r>
            <a:r>
              <a:rPr lang="ru-RU" dirty="0" err="1" smtClean="0">
                <a:latin typeface="Garamond" pitchFamily="18" charset="0"/>
              </a:rPr>
              <a:t>Нариси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історії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політичної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економії</a:t>
            </a:r>
            <a:r>
              <a:rPr lang="ru-RU" dirty="0" smtClean="0">
                <a:latin typeface="Garamond" pitchFamily="18" charset="0"/>
              </a:rPr>
              <a:t>" (1901—1902)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"</a:t>
            </a:r>
            <a:r>
              <a:rPr lang="ru-RU" dirty="0" err="1" smtClean="0">
                <a:latin typeface="Garamond" pitchFamily="18" charset="0"/>
              </a:rPr>
              <a:t>Нариси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новітньої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історії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політичної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економії</a:t>
            </a:r>
            <a:r>
              <a:rPr lang="ru-RU" dirty="0" smtClean="0">
                <a:latin typeface="Garamond" pitchFamily="18" charset="0"/>
              </a:rPr>
              <a:t>" (1903).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28860" y="2428868"/>
            <a:ext cx="2828182" cy="42498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643174" y="571480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 329584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232" y="6215082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 330860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5223" y="290657"/>
            <a:ext cx="2969947" cy="42813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488" y="928670"/>
            <a:ext cx="3214710" cy="47811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29322" y="1983754"/>
            <a:ext cx="3074324" cy="47297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57488" y="428604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193535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7884" y="1285860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 330350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3570" y="6072206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 301623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hot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3000372"/>
            <a:ext cx="2786050" cy="3445920"/>
          </a:xfrm>
          <a:prstGeom prst="rect">
            <a:avLst/>
          </a:prstGeom>
        </p:spPr>
      </p:pic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9189" y="2393833"/>
            <a:ext cx="2773458" cy="42498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86116" y="1714487"/>
            <a:ext cx="2714644" cy="4330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Михайловский_Н._К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57950" y="285728"/>
            <a:ext cx="2786050" cy="27337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142852"/>
            <a:ext cx="6500858" cy="1477328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До рубежу XIX—XX </a:t>
            </a:r>
            <a:r>
              <a:rPr lang="ru-RU" dirty="0" err="1" smtClean="0">
                <a:latin typeface="Garamond" pitchFamily="18" charset="0"/>
              </a:rPr>
              <a:t>століть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належить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його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енергійна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полеміка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</a:t>
            </a:r>
            <a:r>
              <a:rPr lang="ru-RU" dirty="0" smtClean="0">
                <a:latin typeface="Garamond" pitchFamily="18" charset="0"/>
              </a:rPr>
              <a:t> такими </a:t>
            </a:r>
            <a:r>
              <a:rPr lang="ru-RU" dirty="0" err="1" smtClean="0">
                <a:latin typeface="Garamond" pitchFamily="18" charset="0"/>
              </a:rPr>
              <a:t>авторитетними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представниками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пізньої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народницької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школи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російському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суспільствознавстві</a:t>
            </a:r>
            <a:r>
              <a:rPr lang="ru-RU" dirty="0" smtClean="0">
                <a:latin typeface="Garamond" pitchFamily="18" charset="0"/>
              </a:rPr>
              <a:t> як М.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smtClean="0">
                <a:latin typeface="Garamond" pitchFamily="18" charset="0"/>
              </a:rPr>
              <a:t>К.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Михайловський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М.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smtClean="0">
                <a:latin typeface="Garamond" pitchFamily="18" charset="0"/>
              </a:rPr>
              <a:t>І.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Кареєв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які</a:t>
            </a:r>
            <a:r>
              <a:rPr lang="ru-RU" dirty="0" smtClean="0">
                <a:latin typeface="Garamond" pitchFamily="18" charset="0"/>
              </a:rPr>
              <a:t> не </a:t>
            </a:r>
            <a:r>
              <a:rPr lang="ru-RU" dirty="0" err="1" smtClean="0">
                <a:latin typeface="Garamond" pitchFamily="18" charset="0"/>
              </a:rPr>
              <a:t>приділяли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достатньої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уваги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розвитку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капіталістичного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підприємництва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Росії</a:t>
            </a:r>
            <a:r>
              <a:rPr lang="ru-RU" dirty="0" smtClean="0">
                <a:latin typeface="Garamond" pitchFamily="18" charset="0"/>
              </a:rPr>
              <a:t>. </a:t>
            </a:r>
            <a:endParaRPr lang="ru-RU" dirty="0"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488" y="1785926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 82243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3174" y="6131502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 85239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4875" y="2039662"/>
            <a:ext cx="2958365" cy="45326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00364" y="1071251"/>
            <a:ext cx="3143272" cy="46672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00760" y="214290"/>
            <a:ext cx="2950985" cy="44599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214942" y="428604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Ви</a:t>
            </a:r>
            <a:r>
              <a:rPr lang="ru-RU" dirty="0" smtClean="0">
                <a:solidFill>
                  <a:schemeClr val="bg1"/>
                </a:solidFill>
              </a:rPr>
              <a:t> 22927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5929330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46125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1643050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36603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5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71480"/>
            <a:ext cx="9144001" cy="5000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8" name="Прямоугольник 7"/>
          <p:cNvSpPr/>
          <p:nvPr/>
        </p:nvSpPr>
        <p:spPr>
          <a:xfrm>
            <a:off x="142876" y="85531"/>
            <a:ext cx="8929718" cy="1200329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Михайло </a:t>
            </a:r>
            <a:r>
              <a:rPr lang="ru-RU" dirty="0" err="1" smtClean="0">
                <a:latin typeface="Garamond" pitchFamily="18" charset="0"/>
              </a:rPr>
              <a:t>Іванович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Туган-Барановський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народився</a:t>
            </a:r>
            <a:r>
              <a:rPr lang="ru-RU" dirty="0" smtClean="0">
                <a:latin typeface="Garamond" pitchFamily="18" charset="0"/>
              </a:rPr>
              <a:t> 8 </a:t>
            </a:r>
            <a:r>
              <a:rPr lang="ru-RU" dirty="0" err="1" smtClean="0">
                <a:latin typeface="Garamond" pitchFamily="18" charset="0"/>
              </a:rPr>
              <a:t>січня</a:t>
            </a:r>
            <a:r>
              <a:rPr lang="ru-RU" dirty="0" smtClean="0">
                <a:latin typeface="Garamond" pitchFamily="18" charset="0"/>
              </a:rPr>
              <a:t> 1865 року в </a:t>
            </a:r>
            <a:r>
              <a:rPr lang="ru-RU" dirty="0" err="1" smtClean="0">
                <a:latin typeface="Garamond" pitchFamily="18" charset="0"/>
              </a:rPr>
              <a:t>селі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Солоному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Куп'янського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повіту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Харківської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губернії</a:t>
            </a:r>
            <a:r>
              <a:rPr lang="ru-RU" dirty="0" smtClean="0">
                <a:latin typeface="Garamond" pitchFamily="18" charset="0"/>
              </a:rPr>
              <a:t> у </a:t>
            </a:r>
            <a:r>
              <a:rPr lang="ru-RU" dirty="0" err="1" smtClean="0">
                <a:latin typeface="Garamond" pitchFamily="18" charset="0"/>
              </a:rPr>
              <a:t>дворянській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родині</a:t>
            </a:r>
            <a:r>
              <a:rPr lang="ru-RU" dirty="0" smtClean="0">
                <a:latin typeface="Garamond" pitchFamily="18" charset="0"/>
              </a:rPr>
              <a:t>. </a:t>
            </a:r>
            <a:r>
              <a:rPr lang="ru-RU" dirty="0" err="1" smtClean="0">
                <a:latin typeface="Garamond" pitchFamily="18" charset="0"/>
              </a:rPr>
              <a:t>Його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батько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був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артилерійським</a:t>
            </a:r>
            <a:r>
              <a:rPr lang="ru-RU" dirty="0" smtClean="0">
                <a:latin typeface="Garamond" pitchFamily="18" charset="0"/>
              </a:rPr>
              <a:t> генералом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мав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давні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кримсько­татарські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корені</a:t>
            </a:r>
            <a:r>
              <a:rPr lang="ru-RU" dirty="0" smtClean="0">
                <a:latin typeface="Garamond" pitchFamily="18" charset="0"/>
              </a:rPr>
              <a:t>, а </a:t>
            </a:r>
            <a:r>
              <a:rPr lang="ru-RU" dirty="0" err="1" smtClean="0">
                <a:latin typeface="Garamond" pitchFamily="18" charset="0"/>
              </a:rPr>
              <a:t>мати</a:t>
            </a:r>
            <a:r>
              <a:rPr lang="ru-RU" dirty="0" smtClean="0">
                <a:latin typeface="Garamond" pitchFamily="18" charset="0"/>
              </a:rPr>
              <a:t> належала до роду </a:t>
            </a:r>
            <a:r>
              <a:rPr lang="ru-RU" dirty="0" err="1" smtClean="0">
                <a:latin typeface="Garamond" pitchFamily="18" charset="0"/>
              </a:rPr>
              <a:t>українських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інтелігентів</a:t>
            </a:r>
            <a:r>
              <a:rPr lang="ru-RU" dirty="0" smtClean="0">
                <a:latin typeface="Garamond" pitchFamily="18" charset="0"/>
              </a:rPr>
              <a:t>. 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2143116"/>
            <a:ext cx="3159800" cy="42667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00364" y="6000768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Ао</a:t>
            </a:r>
            <a:r>
              <a:rPr lang="ru-RU" dirty="0" smtClean="0">
                <a:solidFill>
                  <a:schemeClr val="bg1"/>
                </a:solidFill>
              </a:rPr>
              <a:t> 257017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4286280" cy="3416320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Garamond" pitchFamily="18" charset="0"/>
              </a:rPr>
              <a:t>Вивчаючи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становлення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капіталістичного</a:t>
            </a:r>
            <a:r>
              <a:rPr lang="ru-RU" dirty="0" smtClean="0">
                <a:latin typeface="Garamond" pitchFamily="18" charset="0"/>
              </a:rPr>
              <a:t> сектора </a:t>
            </a:r>
            <a:r>
              <a:rPr lang="ru-RU" dirty="0" err="1" smtClean="0">
                <a:latin typeface="Garamond" pitchFamily="18" charset="0"/>
              </a:rPr>
              <a:t>виробництва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пов'язані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цим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соціальні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проблеми</a:t>
            </a:r>
            <a:r>
              <a:rPr lang="ru-RU" dirty="0" smtClean="0">
                <a:latin typeface="Garamond" pitchFamily="18" charset="0"/>
              </a:rPr>
              <a:t>, учений </a:t>
            </a:r>
            <a:r>
              <a:rPr lang="ru-RU" dirty="0" err="1" smtClean="0">
                <a:latin typeface="Garamond" pitchFamily="18" charset="0"/>
              </a:rPr>
              <a:t>вважав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що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полегшення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долі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працівників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можливе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завдяки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розвитку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кооперативних</a:t>
            </a:r>
            <a:r>
              <a:rPr lang="ru-RU" dirty="0" smtClean="0">
                <a:latin typeface="Garamond" pitchFamily="18" charset="0"/>
              </a:rPr>
              <a:t> форм </a:t>
            </a:r>
            <a:r>
              <a:rPr lang="ru-RU" dirty="0" err="1" smtClean="0">
                <a:latin typeface="Garamond" pitchFamily="18" charset="0"/>
              </a:rPr>
              <a:t>виробництва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власності</a:t>
            </a:r>
            <a:r>
              <a:rPr lang="ru-RU" dirty="0" smtClean="0">
                <a:latin typeface="Garamond" pitchFamily="18" charset="0"/>
              </a:rPr>
              <a:t>. У </a:t>
            </a:r>
            <a:r>
              <a:rPr lang="ru-RU" dirty="0" err="1" smtClean="0">
                <a:latin typeface="Garamond" pitchFamily="18" charset="0"/>
              </a:rPr>
              <a:t>цьому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він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убачав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компроміс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деякий</a:t>
            </a:r>
            <a:r>
              <a:rPr lang="ru-RU" dirty="0" smtClean="0">
                <a:latin typeface="Garamond" pitchFamily="18" charset="0"/>
              </a:rPr>
              <a:t> "</a:t>
            </a:r>
            <a:r>
              <a:rPr lang="ru-RU" dirty="0" err="1" smtClean="0">
                <a:latin typeface="Garamond" pitchFamily="18" charset="0"/>
              </a:rPr>
              <a:t>середній</a:t>
            </a:r>
            <a:r>
              <a:rPr lang="ru-RU" dirty="0" smtClean="0">
                <a:latin typeface="Garamond" pitchFamily="18" charset="0"/>
              </a:rPr>
              <a:t> шлях" </a:t>
            </a:r>
            <a:r>
              <a:rPr lang="ru-RU" dirty="0" err="1" smtClean="0">
                <a:latin typeface="Garamond" pitchFamily="18" charset="0"/>
              </a:rPr>
              <a:t>розвитку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між</a:t>
            </a:r>
            <a:r>
              <a:rPr lang="ru-RU" dirty="0" smtClean="0">
                <a:latin typeface="Garamond" pitchFamily="18" charset="0"/>
              </a:rPr>
              <a:t> "диким" </a:t>
            </a:r>
            <a:r>
              <a:rPr lang="ru-RU" dirty="0" err="1" smtClean="0">
                <a:latin typeface="Garamond" pitchFamily="18" charset="0"/>
              </a:rPr>
              <a:t>капіталізмом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його</a:t>
            </a:r>
            <a:r>
              <a:rPr lang="ru-RU" dirty="0" smtClean="0">
                <a:latin typeface="Garamond" pitchFamily="18" charset="0"/>
              </a:rPr>
              <a:t> диктатом </a:t>
            </a:r>
            <a:r>
              <a:rPr lang="ru-RU" dirty="0" err="1" smtClean="0">
                <a:latin typeface="Garamond" pitchFamily="18" charset="0"/>
              </a:rPr>
              <a:t>ринкової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кон'юнктури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соціалістичною</a:t>
            </a:r>
            <a:r>
              <a:rPr lang="ru-RU" dirty="0" smtClean="0">
                <a:latin typeface="Garamond" pitchFamily="18" charset="0"/>
              </a:rPr>
              <a:t> доктриною, </a:t>
            </a:r>
            <a:r>
              <a:rPr lang="ru-RU" dirty="0" err="1" smtClean="0">
                <a:latin typeface="Garamond" pitchFamily="18" charset="0"/>
              </a:rPr>
              <a:t>що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здавалася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вченому</a:t>
            </a:r>
            <a:r>
              <a:rPr lang="ru-RU" dirty="0" smtClean="0">
                <a:latin typeface="Garamond" pitchFamily="18" charset="0"/>
              </a:rPr>
              <a:t> у </a:t>
            </a:r>
            <a:r>
              <a:rPr lang="ru-RU" dirty="0" err="1" smtClean="0">
                <a:latin typeface="Garamond" pitchFamily="18" charset="0"/>
              </a:rPr>
              <a:t>її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класичній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формі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чим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далі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утопічнішою</a:t>
            </a:r>
            <a:r>
              <a:rPr lang="ru-RU" dirty="0" smtClean="0">
                <a:latin typeface="Garamond" pitchFamily="18" charset="0"/>
              </a:rPr>
              <a:t>.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5" name="Рисунок 4" descr="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771137"/>
            <a:ext cx="5572132" cy="3086863"/>
          </a:xfrm>
          <a:prstGeom prst="rect">
            <a:avLst/>
          </a:prstGeom>
        </p:spPr>
      </p:pic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57686" y="71414"/>
            <a:ext cx="2694385" cy="4071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72348" y="2770048"/>
            <a:ext cx="2557370" cy="38182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715140" y="785794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 329584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9322" y="6072206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 22390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214290"/>
            <a:ext cx="2967746" cy="4143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28926" y="1000108"/>
            <a:ext cx="3214710" cy="44755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72198" y="2428868"/>
            <a:ext cx="2857520" cy="42409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43174" y="4500570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226931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132" y="6072206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 90696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0364" y="500042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 85907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0986" y="142852"/>
            <a:ext cx="2764112" cy="4172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1395503721_6ddc38d96a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3844193"/>
            <a:ext cx="5286380" cy="3013807"/>
          </a:xfrm>
          <a:prstGeom prst="rect">
            <a:avLst/>
          </a:prstGeom>
        </p:spPr>
      </p:pic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04226" y="2000239"/>
            <a:ext cx="2921102" cy="44879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715008" y="181815"/>
            <a:ext cx="3286148" cy="4247317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Не </a:t>
            </a:r>
            <a:r>
              <a:rPr lang="ru-RU" dirty="0" err="1" smtClean="0">
                <a:latin typeface="Garamond" pitchFamily="18" charset="0"/>
              </a:rPr>
              <a:t>пориваючи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вищими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навчальними</a:t>
            </a:r>
            <a:r>
              <a:rPr lang="ru-RU" dirty="0" smtClean="0">
                <a:latin typeface="Garamond" pitchFamily="18" charset="0"/>
              </a:rPr>
              <a:t> закладами </a:t>
            </a:r>
            <a:r>
              <a:rPr lang="ru-RU" dirty="0" err="1" smtClean="0">
                <a:latin typeface="Garamond" pitchFamily="18" charset="0"/>
              </a:rPr>
              <a:t>російських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столиць</a:t>
            </a:r>
            <a:r>
              <a:rPr lang="ru-RU" dirty="0" smtClean="0">
                <a:latin typeface="Garamond" pitchFamily="18" charset="0"/>
              </a:rPr>
              <a:t>, </a:t>
            </a:r>
            <a:endParaRPr lang="en-US" dirty="0" smtClean="0">
              <a:latin typeface="Garamond" pitchFamily="18" charset="0"/>
            </a:endParaRPr>
          </a:p>
          <a:p>
            <a:r>
              <a:rPr lang="ru-RU" dirty="0" smtClean="0">
                <a:latin typeface="Garamond" pitchFamily="18" charset="0"/>
              </a:rPr>
              <a:t>М.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smtClean="0">
                <a:latin typeface="Garamond" pitchFamily="18" charset="0"/>
              </a:rPr>
              <a:t>І.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Туган-Барановський</a:t>
            </a:r>
            <a:r>
              <a:rPr lang="ru-RU" dirty="0" smtClean="0">
                <a:latin typeface="Garamond" pitchFamily="18" charset="0"/>
              </a:rPr>
              <a:t> </a:t>
            </a:r>
            <a:endParaRPr lang="en-US" dirty="0" smtClean="0">
              <a:latin typeface="Garamond" pitchFamily="18" charset="0"/>
            </a:endParaRPr>
          </a:p>
          <a:p>
            <a:r>
              <a:rPr lang="ru-RU" dirty="0" smtClean="0">
                <a:latin typeface="Garamond" pitchFamily="18" charset="0"/>
              </a:rPr>
              <a:t>у 1901 — 1905 роках жив </a:t>
            </a:r>
            <a:r>
              <a:rPr lang="ru-RU" dirty="0" err="1" smtClean="0">
                <a:latin typeface="Garamond" pitchFamily="18" charset="0"/>
              </a:rPr>
              <a:t>переважно</a:t>
            </a:r>
            <a:r>
              <a:rPr lang="ru-RU" dirty="0" smtClean="0">
                <a:latin typeface="Garamond" pitchFamily="18" charset="0"/>
              </a:rPr>
              <a:t> на </a:t>
            </a:r>
            <a:r>
              <a:rPr lang="ru-RU" dirty="0" err="1" smtClean="0">
                <a:latin typeface="Garamond" pitchFamily="18" charset="0"/>
              </a:rPr>
              <a:t>Полтавщині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співробітничав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із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місцевими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земськими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установами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справі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економічного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розвитку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вирішення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соціальних</a:t>
            </a:r>
            <a:r>
              <a:rPr lang="ru-RU" dirty="0" smtClean="0">
                <a:latin typeface="Garamond" pitchFamily="18" charset="0"/>
              </a:rPr>
              <a:t> проблем </a:t>
            </a:r>
            <a:r>
              <a:rPr lang="ru-RU" dirty="0" err="1" smtClean="0">
                <a:latin typeface="Garamond" pitchFamily="18" charset="0"/>
              </a:rPr>
              <a:t>губернії</a:t>
            </a:r>
            <a:r>
              <a:rPr lang="ru-RU" dirty="0" smtClean="0">
                <a:latin typeface="Garamond" pitchFamily="18" charset="0"/>
              </a:rPr>
              <a:t>. У </a:t>
            </a:r>
            <a:r>
              <a:rPr lang="ru-RU" dirty="0" err="1" smtClean="0">
                <a:latin typeface="Garamond" pitchFamily="18" charset="0"/>
              </a:rPr>
              <a:t>ці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наступні</a:t>
            </a:r>
            <a:r>
              <a:rPr lang="ru-RU" dirty="0" smtClean="0">
                <a:latin typeface="Garamond" pitchFamily="18" charset="0"/>
              </a:rPr>
              <a:t> роки </a:t>
            </a:r>
            <a:r>
              <a:rPr lang="ru-RU" dirty="0" err="1" smtClean="0">
                <a:latin typeface="Garamond" pitchFamily="18" charset="0"/>
              </a:rPr>
              <a:t>він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зробив</a:t>
            </a:r>
            <a:r>
              <a:rPr lang="ru-RU" dirty="0" smtClean="0">
                <a:latin typeface="Garamond" pitchFamily="18" charset="0"/>
              </a:rPr>
              <a:t> великий </a:t>
            </a:r>
            <a:r>
              <a:rPr lang="ru-RU" dirty="0" err="1" smtClean="0">
                <a:latin typeface="Garamond" pitchFamily="18" charset="0"/>
              </a:rPr>
              <a:t>практичний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внесок</a:t>
            </a:r>
            <a:r>
              <a:rPr lang="ru-RU" dirty="0" smtClean="0">
                <a:latin typeface="Garamond" pitchFamily="18" charset="0"/>
              </a:rPr>
              <a:t> у </a:t>
            </a:r>
            <a:r>
              <a:rPr lang="ru-RU" dirty="0" err="1" smtClean="0">
                <a:latin typeface="Garamond" pitchFamily="18" charset="0"/>
              </a:rPr>
              <a:t>розвиток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кооперативних</a:t>
            </a:r>
            <a:r>
              <a:rPr lang="ru-RU" dirty="0" smtClean="0">
                <a:latin typeface="Garamond" pitchFamily="18" charset="0"/>
              </a:rPr>
              <a:t> структур </a:t>
            </a:r>
            <a:r>
              <a:rPr lang="ru-RU" dirty="0" err="1" smtClean="0">
                <a:latin typeface="Garamond" pitchFamily="18" charset="0"/>
              </a:rPr>
              <a:t>губернії</a:t>
            </a:r>
            <a:r>
              <a:rPr lang="ru-RU" dirty="0" smtClean="0">
                <a:latin typeface="Garamond" pitchFamily="18" charset="0"/>
              </a:rPr>
              <a:t>.</a:t>
            </a:r>
            <a:endParaRPr lang="ru-RU" dirty="0">
              <a:latin typeface="Garamon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1071546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185133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5357826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181501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142852"/>
            <a:ext cx="2928958" cy="5072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57884" y="142852"/>
            <a:ext cx="3087603" cy="5075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28926" y="1643050"/>
            <a:ext cx="3286148" cy="49833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357422" y="571480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   В 194924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5857892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Ви</a:t>
            </a:r>
            <a:r>
              <a:rPr lang="ru-RU" dirty="0" smtClean="0">
                <a:solidFill>
                  <a:schemeClr val="bg1"/>
                </a:solidFill>
              </a:rPr>
              <a:t> 384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7752" y="785794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 303256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1217c3_651f8b5a_XX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0" y="3049653"/>
            <a:ext cx="5020272" cy="38083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43240" y="142852"/>
            <a:ext cx="5786478" cy="2031325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З 1906 року М. І. </a:t>
            </a:r>
            <a:r>
              <a:rPr lang="ru-RU" dirty="0" err="1" smtClean="0">
                <a:latin typeface="Garamond" pitchFamily="18" charset="0"/>
              </a:rPr>
              <a:t>Туган-Барановський</a:t>
            </a:r>
            <a:r>
              <a:rPr lang="ru-RU" dirty="0" smtClean="0">
                <a:latin typeface="Garamond" pitchFamily="18" charset="0"/>
              </a:rPr>
              <a:t>, будучи приват-доцентом, а </a:t>
            </a:r>
            <a:r>
              <a:rPr lang="ru-RU" dirty="0" err="1" smtClean="0">
                <a:latin typeface="Garamond" pitchFamily="18" charset="0"/>
              </a:rPr>
              <a:t>потім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професором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політичної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економії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Петербурзького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університету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Петербурзького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політехнічного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інституту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виступає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головним</a:t>
            </a:r>
            <a:r>
              <a:rPr lang="ru-RU" dirty="0" smtClean="0">
                <a:latin typeface="Garamond" pitchFamily="18" charset="0"/>
              </a:rPr>
              <a:t> редактором журналу "</a:t>
            </a:r>
            <a:r>
              <a:rPr lang="ru-RU" dirty="0" err="1" smtClean="0">
                <a:latin typeface="Garamond" pitchFamily="18" charset="0"/>
              </a:rPr>
              <a:t>Вісник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кооперації</a:t>
            </a:r>
            <a:r>
              <a:rPr lang="ru-RU" dirty="0" smtClean="0">
                <a:latin typeface="Garamond" pitchFamily="18" charset="0"/>
              </a:rPr>
              <a:t>", </a:t>
            </a:r>
            <a:r>
              <a:rPr lang="ru-RU" dirty="0" err="1" smtClean="0">
                <a:latin typeface="Garamond" pitchFamily="18" charset="0"/>
              </a:rPr>
              <a:t>поєднуючи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цю</a:t>
            </a:r>
            <a:r>
              <a:rPr lang="ru-RU" dirty="0" smtClean="0">
                <a:latin typeface="Garamond" pitchFamily="18" charset="0"/>
              </a:rPr>
              <a:t> роботу </a:t>
            </a:r>
            <a:r>
              <a:rPr lang="ru-RU" dirty="0" err="1" smtClean="0">
                <a:latin typeface="Garamond" pitchFamily="18" charset="0"/>
              </a:rPr>
              <a:t>з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редагуванням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капітального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серійного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видання</a:t>
            </a:r>
            <a:r>
              <a:rPr lang="ru-RU" dirty="0" smtClean="0">
                <a:latin typeface="Garamond" pitchFamily="18" charset="0"/>
              </a:rPr>
              <a:t> "</a:t>
            </a:r>
            <a:r>
              <a:rPr lang="ru-RU" dirty="0" err="1" smtClean="0">
                <a:latin typeface="Garamond" pitchFamily="18" charset="0"/>
              </a:rPr>
              <a:t>Нові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ідеї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економіці</a:t>
            </a:r>
            <a:r>
              <a:rPr lang="ru-RU" dirty="0" smtClean="0">
                <a:latin typeface="Garamond" pitchFamily="18" charset="0"/>
              </a:rPr>
              <a:t>" (</a:t>
            </a:r>
            <a:r>
              <a:rPr lang="ru-RU" dirty="0" err="1" smtClean="0">
                <a:latin typeface="Garamond" pitchFamily="18" charset="0"/>
              </a:rPr>
              <a:t>усього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вийшло</a:t>
            </a:r>
            <a:r>
              <a:rPr lang="ru-RU" dirty="0" smtClean="0">
                <a:latin typeface="Garamond" pitchFamily="18" charset="0"/>
              </a:rPr>
              <a:t> 5 </a:t>
            </a:r>
            <a:r>
              <a:rPr lang="ru-RU" dirty="0" err="1" smtClean="0">
                <a:latin typeface="Garamond" pitchFamily="18" charset="0"/>
              </a:rPr>
              <a:t>томів</a:t>
            </a:r>
            <a:r>
              <a:rPr lang="ru-RU" dirty="0" smtClean="0">
                <a:latin typeface="Garamond" pitchFamily="18" charset="0"/>
              </a:rPr>
              <a:t>).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16928"/>
            <a:ext cx="2737897" cy="40666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335828" y="2500306"/>
            <a:ext cx="2593362" cy="4071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071670" y="5572140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519283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4071942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647893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04948845_035_29541_1320811067_3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28050" y="3794889"/>
            <a:ext cx="4915950" cy="30631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43636" y="142853"/>
            <a:ext cx="2857520" cy="3970318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Garamond" pitchFamily="18" charset="0"/>
              </a:rPr>
              <a:t>Свої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теоретичні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викладення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щодо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значення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кооперації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він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зміг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пе­ревірити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застосувати</a:t>
            </a:r>
            <a:r>
              <a:rPr lang="ru-RU" dirty="0" smtClean="0">
                <a:latin typeface="Garamond" pitchFamily="18" charset="0"/>
              </a:rPr>
              <a:t> на </a:t>
            </a:r>
            <a:r>
              <a:rPr lang="ru-RU" dirty="0" err="1" smtClean="0">
                <a:latin typeface="Garamond" pitchFamily="18" charset="0"/>
              </a:rPr>
              <a:t>практиці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Україні</a:t>
            </a:r>
            <a:r>
              <a:rPr lang="ru-RU" dirty="0" smtClean="0">
                <a:latin typeface="Garamond" pitchFamily="18" charset="0"/>
              </a:rPr>
              <a:t>. </a:t>
            </a:r>
            <a:r>
              <a:rPr lang="ru-RU" dirty="0" err="1" smtClean="0">
                <a:latin typeface="Garamond" pitchFamily="18" charset="0"/>
              </a:rPr>
              <a:t>Результати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цього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поєднання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теорії</a:t>
            </a:r>
            <a:r>
              <a:rPr lang="ru-RU" dirty="0" smtClean="0">
                <a:latin typeface="Garamond" pitchFamily="18" charset="0"/>
              </a:rPr>
              <a:t> та практики </a:t>
            </a:r>
            <a:r>
              <a:rPr lang="ru-RU" dirty="0" err="1" smtClean="0">
                <a:latin typeface="Garamond" pitchFamily="18" charset="0"/>
              </a:rPr>
              <a:t>були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узагальнені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книзі</a:t>
            </a:r>
            <a:r>
              <a:rPr lang="ru-RU" dirty="0" smtClean="0">
                <a:latin typeface="Garamond" pitchFamily="18" charset="0"/>
              </a:rPr>
              <a:t> "</a:t>
            </a:r>
            <a:r>
              <a:rPr lang="ru-RU" dirty="0" err="1" smtClean="0">
                <a:latin typeface="Garamond" pitchFamily="18" charset="0"/>
              </a:rPr>
              <a:t>Соціальні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основи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кооперації</a:t>
            </a:r>
            <a:r>
              <a:rPr lang="ru-RU" dirty="0" smtClean="0">
                <a:latin typeface="Garamond" pitchFamily="18" charset="0"/>
              </a:rPr>
              <a:t>" (1916). </a:t>
            </a:r>
            <a:r>
              <a:rPr lang="ru-RU" dirty="0" err="1" smtClean="0">
                <a:latin typeface="Garamond" pitchFamily="18" charset="0"/>
              </a:rPr>
              <a:t>Незабаром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була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опублікована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його</a:t>
            </a:r>
            <a:r>
              <a:rPr lang="ru-RU" dirty="0" smtClean="0">
                <a:latin typeface="Garamond" pitchFamily="18" charset="0"/>
              </a:rPr>
              <a:t> теоретична </a:t>
            </a:r>
            <a:r>
              <a:rPr lang="ru-RU" dirty="0" err="1" smtClean="0">
                <a:latin typeface="Garamond" pitchFamily="18" charset="0"/>
              </a:rPr>
              <a:t>праця</a:t>
            </a:r>
            <a:r>
              <a:rPr lang="ru-RU" dirty="0" smtClean="0">
                <a:latin typeface="Garamond" pitchFamily="18" charset="0"/>
              </a:rPr>
              <a:t> "</a:t>
            </a:r>
            <a:r>
              <a:rPr lang="ru-RU" dirty="0" err="1" smtClean="0">
                <a:latin typeface="Garamond" pitchFamily="18" charset="0"/>
              </a:rPr>
              <a:t>Паперові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гроші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метал" (1917).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55673" y="142852"/>
            <a:ext cx="2759335" cy="4071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2103410"/>
            <a:ext cx="3170197" cy="43656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71736" y="928670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 301623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6050" y="5429264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19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1" y="1785926"/>
            <a:ext cx="3134077" cy="48657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00760" y="1714488"/>
            <a:ext cx="3000396" cy="49257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00364" y="214290"/>
            <a:ext cx="3280166" cy="5243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72132" y="6143644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Ви18444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5643578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 301819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4546" y="928670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 348678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monstration_Pietarsaari_19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0982"/>
            <a:ext cx="5996152" cy="4647018"/>
          </a:xfrm>
          <a:prstGeom prst="rect">
            <a:avLst/>
          </a:prstGeom>
        </p:spPr>
      </p:pic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14290"/>
            <a:ext cx="2737897" cy="36834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643570" y="142852"/>
            <a:ext cx="3357586" cy="5078313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dirty="0" smtClean="0">
                <a:latin typeface="Garamond" pitchFamily="18" charset="0"/>
              </a:rPr>
              <a:t>У 1905 році </a:t>
            </a:r>
            <a:r>
              <a:rPr lang="uk-UA" dirty="0" err="1" smtClean="0">
                <a:latin typeface="Garamond" pitchFamily="18" charset="0"/>
              </a:rPr>
              <a:t>Туган-Барановський</a:t>
            </a:r>
            <a:r>
              <a:rPr lang="uk-UA" dirty="0" smtClean="0">
                <a:latin typeface="Garamond" pitchFamily="18" charset="0"/>
              </a:rPr>
              <a:t>, як і багато інших представників російської, у тому числі й української, наукової інтелігенції, активно включається в роботу партії конституційних демократів — носія ідей волі і прав особистості. </a:t>
            </a:r>
            <a:r>
              <a:rPr lang="ru-RU" dirty="0" smtClean="0">
                <a:latin typeface="Garamond" pitchFamily="18" charset="0"/>
              </a:rPr>
              <a:t>У </a:t>
            </a:r>
            <a:r>
              <a:rPr lang="ru-RU" dirty="0" err="1" smtClean="0">
                <a:latin typeface="Garamond" pitchFamily="18" charset="0"/>
              </a:rPr>
              <a:t>ході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першої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російської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революції</a:t>
            </a:r>
            <a:r>
              <a:rPr lang="ru-RU" dirty="0" smtClean="0">
                <a:latin typeface="Garamond" pitchFamily="18" charset="0"/>
              </a:rPr>
              <a:t> 1905—1907 </a:t>
            </a:r>
            <a:r>
              <a:rPr lang="ru-RU" dirty="0" err="1" smtClean="0">
                <a:latin typeface="Garamond" pitchFamily="18" charset="0"/>
              </a:rPr>
              <a:t>років</a:t>
            </a:r>
            <a:r>
              <a:rPr lang="ru-RU" dirty="0" smtClean="0">
                <a:latin typeface="Garamond" pitchFamily="18" charset="0"/>
              </a:rPr>
              <a:t> у </a:t>
            </a:r>
            <a:r>
              <a:rPr lang="ru-RU" dirty="0" err="1" smtClean="0">
                <a:latin typeface="Garamond" pitchFamily="18" charset="0"/>
              </a:rPr>
              <a:t>багатьох</a:t>
            </a:r>
            <a:r>
              <a:rPr lang="ru-RU" dirty="0" smtClean="0">
                <a:latin typeface="Garamond" pitchFamily="18" charset="0"/>
              </a:rPr>
              <a:t> книгах, </a:t>
            </a:r>
            <a:r>
              <a:rPr lang="ru-RU" dirty="0" err="1" smtClean="0">
                <a:latin typeface="Garamond" pitchFamily="18" charset="0"/>
              </a:rPr>
              <a:t>брошурах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статтях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він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розробляє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пропагує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нові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засновані</a:t>
            </a:r>
            <a:r>
              <a:rPr lang="ru-RU" dirty="0" smtClean="0">
                <a:latin typeface="Garamond" pitchFamily="18" charset="0"/>
              </a:rPr>
              <a:t> на </a:t>
            </a:r>
            <a:r>
              <a:rPr lang="ru-RU" dirty="0" err="1" smtClean="0">
                <a:latin typeface="Garamond" pitchFamily="18" charset="0"/>
              </a:rPr>
              <a:t>новітніх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політекономічних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розробках</a:t>
            </a:r>
            <a:r>
              <a:rPr lang="ru-RU" dirty="0" smtClean="0">
                <a:latin typeface="Garamond" pitchFamily="18" charset="0"/>
              </a:rPr>
              <a:t>, кроки </a:t>
            </a:r>
            <a:r>
              <a:rPr lang="ru-RU" dirty="0" err="1" smtClean="0">
                <a:latin typeface="Garamond" pitchFamily="18" charset="0"/>
              </a:rPr>
              <a:t>з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подолання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суспільно-політичної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кризи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що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охопила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країну</a:t>
            </a:r>
            <a:r>
              <a:rPr lang="ru-RU" dirty="0" smtClean="0">
                <a:latin typeface="Garamond" pitchFamily="18" charset="0"/>
              </a:rPr>
              <a:t>, шляхом </a:t>
            </a:r>
            <a:r>
              <a:rPr lang="ru-RU" dirty="0" err="1" smtClean="0">
                <a:latin typeface="Garamond" pitchFamily="18" charset="0"/>
              </a:rPr>
              <a:t>відмови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від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насильства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поваги</a:t>
            </a:r>
            <a:r>
              <a:rPr lang="ru-RU" dirty="0" smtClean="0">
                <a:latin typeface="Garamond" pitchFamily="18" charset="0"/>
              </a:rPr>
              <a:t> до прав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свобод </a:t>
            </a:r>
            <a:r>
              <a:rPr lang="ru-RU" dirty="0" err="1" smtClean="0">
                <a:latin typeface="Garamond" pitchFamily="18" charset="0"/>
              </a:rPr>
              <a:t>людини</a:t>
            </a:r>
            <a:r>
              <a:rPr lang="ru-RU" dirty="0" smtClean="0">
                <a:latin typeface="Garamond" pitchFamily="18" charset="0"/>
              </a:rPr>
              <a:t>.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00960" y="785794"/>
            <a:ext cx="2784699" cy="4071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143108" y="4429132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 84307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285728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 11084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214290"/>
            <a:ext cx="2836484" cy="4861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43174" y="1097710"/>
            <a:ext cx="3392433" cy="49030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5009" y="1669214"/>
            <a:ext cx="3286147" cy="49030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428860" y="5417122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52171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500042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 424758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256" y="6143644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130913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29058" y="2577110"/>
            <a:ext cx="2843147" cy="40612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0347" y="2571744"/>
            <a:ext cx="2671651" cy="4071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200px-Дорошенко_Дмитр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0" y="2214554"/>
            <a:ext cx="1714480" cy="2077021"/>
          </a:xfrm>
          <a:prstGeom prst="rect">
            <a:avLst/>
          </a:prstGeom>
        </p:spPr>
      </p:pic>
      <p:pic>
        <p:nvPicPr>
          <p:cNvPr id="10" name="Рисунок 9" descr="vasylenkomp-227x30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8321" y="0"/>
            <a:ext cx="1675679" cy="2214554"/>
          </a:xfrm>
          <a:prstGeom prst="rect">
            <a:avLst/>
          </a:prstGeom>
        </p:spPr>
      </p:pic>
      <p:pic>
        <p:nvPicPr>
          <p:cNvPr id="11" name="Рисунок 10" descr="Єфремов_С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520" y="4286256"/>
            <a:ext cx="1714479" cy="25802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44" y="120544"/>
            <a:ext cx="7358082" cy="2308324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Garamond" pitchFamily="18" charset="0"/>
              </a:rPr>
              <a:t>Цьому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присвячені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праці</a:t>
            </a:r>
            <a:r>
              <a:rPr lang="ru-RU" dirty="0" smtClean="0">
                <a:latin typeface="Garamond" pitchFamily="18" charset="0"/>
              </a:rPr>
              <a:t> "</a:t>
            </a:r>
            <a:r>
              <a:rPr lang="ru-RU" dirty="0" err="1" smtClean="0">
                <a:latin typeface="Garamond" pitchFamily="18" charset="0"/>
              </a:rPr>
              <a:t>Земельна</a:t>
            </a:r>
            <a:r>
              <a:rPr lang="ru-RU" dirty="0" smtClean="0">
                <a:latin typeface="Garamond" pitchFamily="18" charset="0"/>
              </a:rPr>
              <a:t> реформа" (1905) , "</a:t>
            </a:r>
            <a:r>
              <a:rPr lang="ru-RU" dirty="0" err="1" smtClean="0">
                <a:latin typeface="Garamond" pitchFamily="18" charset="0"/>
              </a:rPr>
              <a:t>Сучасний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соціалізм</a:t>
            </a:r>
            <a:r>
              <a:rPr lang="ru-RU" dirty="0" smtClean="0">
                <a:latin typeface="Garamond" pitchFamily="18" charset="0"/>
              </a:rPr>
              <a:t> у </a:t>
            </a:r>
            <a:r>
              <a:rPr lang="ru-RU" dirty="0" err="1" smtClean="0">
                <a:latin typeface="Garamond" pitchFamily="18" charset="0"/>
              </a:rPr>
              <a:t>своєму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історичному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розвитку</a:t>
            </a:r>
            <a:r>
              <a:rPr lang="ru-RU" dirty="0" smtClean="0">
                <a:latin typeface="Garamond" pitchFamily="18" charset="0"/>
              </a:rPr>
              <a:t>" (1906), а </a:t>
            </a:r>
            <a:r>
              <a:rPr lang="ru-RU" dirty="0" err="1" smtClean="0">
                <a:latin typeface="Garamond" pitchFamily="18" charset="0"/>
              </a:rPr>
              <a:t>також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написані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наступні</a:t>
            </a:r>
            <a:r>
              <a:rPr lang="ru-RU" dirty="0" smtClean="0">
                <a:latin typeface="Garamond" pitchFamily="18" charset="0"/>
              </a:rPr>
              <a:t> роки "До </a:t>
            </a:r>
            <a:r>
              <a:rPr lang="ru-RU" dirty="0" err="1" smtClean="0">
                <a:latin typeface="Garamond" pitchFamily="18" charset="0"/>
              </a:rPr>
              <a:t>кращого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майбутнього</a:t>
            </a:r>
            <a:r>
              <a:rPr lang="ru-RU" dirty="0" smtClean="0">
                <a:latin typeface="Garamond" pitchFamily="18" charset="0"/>
              </a:rPr>
              <a:t>" (1912)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"У </a:t>
            </a:r>
            <a:r>
              <a:rPr lang="ru-RU" dirty="0" err="1" smtClean="0">
                <a:latin typeface="Garamond" pitchFamily="18" charset="0"/>
              </a:rPr>
              <a:t>пошуках</a:t>
            </a:r>
            <a:r>
              <a:rPr lang="ru-RU" dirty="0" smtClean="0">
                <a:latin typeface="Garamond" pitchFamily="18" charset="0"/>
              </a:rPr>
              <a:t> нового </a:t>
            </a:r>
            <a:r>
              <a:rPr lang="ru-RU" dirty="0" err="1" smtClean="0">
                <a:latin typeface="Garamond" pitchFamily="18" charset="0"/>
              </a:rPr>
              <a:t>світу</a:t>
            </a:r>
            <a:r>
              <a:rPr lang="ru-RU" dirty="0" smtClean="0">
                <a:latin typeface="Garamond" pitchFamily="18" charset="0"/>
              </a:rPr>
              <a:t>" (1913). </a:t>
            </a:r>
            <a:r>
              <a:rPr lang="ru-RU" dirty="0" err="1" smtClean="0">
                <a:latin typeface="Garamond" pitchFamily="18" charset="0"/>
              </a:rPr>
              <a:t>Цілком</a:t>
            </a:r>
            <a:r>
              <a:rPr lang="ru-RU" dirty="0" smtClean="0">
                <a:latin typeface="Garamond" pitchFamily="18" charset="0"/>
              </a:rPr>
              <a:t> переборовши марксизм як </a:t>
            </a:r>
            <a:r>
              <a:rPr lang="ru-RU" dirty="0" err="1" smtClean="0">
                <a:latin typeface="Garamond" pitchFamily="18" charset="0"/>
              </a:rPr>
              <a:t>економічну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теорію</a:t>
            </a:r>
            <a:r>
              <a:rPr lang="ru-RU" dirty="0" smtClean="0">
                <a:latin typeface="Garamond" pitchFamily="18" charset="0"/>
              </a:rPr>
              <a:t>, М. І. </a:t>
            </a:r>
            <a:r>
              <a:rPr lang="ru-RU" dirty="0" err="1" smtClean="0">
                <a:latin typeface="Garamond" pitchFamily="18" charset="0"/>
              </a:rPr>
              <a:t>Туган-Барановський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залишався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вірним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соціалізму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вбачаючи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ньому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ідеал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соціальної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справедливості</a:t>
            </a:r>
            <a:r>
              <a:rPr lang="ru-RU" dirty="0" smtClean="0">
                <a:latin typeface="Garamond" pitchFamily="18" charset="0"/>
              </a:rPr>
              <a:t>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smtClean="0">
                <a:latin typeface="Garamond" pitchFamily="18" charset="0"/>
              </a:rPr>
              <a:t>У </a:t>
            </a:r>
            <a:r>
              <a:rPr lang="ru-RU" dirty="0" err="1" smtClean="0">
                <a:latin typeface="Garamond" pitchFamily="18" charset="0"/>
              </a:rPr>
              <a:t>цьому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відношенні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він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був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органічно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близький</a:t>
            </a:r>
            <a:r>
              <a:rPr lang="ru-RU" dirty="0" smtClean="0">
                <a:latin typeface="Garamond" pitchFamily="18" charset="0"/>
              </a:rPr>
              <a:t> до </a:t>
            </a:r>
            <a:r>
              <a:rPr lang="ru-RU" dirty="0" err="1" smtClean="0">
                <a:latin typeface="Garamond" pitchFamily="18" charset="0"/>
              </a:rPr>
              <a:t>україн­ських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кадетів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помірних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соціалістів</a:t>
            </a:r>
            <a:r>
              <a:rPr lang="ru-RU" dirty="0" smtClean="0">
                <a:latin typeface="Garamond" pitchFamily="18" charset="0"/>
              </a:rPr>
              <a:t>, таких як М. П. Василенко, </a:t>
            </a:r>
          </a:p>
          <a:p>
            <a:r>
              <a:rPr lang="ru-RU" dirty="0" smtClean="0">
                <a:latin typeface="Garamond" pitchFamily="18" charset="0"/>
              </a:rPr>
              <a:t>Д. І. Дорошенко </a:t>
            </a:r>
            <a:r>
              <a:rPr lang="ru-RU" dirty="0" err="1" smtClean="0">
                <a:latin typeface="Garamond" pitchFamily="18" charset="0"/>
              </a:rPr>
              <a:t>чи</a:t>
            </a:r>
            <a:r>
              <a:rPr lang="ru-RU" dirty="0" smtClean="0">
                <a:latin typeface="Garamond" pitchFamily="18" charset="0"/>
              </a:rPr>
              <a:t> С. О. </a:t>
            </a:r>
            <a:r>
              <a:rPr lang="ru-RU" dirty="0" err="1" smtClean="0">
                <a:latin typeface="Garamond" pitchFamily="18" charset="0"/>
              </a:rPr>
              <a:t>Єфремов</a:t>
            </a:r>
            <a:r>
              <a:rPr lang="ru-RU" dirty="0" smtClean="0">
                <a:latin typeface="Garamond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6248" y="5715016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 90696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2976" y="5715016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182030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ерша_Київська_гімназіяфот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7" y="1785926"/>
            <a:ext cx="9144407" cy="50720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6248" y="428604"/>
            <a:ext cx="4500594" cy="1754326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У </a:t>
            </a:r>
            <a:r>
              <a:rPr lang="ru-RU" dirty="0" err="1" smtClean="0">
                <a:latin typeface="Garamond" pitchFamily="18" charset="0"/>
              </a:rPr>
              <a:t>дитячі</a:t>
            </a:r>
            <a:r>
              <a:rPr lang="ru-RU" dirty="0" smtClean="0">
                <a:latin typeface="Garamond" pitchFamily="18" charset="0"/>
              </a:rPr>
              <a:t> роки Михайло </a:t>
            </a:r>
            <a:r>
              <a:rPr lang="ru-RU" dirty="0" err="1" smtClean="0">
                <a:latin typeface="Garamond" pitchFamily="18" charset="0"/>
              </a:rPr>
              <a:t>з</a:t>
            </a:r>
            <a:r>
              <a:rPr lang="ru-RU" dirty="0" smtClean="0">
                <a:latin typeface="Garamond" pitchFamily="18" charset="0"/>
              </a:rPr>
              <a:t> батьками </a:t>
            </a:r>
            <a:r>
              <a:rPr lang="ru-RU" dirty="0" err="1" smtClean="0">
                <a:latin typeface="Garamond" pitchFamily="18" charset="0"/>
              </a:rPr>
              <a:t>переїхав</a:t>
            </a:r>
            <a:r>
              <a:rPr lang="ru-RU" dirty="0" smtClean="0">
                <a:latin typeface="Garamond" pitchFamily="18" charset="0"/>
              </a:rPr>
              <a:t> до </a:t>
            </a:r>
            <a:r>
              <a:rPr lang="ru-RU" dirty="0" err="1" smtClean="0">
                <a:latin typeface="Garamond" pitchFamily="18" charset="0"/>
              </a:rPr>
              <a:t>Києва</a:t>
            </a:r>
            <a:r>
              <a:rPr lang="ru-RU" dirty="0" smtClean="0">
                <a:latin typeface="Garamond" pitchFamily="18" charset="0"/>
              </a:rPr>
              <a:t>, де </a:t>
            </a:r>
            <a:r>
              <a:rPr lang="ru-RU" dirty="0" err="1" smtClean="0">
                <a:latin typeface="Garamond" pitchFamily="18" charset="0"/>
              </a:rPr>
              <a:t>навчався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Першій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класичній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гімназії</a:t>
            </a:r>
            <a:r>
              <a:rPr lang="ru-RU" dirty="0" smtClean="0">
                <a:latin typeface="Garamond" pitchFamily="18" charset="0"/>
              </a:rPr>
              <a:t>. </a:t>
            </a:r>
            <a:r>
              <a:rPr lang="ru-RU" dirty="0" err="1" smtClean="0">
                <a:latin typeface="Garamond" pitchFamily="18" charset="0"/>
              </a:rPr>
              <a:t>Закінчував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гімназичну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освіту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Харкові</a:t>
            </a:r>
            <a:r>
              <a:rPr lang="ru-RU" dirty="0" smtClean="0">
                <a:latin typeface="Garamond" pitchFamily="18" charset="0"/>
              </a:rPr>
              <a:t>, де в 1884 </a:t>
            </a:r>
            <a:r>
              <a:rPr lang="ru-RU" dirty="0" err="1" smtClean="0">
                <a:latin typeface="Garamond" pitchFamily="18" charset="0"/>
              </a:rPr>
              <a:t>році</a:t>
            </a:r>
            <a:r>
              <a:rPr lang="ru-RU" dirty="0" smtClean="0">
                <a:latin typeface="Garamond" pitchFamily="18" charset="0"/>
              </a:rPr>
              <a:t> вступив на </a:t>
            </a:r>
            <a:r>
              <a:rPr lang="ru-RU" dirty="0" err="1" smtClean="0">
                <a:latin typeface="Garamond" pitchFamily="18" charset="0"/>
              </a:rPr>
              <a:t>фізико-математичний</a:t>
            </a:r>
            <a:r>
              <a:rPr lang="ru-RU" dirty="0" smtClean="0">
                <a:latin typeface="Garamond" pitchFamily="18" charset="0"/>
              </a:rPr>
              <a:t> факультет </a:t>
            </a:r>
            <a:r>
              <a:rPr lang="ru-RU" dirty="0" err="1" smtClean="0">
                <a:latin typeface="Garamond" pitchFamily="18" charset="0"/>
              </a:rPr>
              <a:t>університету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який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закі</a:t>
            </a:r>
            <a:r>
              <a:rPr lang="uk-UA" dirty="0" smtClean="0">
                <a:latin typeface="Garamond" pitchFamily="18" charset="0"/>
              </a:rPr>
              <a:t>н</a:t>
            </a:r>
            <a:r>
              <a:rPr lang="ru-RU" dirty="0" err="1" smtClean="0">
                <a:latin typeface="Garamond" pitchFamily="18" charset="0"/>
              </a:rPr>
              <a:t>чив</a:t>
            </a:r>
            <a:r>
              <a:rPr lang="ru-RU" dirty="0" smtClean="0">
                <a:latin typeface="Garamond" pitchFamily="18" charset="0"/>
              </a:rPr>
              <a:t> у 1888 </a:t>
            </a:r>
            <a:r>
              <a:rPr lang="ru-RU" dirty="0" err="1" smtClean="0">
                <a:latin typeface="Garamond" pitchFamily="18" charset="0"/>
              </a:rPr>
              <a:t>році</a:t>
            </a:r>
            <a:r>
              <a:rPr lang="ru-RU" dirty="0" smtClean="0">
                <a:latin typeface="Garamond" pitchFamily="18" charset="0"/>
              </a:rPr>
              <a:t>. 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285728"/>
            <a:ext cx="3228082" cy="45720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857488" y="714356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620936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357423" y="2571744"/>
            <a:ext cx="3000396" cy="39290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786314" y="5929330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Вс</a:t>
            </a:r>
            <a:r>
              <a:rPr lang="ru-RU" dirty="0" smtClean="0">
                <a:solidFill>
                  <a:schemeClr val="bg1"/>
                </a:solidFill>
              </a:rPr>
              <a:t> 43475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3" y="214289"/>
            <a:ext cx="3299513" cy="49829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43174" y="1000108"/>
            <a:ext cx="3363017" cy="49362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86446" y="1785926"/>
            <a:ext cx="3214710" cy="49362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857488" y="357166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653268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4546" y="5357826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193536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29256" y="6143644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200226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b1a243d76a21725a5331af3fd74d4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989" y="3286484"/>
            <a:ext cx="6355011" cy="35715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14942" y="142852"/>
            <a:ext cx="3643338" cy="3416320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Garamond" pitchFamily="18" charset="0"/>
              </a:rPr>
              <a:t>Усі</a:t>
            </a:r>
            <a:r>
              <a:rPr lang="ru-RU" dirty="0" smtClean="0">
                <a:latin typeface="Garamond" pitchFamily="18" charset="0"/>
              </a:rPr>
              <a:t> роки </a:t>
            </a:r>
            <a:r>
              <a:rPr lang="ru-RU" dirty="0" err="1" smtClean="0">
                <a:latin typeface="Garamond" pitchFamily="18" charset="0"/>
              </a:rPr>
              <a:t>після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повернення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Англії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захисту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докторської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дисертації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вчений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був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безпосередньо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пов'язаний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із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ліберально-соціалістичним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крилом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українського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національного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руху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поділяючи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його</a:t>
            </a:r>
            <a:r>
              <a:rPr lang="ru-RU" dirty="0" smtClean="0">
                <a:latin typeface="Garamond" pitchFamily="18" charset="0"/>
              </a:rPr>
              <a:t> установку </a:t>
            </a:r>
            <a:r>
              <a:rPr lang="ru-RU" dirty="0" err="1" smtClean="0">
                <a:latin typeface="Garamond" pitchFamily="18" charset="0"/>
              </a:rPr>
              <a:t>щодо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необхідності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реорганізації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держави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Російської</a:t>
            </a:r>
            <a:r>
              <a:rPr lang="ru-RU" dirty="0" smtClean="0">
                <a:latin typeface="Garamond" pitchFamily="18" charset="0"/>
              </a:rPr>
              <a:t> на </a:t>
            </a:r>
            <a:r>
              <a:rPr lang="ru-RU" dirty="0" err="1" smtClean="0">
                <a:latin typeface="Garamond" pitchFamily="18" charset="0"/>
              </a:rPr>
              <a:t>федеративних</a:t>
            </a:r>
            <a:r>
              <a:rPr lang="ru-RU" dirty="0" smtClean="0">
                <a:latin typeface="Garamond" pitchFamily="18" charset="0"/>
              </a:rPr>
              <a:t> засадах </a:t>
            </a:r>
            <a:r>
              <a:rPr lang="ru-RU" dirty="0" err="1" smtClean="0">
                <a:latin typeface="Garamond" pitchFamily="18" charset="0"/>
              </a:rPr>
              <a:t>з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наданням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Україні</a:t>
            </a:r>
            <a:r>
              <a:rPr lang="ru-RU" dirty="0" smtClean="0">
                <a:latin typeface="Garamond" pitchFamily="18" charset="0"/>
              </a:rPr>
              <a:t>, як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іншим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її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самобутнім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частинам</a:t>
            </a:r>
            <a:r>
              <a:rPr lang="ru-RU" dirty="0" smtClean="0">
                <a:latin typeface="Garamond" pitchFamily="18" charset="0"/>
              </a:rPr>
              <a:t>, широких </a:t>
            </a:r>
            <a:r>
              <a:rPr lang="ru-RU" dirty="0" err="1" smtClean="0">
                <a:latin typeface="Garamond" pitchFamily="18" charset="0"/>
              </a:rPr>
              <a:t>автономних</a:t>
            </a:r>
            <a:r>
              <a:rPr lang="ru-RU" dirty="0" smtClean="0">
                <a:latin typeface="Garamond" pitchFamily="18" charset="0"/>
              </a:rPr>
              <a:t> прав.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8" name="Рисунок 7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500042"/>
            <a:ext cx="4071966" cy="58845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571868" y="1000108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Ви</a:t>
            </a:r>
            <a:r>
              <a:rPr lang="ru-RU" dirty="0" smtClean="0">
                <a:solidFill>
                  <a:schemeClr val="bg1"/>
                </a:solidFill>
              </a:rPr>
              <a:t> 19921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36_Maxim_Kovalevs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9108"/>
            <a:ext cx="2250082" cy="2428892"/>
          </a:xfrm>
          <a:prstGeom prst="rect">
            <a:avLst/>
          </a:prstGeom>
        </p:spPr>
      </p:pic>
      <p:pic>
        <p:nvPicPr>
          <p:cNvPr id="10" name="Рисунок 9" descr="krymskiy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285992"/>
            <a:ext cx="2263282" cy="2152492"/>
          </a:xfrm>
          <a:prstGeom prst="rect">
            <a:avLst/>
          </a:prstGeom>
        </p:spPr>
      </p:pic>
      <p:pic>
        <p:nvPicPr>
          <p:cNvPr id="11" name="Рисунок 10" descr="Hrushevskyi_Mykhailo_X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" y="-1"/>
            <a:ext cx="2286016" cy="2281677"/>
          </a:xfrm>
          <a:prstGeom prst="rect">
            <a:avLst/>
          </a:prstGeom>
        </p:spPr>
      </p:pic>
      <p:pic>
        <p:nvPicPr>
          <p:cNvPr id="8" name="Рисунок 7" descr="fullsize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428860" y="2000240"/>
            <a:ext cx="3220997" cy="43577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fullsize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357818" y="2357430"/>
            <a:ext cx="3214710" cy="43267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86248" y="2000240"/>
            <a:ext cx="1500198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Ви</a:t>
            </a:r>
            <a:r>
              <a:rPr lang="ru-RU" dirty="0" smtClean="0">
                <a:solidFill>
                  <a:schemeClr val="bg1"/>
                </a:solidFill>
              </a:rPr>
              <a:t> 17463/1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5206" y="6143644"/>
            <a:ext cx="1500198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Ви</a:t>
            </a:r>
            <a:r>
              <a:rPr lang="ru-RU" dirty="0" smtClean="0">
                <a:solidFill>
                  <a:schemeClr val="bg1"/>
                </a:solidFill>
              </a:rPr>
              <a:t> 17463/2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142852"/>
            <a:ext cx="6858048" cy="1477328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Garamond" pitchFamily="18" charset="0"/>
              </a:rPr>
              <a:t>Він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зробив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вагомий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внесок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українознавство</a:t>
            </a:r>
            <a:r>
              <a:rPr lang="ru-RU" dirty="0" smtClean="0">
                <a:latin typeface="Garamond" pitchFamily="18" charset="0"/>
              </a:rPr>
              <a:t>. </a:t>
            </a:r>
            <a:r>
              <a:rPr lang="ru-RU" dirty="0" err="1" smtClean="0">
                <a:latin typeface="Garamond" pitchFamily="18" charset="0"/>
              </a:rPr>
              <a:t>Зокрема</a:t>
            </a:r>
            <a:r>
              <a:rPr lang="ru-RU" dirty="0" smtClean="0">
                <a:latin typeface="Garamond" pitchFamily="18" charset="0"/>
              </a:rPr>
              <a:t>, </a:t>
            </a:r>
          </a:p>
          <a:p>
            <a:r>
              <a:rPr lang="ru-RU" dirty="0" smtClean="0">
                <a:latin typeface="Garamond" pitchFamily="18" charset="0"/>
              </a:rPr>
              <a:t>М. І. </a:t>
            </a:r>
            <a:r>
              <a:rPr lang="ru-RU" dirty="0" err="1" smtClean="0">
                <a:latin typeface="Garamond" pitchFamily="18" charset="0"/>
              </a:rPr>
              <a:t>Туган</a:t>
            </a:r>
            <a:r>
              <a:rPr lang="ru-RU" dirty="0" smtClean="0">
                <a:latin typeface="Garamond" pitchFamily="18" charset="0"/>
              </a:rPr>
              <a:t>- </a:t>
            </a:r>
            <a:r>
              <a:rPr lang="ru-RU" dirty="0" err="1" smtClean="0">
                <a:latin typeface="Garamond" pitchFamily="18" charset="0"/>
              </a:rPr>
              <a:t>Барановський</a:t>
            </a:r>
            <a:r>
              <a:rPr lang="ru-RU" dirty="0" smtClean="0">
                <a:latin typeface="Garamond" pitchFamily="18" charset="0"/>
              </a:rPr>
              <a:t> разом </a:t>
            </a:r>
            <a:r>
              <a:rPr lang="ru-RU" dirty="0" err="1" smtClean="0">
                <a:latin typeface="Garamond" pitchFamily="18" charset="0"/>
              </a:rPr>
              <a:t>із</a:t>
            </a:r>
            <a:r>
              <a:rPr lang="ru-RU" dirty="0" smtClean="0">
                <a:latin typeface="Garamond" pitchFamily="18" charset="0"/>
              </a:rPr>
              <a:t> М. С. </a:t>
            </a:r>
            <a:r>
              <a:rPr lang="ru-RU" dirty="0" err="1" smtClean="0">
                <a:latin typeface="Garamond" pitchFamily="18" charset="0"/>
              </a:rPr>
              <a:t>Грушевським</a:t>
            </a:r>
            <a:r>
              <a:rPr lang="ru-RU" dirty="0" smtClean="0">
                <a:latin typeface="Garamond" pitchFamily="18" charset="0"/>
              </a:rPr>
              <a:t>, </a:t>
            </a:r>
          </a:p>
          <a:p>
            <a:r>
              <a:rPr lang="ru-RU" dirty="0" smtClean="0">
                <a:latin typeface="Garamond" pitchFamily="18" charset="0"/>
              </a:rPr>
              <a:t>А. Ю. </a:t>
            </a:r>
            <a:r>
              <a:rPr lang="ru-RU" dirty="0" err="1" smtClean="0">
                <a:latin typeface="Garamond" pitchFamily="18" charset="0"/>
              </a:rPr>
              <a:t>Кримським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 М. М. </a:t>
            </a:r>
            <a:r>
              <a:rPr lang="ru-RU" dirty="0" err="1" smtClean="0">
                <a:latin typeface="Garamond" pitchFamily="18" charset="0"/>
              </a:rPr>
              <a:t>Ковалевським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редагував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авторитетне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довідкове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видання</a:t>
            </a:r>
            <a:r>
              <a:rPr lang="ru-RU" dirty="0" smtClean="0">
                <a:latin typeface="Garamond" pitchFamily="18" charset="0"/>
              </a:rPr>
              <a:t> "</a:t>
            </a:r>
            <a:r>
              <a:rPr lang="ru-RU" dirty="0" err="1" smtClean="0">
                <a:latin typeface="Garamond" pitchFamily="18" charset="0"/>
              </a:rPr>
              <a:t>Український</a:t>
            </a:r>
            <a:r>
              <a:rPr lang="ru-RU" dirty="0" smtClean="0">
                <a:latin typeface="Garamond" pitchFamily="18" charset="0"/>
              </a:rPr>
              <a:t> народ у </a:t>
            </a:r>
            <a:r>
              <a:rPr lang="ru-RU" dirty="0" err="1" smtClean="0">
                <a:latin typeface="Garamond" pitchFamily="18" charset="0"/>
              </a:rPr>
              <a:t>його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минулому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сьогоденні</a:t>
            </a:r>
            <a:r>
              <a:rPr lang="ru-RU" dirty="0" smtClean="0">
                <a:latin typeface="Garamond" pitchFamily="18" charset="0"/>
              </a:rPr>
              <a:t>" (1914—1916). </a:t>
            </a:r>
            <a:endParaRPr lang="ru-RU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57818" y="214290"/>
            <a:ext cx="3643338" cy="3139321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Тому не дивно, </a:t>
            </a:r>
            <a:r>
              <a:rPr lang="ru-RU" dirty="0" err="1" smtClean="0">
                <a:latin typeface="Garamond" pitchFamily="18" charset="0"/>
              </a:rPr>
              <a:t>що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незабаром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після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Лютневої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революції</a:t>
            </a:r>
            <a:r>
              <a:rPr lang="ru-RU" dirty="0" smtClean="0">
                <a:latin typeface="Garamond" pitchFamily="18" charset="0"/>
              </a:rPr>
              <a:t> 1917 року, коли в </a:t>
            </a:r>
            <a:r>
              <a:rPr lang="ru-RU" dirty="0" err="1" smtClean="0">
                <a:latin typeface="Garamond" pitchFamily="18" charset="0"/>
              </a:rPr>
              <a:t>Києві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друзі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співробітники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вченого</a:t>
            </a:r>
            <a:r>
              <a:rPr lang="ru-RU" dirty="0" smtClean="0">
                <a:latin typeface="Garamond" pitchFamily="18" charset="0"/>
              </a:rPr>
              <a:t> створили </a:t>
            </a:r>
            <a:r>
              <a:rPr lang="ru-RU" dirty="0" err="1" smtClean="0">
                <a:latin typeface="Garamond" pitchFamily="18" charset="0"/>
              </a:rPr>
              <a:t>Центральну</a:t>
            </a:r>
            <a:r>
              <a:rPr lang="ru-RU" dirty="0" smtClean="0">
                <a:latin typeface="Garamond" pitchFamily="18" charset="0"/>
              </a:rPr>
              <a:t> Раду, М. І. </a:t>
            </a:r>
            <a:r>
              <a:rPr lang="ru-RU" dirty="0" err="1" smtClean="0">
                <a:latin typeface="Garamond" pitchFamily="18" charset="0"/>
              </a:rPr>
              <a:t>Туган-Барановський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повертається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Україну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приєднується</a:t>
            </a:r>
            <a:r>
              <a:rPr lang="ru-RU" dirty="0" smtClean="0">
                <a:latin typeface="Garamond" pitchFamily="18" charset="0"/>
              </a:rPr>
              <a:t> до </a:t>
            </a:r>
            <a:r>
              <a:rPr lang="ru-RU" dirty="0" err="1" smtClean="0">
                <a:latin typeface="Garamond" pitchFamily="18" charset="0"/>
              </a:rPr>
              <a:t>ліберально-соціалістичного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крила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її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суспільно-політичного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руху</a:t>
            </a:r>
            <a:r>
              <a:rPr lang="ru-RU" dirty="0" smtClean="0">
                <a:latin typeface="Garamond" pitchFamily="18" charset="0"/>
              </a:rPr>
              <a:t> — </a:t>
            </a:r>
            <a:r>
              <a:rPr lang="ru-RU" dirty="0" err="1" smtClean="0">
                <a:latin typeface="Garamond" pitchFamily="18" charset="0"/>
              </a:rPr>
              <a:t>Партії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українських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соціалістів-федералістів</a:t>
            </a:r>
            <a:r>
              <a:rPr lang="ru-RU" dirty="0" smtClean="0">
                <a:latin typeface="Garamond" pitchFamily="18" charset="0"/>
              </a:rPr>
              <a:t>.  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5" name="Рисунок 4" descr="5c69f5ff9912e4c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3610266"/>
            <a:ext cx="5143504" cy="3247733"/>
          </a:xfrm>
          <a:prstGeom prst="rect">
            <a:avLst/>
          </a:prstGeom>
        </p:spPr>
      </p:pic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928670"/>
            <a:ext cx="3571900" cy="4857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571736" y="428604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633591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48760741_2700-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6124"/>
            <a:ext cx="5544404" cy="3571876"/>
          </a:xfrm>
          <a:prstGeom prst="rect">
            <a:avLst/>
          </a:prstGeom>
        </p:spPr>
      </p:pic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89896" y="214290"/>
            <a:ext cx="2836850" cy="43577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86511" y="2693581"/>
            <a:ext cx="2613965" cy="38181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285728"/>
            <a:ext cx="3000396" cy="3416320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Garamond" pitchFamily="18" charset="0"/>
              </a:rPr>
              <a:t>Улітку</a:t>
            </a:r>
            <a:r>
              <a:rPr lang="ru-RU" dirty="0" smtClean="0">
                <a:latin typeface="Garamond" pitchFamily="18" charset="0"/>
              </a:rPr>
              <a:t> 1917 року, </a:t>
            </a:r>
            <a:r>
              <a:rPr lang="ru-RU" dirty="0" err="1" smtClean="0">
                <a:latin typeface="Garamond" pitchFamily="18" charset="0"/>
              </a:rPr>
              <a:t>після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визнання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Тимчасовим</a:t>
            </a:r>
            <a:r>
              <a:rPr lang="ru-RU" dirty="0" smtClean="0">
                <a:latin typeface="Garamond" pitchFamily="18" charset="0"/>
              </a:rPr>
              <a:t> урядом </a:t>
            </a:r>
            <a:r>
              <a:rPr lang="ru-RU" dirty="0" err="1" smtClean="0">
                <a:latin typeface="Garamond" pitchFamily="18" charset="0"/>
              </a:rPr>
              <a:t>Центральної</a:t>
            </a:r>
            <a:r>
              <a:rPr lang="ru-RU" dirty="0" smtClean="0">
                <a:latin typeface="Garamond" pitchFamily="18" charset="0"/>
              </a:rPr>
              <a:t> Ради як </a:t>
            </a:r>
            <a:r>
              <a:rPr lang="ru-RU" dirty="0" err="1" smtClean="0">
                <a:latin typeface="Garamond" pitchFamily="18" charset="0"/>
              </a:rPr>
              <a:t>крайового</a:t>
            </a:r>
            <a:r>
              <a:rPr lang="ru-RU" dirty="0" smtClean="0">
                <a:latin typeface="Garamond" pitchFamily="18" charset="0"/>
              </a:rPr>
              <a:t> органу </a:t>
            </a:r>
            <a:r>
              <a:rPr lang="ru-RU" dirty="0" err="1" smtClean="0">
                <a:latin typeface="Garamond" pitchFamily="18" charset="0"/>
              </a:rPr>
              <a:t>влади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автономної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України</a:t>
            </a:r>
            <a:r>
              <a:rPr lang="ru-RU" dirty="0" smtClean="0">
                <a:latin typeface="Garamond" pitchFamily="18" charset="0"/>
              </a:rPr>
              <a:t>, учений </a:t>
            </a:r>
            <a:r>
              <a:rPr lang="ru-RU" dirty="0" err="1" smtClean="0">
                <a:latin typeface="Garamond" pitchFamily="18" charset="0"/>
              </a:rPr>
              <a:t>бере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діяльну</a:t>
            </a:r>
            <a:r>
              <a:rPr lang="ru-RU" dirty="0" smtClean="0">
                <a:latin typeface="Garamond" pitchFamily="18" charset="0"/>
              </a:rPr>
              <a:t> участь у </a:t>
            </a:r>
            <a:r>
              <a:rPr lang="ru-RU" dirty="0" err="1" smtClean="0">
                <a:latin typeface="Garamond" pitchFamily="18" charset="0"/>
              </a:rPr>
              <a:t>формуванні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українських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фінансових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установ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пише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прийняту</a:t>
            </a:r>
            <a:r>
              <a:rPr lang="ru-RU" dirty="0" smtClean="0">
                <a:latin typeface="Garamond" pitchFamily="18" charset="0"/>
              </a:rPr>
              <a:t> Центральною Радою як </a:t>
            </a:r>
            <a:r>
              <a:rPr lang="ru-RU" dirty="0" err="1" smtClean="0">
                <a:latin typeface="Garamond" pitchFamily="18" charset="0"/>
              </a:rPr>
              <a:t>програмний</a:t>
            </a:r>
            <a:r>
              <a:rPr lang="ru-RU" dirty="0" smtClean="0">
                <a:latin typeface="Garamond" pitchFamily="18" charset="0"/>
              </a:rPr>
              <a:t> документ </a:t>
            </a:r>
            <a:r>
              <a:rPr lang="ru-RU" dirty="0" err="1" smtClean="0">
                <a:latin typeface="Garamond" pitchFamily="18" charset="0"/>
              </a:rPr>
              <a:t>декларацію</a:t>
            </a:r>
            <a:r>
              <a:rPr lang="ru-RU" dirty="0" smtClean="0">
                <a:latin typeface="Garamond" pitchFamily="18" charset="0"/>
              </a:rPr>
              <a:t> "</a:t>
            </a:r>
            <a:r>
              <a:rPr lang="ru-RU" dirty="0" err="1" smtClean="0">
                <a:latin typeface="Garamond" pitchFamily="18" charset="0"/>
              </a:rPr>
              <a:t>Економічна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політика</a:t>
            </a:r>
            <a:r>
              <a:rPr lang="ru-RU" dirty="0" smtClean="0">
                <a:latin typeface="Garamond" pitchFamily="18" charset="0"/>
              </a:rPr>
              <a:t>". </a:t>
            </a:r>
            <a:endParaRPr lang="ru-RU" dirty="0">
              <a:latin typeface="Garamon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9322" y="500042"/>
            <a:ext cx="1285884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 562209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7884" y="4857760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679657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klaraciya_dyrektorii_UNR_19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65171" y="0"/>
            <a:ext cx="5578861" cy="3500462"/>
          </a:xfrm>
          <a:prstGeom prst="rect">
            <a:avLst/>
          </a:prstGeom>
        </p:spPr>
      </p:pic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142852"/>
            <a:ext cx="3485650" cy="46434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143240" y="3857628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649932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4429132"/>
            <a:ext cx="7786742" cy="2308324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У </a:t>
            </a:r>
            <a:r>
              <a:rPr lang="ru-RU" dirty="0" err="1" smtClean="0">
                <a:latin typeface="Garamond" pitchFamily="18" charset="0"/>
              </a:rPr>
              <a:t>вересні</a:t>
            </a:r>
            <a:r>
              <a:rPr lang="ru-RU" dirty="0" smtClean="0">
                <a:latin typeface="Garamond" pitchFamily="18" charset="0"/>
              </a:rPr>
              <a:t> 1917 року М. І. </a:t>
            </a:r>
            <a:r>
              <a:rPr lang="ru-RU" dirty="0" err="1" smtClean="0">
                <a:latin typeface="Garamond" pitchFamily="18" charset="0"/>
              </a:rPr>
              <a:t>Туган-Барановський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був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призначений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генеральним</a:t>
            </a:r>
            <a:r>
              <a:rPr lang="ru-RU" dirty="0" smtClean="0">
                <a:latin typeface="Garamond" pitchFamily="18" charset="0"/>
              </a:rPr>
              <a:t> секретарем (</a:t>
            </a:r>
            <a:r>
              <a:rPr lang="ru-RU" dirty="0" err="1" smtClean="0">
                <a:latin typeface="Garamond" pitchFamily="18" charset="0"/>
              </a:rPr>
              <a:t>міністром</a:t>
            </a:r>
            <a:r>
              <a:rPr lang="ru-RU" dirty="0" smtClean="0">
                <a:latin typeface="Garamond" pitchFamily="18" charset="0"/>
              </a:rPr>
              <a:t>) </a:t>
            </a:r>
            <a:r>
              <a:rPr lang="ru-RU" dirty="0" err="1" smtClean="0">
                <a:latin typeface="Garamond" pitchFamily="18" charset="0"/>
              </a:rPr>
              <a:t>фінансів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уряді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Центральної</a:t>
            </a:r>
            <a:r>
              <a:rPr lang="ru-RU" dirty="0" smtClean="0">
                <a:latin typeface="Garamond" pitchFamily="18" charset="0"/>
              </a:rPr>
              <a:t> Ради. </a:t>
            </a:r>
            <a:r>
              <a:rPr lang="ru-RU" dirty="0" err="1" smtClean="0">
                <a:latin typeface="Garamond" pitchFamily="18" charset="0"/>
              </a:rPr>
              <a:t>Однак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лівий</a:t>
            </a:r>
            <a:r>
              <a:rPr lang="ru-RU" dirty="0" smtClean="0">
                <a:latin typeface="Garamond" pitchFamily="18" charset="0"/>
              </a:rPr>
              <a:t> крен, </a:t>
            </a:r>
            <a:r>
              <a:rPr lang="ru-RU" dirty="0" err="1" smtClean="0">
                <a:latin typeface="Garamond" pitchFamily="18" charset="0"/>
              </a:rPr>
              <a:t>що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створювали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українські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соціал-демократи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які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домінували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Центральній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Раді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соціалісти-революціонери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був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йому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органічно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неприйнятний</a:t>
            </a:r>
            <a:r>
              <a:rPr lang="ru-RU" dirty="0" smtClean="0">
                <a:latin typeface="Garamond" pitchFamily="18" charset="0"/>
              </a:rPr>
              <a:t>. </a:t>
            </a:r>
          </a:p>
          <a:p>
            <a:r>
              <a:rPr lang="uk-UA" dirty="0" smtClean="0">
                <a:latin typeface="Garamond" pitchFamily="18" charset="0"/>
              </a:rPr>
              <a:t>Згубність курсу, який вони проводили, як і нездатність українських соціалістів до планомірної, послідовної повсякденної роботи з побудови підвалин нового державного життя, була йому цілком зрозумілою. </a:t>
            </a:r>
            <a:r>
              <a:rPr lang="ru-RU" dirty="0" smtClean="0">
                <a:latin typeface="Garamond" pitchFamily="18" charset="0"/>
              </a:rPr>
              <a:t>Тому в </a:t>
            </a:r>
            <a:r>
              <a:rPr lang="ru-RU" dirty="0" err="1" smtClean="0">
                <a:latin typeface="Garamond" pitchFamily="18" charset="0"/>
              </a:rPr>
              <a:t>середині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грудня</a:t>
            </a:r>
            <a:r>
              <a:rPr lang="ru-RU" dirty="0" smtClean="0">
                <a:latin typeface="Garamond" pitchFamily="18" charset="0"/>
              </a:rPr>
              <a:t> 1917 року </a:t>
            </a:r>
            <a:r>
              <a:rPr lang="ru-RU" dirty="0" err="1" smtClean="0">
                <a:latin typeface="Garamond" pitchFamily="18" charset="0"/>
              </a:rPr>
              <a:t>він</a:t>
            </a:r>
            <a:r>
              <a:rPr lang="ru-RU" dirty="0" smtClean="0">
                <a:latin typeface="Garamond" pitchFamily="18" charset="0"/>
              </a:rPr>
              <a:t> подав у </a:t>
            </a:r>
            <a:r>
              <a:rPr lang="ru-RU" dirty="0" err="1" smtClean="0">
                <a:latin typeface="Garamond" pitchFamily="18" charset="0"/>
              </a:rPr>
              <a:t>відставку</a:t>
            </a:r>
            <a:r>
              <a:rPr lang="ru-RU" dirty="0" smtClean="0">
                <a:latin typeface="Garamond" pitchFamily="18" charset="0"/>
              </a:rPr>
              <a:t>.</a:t>
            </a:r>
            <a:endParaRPr lang="ru-RU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a0d1c_6c64ed58_XX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9066"/>
            <a:ext cx="6685351" cy="2928934"/>
          </a:xfrm>
          <a:prstGeom prst="rect">
            <a:avLst/>
          </a:prstGeom>
        </p:spPr>
      </p:pic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31017" y="285727"/>
            <a:ext cx="2767850" cy="42971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41454" y="2428868"/>
            <a:ext cx="2685137" cy="4071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44" y="142852"/>
            <a:ext cx="3429024" cy="4247317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Garamond" pitchFamily="18" charset="0"/>
              </a:rPr>
              <a:t>Відхід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від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політики</a:t>
            </a:r>
            <a:r>
              <a:rPr lang="ru-RU" dirty="0" smtClean="0">
                <a:latin typeface="Garamond" pitchFamily="18" charset="0"/>
              </a:rPr>
              <a:t> дозволив </a:t>
            </a:r>
          </a:p>
          <a:p>
            <a:r>
              <a:rPr lang="ru-RU" dirty="0" smtClean="0">
                <a:latin typeface="Garamond" pitchFamily="18" charset="0"/>
              </a:rPr>
              <a:t>М. І. </a:t>
            </a:r>
            <a:r>
              <a:rPr lang="ru-RU" dirty="0" err="1" smtClean="0">
                <a:latin typeface="Garamond" pitchFamily="18" charset="0"/>
              </a:rPr>
              <a:t>Туган-Барановському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знову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зосередити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всі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сили</a:t>
            </a:r>
            <a:r>
              <a:rPr lang="ru-RU" dirty="0" smtClean="0">
                <a:latin typeface="Garamond" pitchFamily="18" charset="0"/>
              </a:rPr>
              <a:t> на </a:t>
            </a:r>
            <a:r>
              <a:rPr lang="ru-RU" dirty="0" err="1" smtClean="0">
                <a:latin typeface="Garamond" pitchFamily="18" charset="0"/>
              </a:rPr>
              <a:t>педагогічній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науковій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науково-публіцистичній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роботі</a:t>
            </a:r>
            <a:r>
              <a:rPr lang="ru-RU" dirty="0" smtClean="0">
                <a:latin typeface="Garamond" pitchFamily="18" charset="0"/>
              </a:rPr>
              <a:t>. </a:t>
            </a:r>
            <a:r>
              <a:rPr lang="ru-RU" dirty="0" err="1" smtClean="0">
                <a:latin typeface="Garamond" pitchFamily="18" charset="0"/>
              </a:rPr>
              <a:t>Він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читає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лекції,в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Київському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університеті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редагує</a:t>
            </a:r>
            <a:r>
              <a:rPr lang="ru-RU" dirty="0" smtClean="0">
                <a:latin typeface="Garamond" pitchFamily="18" charset="0"/>
              </a:rPr>
              <a:t> журнал "</a:t>
            </a:r>
            <a:r>
              <a:rPr lang="ru-RU" dirty="0" err="1" smtClean="0">
                <a:latin typeface="Garamond" pitchFamily="18" charset="0"/>
              </a:rPr>
              <a:t>Київська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кооперація</a:t>
            </a:r>
            <a:r>
              <a:rPr lang="ru-RU" dirty="0" smtClean="0">
                <a:latin typeface="Garamond" pitchFamily="18" charset="0"/>
              </a:rPr>
              <a:t>", </a:t>
            </a:r>
            <a:r>
              <a:rPr lang="ru-RU" dirty="0" err="1" smtClean="0">
                <a:latin typeface="Garamond" pitchFamily="18" charset="0"/>
              </a:rPr>
              <a:t>що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виходив</a:t>
            </a:r>
            <a:r>
              <a:rPr lang="ru-RU" dirty="0" smtClean="0">
                <a:latin typeface="Garamond" pitchFamily="18" charset="0"/>
              </a:rPr>
              <a:t> у 1918 </a:t>
            </a:r>
            <a:r>
              <a:rPr lang="ru-RU" dirty="0" err="1" smtClean="0">
                <a:latin typeface="Garamond" pitchFamily="18" charset="0"/>
              </a:rPr>
              <a:t>році</a:t>
            </a:r>
            <a:r>
              <a:rPr lang="ru-RU" dirty="0" smtClean="0">
                <a:latin typeface="Garamond" pitchFamily="18" charset="0"/>
              </a:rPr>
              <a:t>.</a:t>
            </a:r>
            <a:r>
              <a:rPr lang="ru-RU" dirty="0" smtClean="0"/>
              <a:t>  </a:t>
            </a:r>
            <a:r>
              <a:rPr lang="ru-RU" dirty="0" err="1" smtClean="0">
                <a:latin typeface="Garamond" pitchFamily="18" charset="0"/>
              </a:rPr>
              <a:t>Головним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заданням</a:t>
            </a:r>
            <a:r>
              <a:rPr lang="ru-RU" dirty="0" smtClean="0">
                <a:latin typeface="Garamond" pitchFamily="18" charset="0"/>
              </a:rPr>
              <a:t> ученого в </a:t>
            </a:r>
            <a:r>
              <a:rPr lang="ru-RU" dirty="0" err="1" smtClean="0">
                <a:latin typeface="Garamond" pitchFamily="18" charset="0"/>
              </a:rPr>
              <a:t>останній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період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життя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стає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розробка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теорії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пропаганда кооперативного </a:t>
            </a:r>
            <a:r>
              <a:rPr lang="ru-RU" dirty="0" err="1" smtClean="0">
                <a:latin typeface="Garamond" pitchFamily="18" charset="0"/>
              </a:rPr>
              <a:t>руху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що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сполучить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ринкові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соціально-гуманістичні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регулятори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народно-господарського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життя</a:t>
            </a:r>
            <a:r>
              <a:rPr lang="ru-RU" dirty="0" smtClean="0">
                <a:latin typeface="Garamond" pitchFamily="18" charset="0"/>
              </a:rPr>
              <a:t>. </a:t>
            </a:r>
            <a:endParaRPr lang="ru-RU" dirty="0">
              <a:latin typeface="Garamon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3636" y="5857892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Ви</a:t>
            </a:r>
            <a:r>
              <a:rPr lang="ru-RU" dirty="0" smtClean="0">
                <a:solidFill>
                  <a:schemeClr val="bg1"/>
                </a:solidFill>
              </a:rPr>
              <a:t> 384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2198" y="1142984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 301819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3851485"/>
            <a:ext cx="5286380" cy="3006515"/>
          </a:xfrm>
          <a:prstGeom prst="rect">
            <a:avLst/>
          </a:prstGeom>
        </p:spPr>
      </p:pic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14290"/>
            <a:ext cx="2857520" cy="39737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715008" y="285728"/>
            <a:ext cx="3143272" cy="2862322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Garamond" pitchFamily="18" charset="0"/>
              </a:rPr>
              <a:t>Він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публікує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працю</a:t>
            </a:r>
            <a:r>
              <a:rPr lang="ru-RU" dirty="0" smtClean="0">
                <a:latin typeface="Garamond" pitchFamily="18" charset="0"/>
              </a:rPr>
              <a:t> "Про </a:t>
            </a:r>
            <a:r>
              <a:rPr lang="ru-RU" dirty="0" err="1" smtClean="0">
                <a:latin typeface="Garamond" pitchFamily="18" charset="0"/>
              </a:rPr>
              <a:t>кооперативний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ідеал</a:t>
            </a:r>
            <a:r>
              <a:rPr lang="ru-RU" dirty="0" smtClean="0">
                <a:latin typeface="Garamond" pitchFamily="18" charset="0"/>
              </a:rPr>
              <a:t>" (1918), а </a:t>
            </a:r>
            <a:r>
              <a:rPr lang="ru-RU" dirty="0" err="1" smtClean="0">
                <a:latin typeface="Garamond" pitchFamily="18" charset="0"/>
              </a:rPr>
              <a:t>незабаром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після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його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смерті</a:t>
            </a:r>
            <a:r>
              <a:rPr lang="ru-RU" dirty="0" smtClean="0">
                <a:latin typeface="Garamond" pitchFamily="18" charset="0"/>
              </a:rPr>
              <a:t>, у 1919 </a:t>
            </a:r>
            <a:r>
              <a:rPr lang="ru-RU" dirty="0" err="1" smtClean="0">
                <a:latin typeface="Garamond" pitchFamily="18" charset="0"/>
              </a:rPr>
              <a:t>році</a:t>
            </a:r>
            <a:r>
              <a:rPr lang="ru-RU" dirty="0" smtClean="0">
                <a:latin typeface="Garamond" pitchFamily="18" charset="0"/>
              </a:rPr>
              <a:t>, другим, </a:t>
            </a:r>
            <a:r>
              <a:rPr lang="ru-RU" dirty="0" err="1" smtClean="0">
                <a:latin typeface="Garamond" pitchFamily="18" charset="0"/>
              </a:rPr>
              <a:t>переробленим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виданням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вийшла</a:t>
            </a:r>
            <a:r>
              <a:rPr lang="ru-RU" dirty="0" smtClean="0">
                <a:latin typeface="Garamond" pitchFamily="18" charset="0"/>
              </a:rPr>
              <a:t> книга "</a:t>
            </a:r>
            <a:r>
              <a:rPr lang="ru-RU" dirty="0" err="1" smtClean="0">
                <a:latin typeface="Garamond" pitchFamily="18" charset="0"/>
              </a:rPr>
              <a:t>Соціальні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основи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кооперації</a:t>
            </a:r>
            <a:r>
              <a:rPr lang="ru-RU" dirty="0" smtClean="0">
                <a:latin typeface="Garamond" pitchFamily="18" charset="0"/>
              </a:rPr>
              <a:t>"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написана </a:t>
            </a:r>
            <a:r>
              <a:rPr lang="ru-RU" dirty="0" err="1" smtClean="0">
                <a:latin typeface="Garamond" pitchFamily="18" charset="0"/>
              </a:rPr>
              <a:t>українською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мовою</a:t>
            </a:r>
            <a:r>
              <a:rPr lang="ru-RU" dirty="0" smtClean="0">
                <a:latin typeface="Garamond" pitchFamily="18" charset="0"/>
              </a:rPr>
              <a:t> "</a:t>
            </a:r>
            <a:r>
              <a:rPr lang="ru-RU" dirty="0" err="1" smtClean="0">
                <a:latin typeface="Garamond" pitchFamily="18" charset="0"/>
              </a:rPr>
              <a:t>Кооперація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її</a:t>
            </a:r>
            <a:r>
              <a:rPr lang="ru-RU" dirty="0" smtClean="0">
                <a:latin typeface="Garamond" pitchFamily="18" charset="0"/>
              </a:rPr>
              <a:t> природа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мета".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99099" y="2000240"/>
            <a:ext cx="2801947" cy="4500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143108" y="6000768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53966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357166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 23422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14289"/>
            <a:ext cx="3857652" cy="6080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2" y="3643314"/>
            <a:ext cx="4914898" cy="32146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29256" y="142852"/>
            <a:ext cx="3429024" cy="2585323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Garamond" pitchFamily="18" charset="0"/>
              </a:rPr>
              <a:t>Улітку</a:t>
            </a:r>
            <a:r>
              <a:rPr lang="ru-RU" dirty="0" smtClean="0">
                <a:latin typeface="Garamond" pitchFamily="18" charset="0"/>
              </a:rPr>
              <a:t> 1918 року, </a:t>
            </a:r>
            <a:r>
              <a:rPr lang="ru-RU" dirty="0" err="1" smtClean="0">
                <a:latin typeface="Garamond" pitchFamily="18" charset="0"/>
              </a:rPr>
              <a:t>під</a:t>
            </a:r>
            <a:r>
              <a:rPr lang="ru-RU" dirty="0" smtClean="0">
                <a:latin typeface="Garamond" pitchFamily="18" charset="0"/>
              </a:rPr>
              <a:t> час </a:t>
            </a:r>
            <a:r>
              <a:rPr lang="ru-RU" dirty="0" err="1" smtClean="0">
                <a:latin typeface="Garamond" pitchFamily="18" charset="0"/>
              </a:rPr>
              <a:t>нетривалої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стабілізації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Україні</a:t>
            </a:r>
            <a:r>
              <a:rPr lang="ru-RU" dirty="0" smtClean="0">
                <a:latin typeface="Garamond" pitchFamily="18" charset="0"/>
              </a:rPr>
              <a:t>, М. І. </a:t>
            </a:r>
            <a:r>
              <a:rPr lang="ru-RU" dirty="0" err="1" smtClean="0">
                <a:latin typeface="Garamond" pitchFamily="18" charset="0"/>
              </a:rPr>
              <a:t>Туган</a:t>
            </a:r>
            <a:r>
              <a:rPr lang="ru-RU" dirty="0" smtClean="0">
                <a:latin typeface="Garamond" pitchFamily="18" charset="0"/>
              </a:rPr>
              <a:t>- </a:t>
            </a:r>
            <a:r>
              <a:rPr lang="ru-RU" dirty="0" err="1" smtClean="0">
                <a:latin typeface="Garamond" pitchFamily="18" charset="0"/>
              </a:rPr>
              <a:t>Барановський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повертається</a:t>
            </a:r>
            <a:r>
              <a:rPr lang="ru-RU" dirty="0" smtClean="0">
                <a:latin typeface="Garamond" pitchFamily="18" charset="0"/>
              </a:rPr>
              <a:t> до </a:t>
            </a:r>
            <a:r>
              <a:rPr lang="ru-RU" dirty="0" err="1" smtClean="0">
                <a:latin typeface="Garamond" pitchFamily="18" charset="0"/>
              </a:rPr>
              <a:t>практичної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роботи</a:t>
            </a:r>
            <a:r>
              <a:rPr lang="ru-RU" dirty="0" smtClean="0">
                <a:latin typeface="Garamond" pitchFamily="18" charset="0"/>
              </a:rPr>
              <a:t>. У </a:t>
            </a:r>
            <a:r>
              <a:rPr lang="ru-RU" dirty="0" err="1" smtClean="0">
                <a:latin typeface="Garamond" pitchFamily="18" charset="0"/>
              </a:rPr>
              <a:t>перші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дні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вересня</a:t>
            </a:r>
            <a:r>
              <a:rPr lang="ru-RU" dirty="0" smtClean="0">
                <a:latin typeface="Garamond" pitchFamily="18" charset="0"/>
              </a:rPr>
              <a:t> 1918 року </a:t>
            </a:r>
            <a:r>
              <a:rPr lang="ru-RU" dirty="0" err="1" smtClean="0">
                <a:latin typeface="Garamond" pitchFamily="18" charset="0"/>
              </a:rPr>
              <a:t>він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керує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роботою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з'їзду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українських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кооператорів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очолює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керівний</a:t>
            </a:r>
            <a:r>
              <a:rPr lang="ru-RU" dirty="0" smtClean="0">
                <a:latin typeface="Garamond" pitchFamily="18" charset="0"/>
              </a:rPr>
              <a:t> орган </a:t>
            </a:r>
            <a:r>
              <a:rPr lang="ru-RU" dirty="0" err="1" smtClean="0">
                <a:latin typeface="Garamond" pitchFamily="18" charset="0"/>
              </a:rPr>
              <a:t>цього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руху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що</a:t>
            </a:r>
            <a:r>
              <a:rPr lang="ru-RU" dirty="0" smtClean="0">
                <a:latin typeface="Garamond" pitchFamily="18" charset="0"/>
              </a:rPr>
              <a:t> ставав </a:t>
            </a:r>
            <a:r>
              <a:rPr lang="ru-RU" dirty="0" err="1" smtClean="0">
                <a:latin typeface="Garamond" pitchFamily="18" charset="0"/>
              </a:rPr>
              <a:t>дедалі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масовішим</a:t>
            </a:r>
            <a:r>
              <a:rPr lang="ru-RU" dirty="0" smtClean="0">
                <a:latin typeface="Garamond" pitchFamily="18" charset="0"/>
              </a:rPr>
              <a:t>.</a:t>
            </a:r>
            <a:endParaRPr lang="ru-RU" dirty="0"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3306" y="2071678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569495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142852"/>
            <a:ext cx="2734173" cy="42148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_ak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222276"/>
            <a:ext cx="4857752" cy="36357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86380" y="142852"/>
            <a:ext cx="3714776" cy="2585323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Garamond" pitchFamily="18" charset="0"/>
              </a:rPr>
              <a:t>Водночас</a:t>
            </a:r>
            <a:r>
              <a:rPr lang="ru-RU" dirty="0" smtClean="0">
                <a:latin typeface="Garamond" pitchFamily="18" charset="0"/>
              </a:rPr>
              <a:t>, разом </a:t>
            </a:r>
            <a:r>
              <a:rPr lang="ru-RU" dirty="0" err="1" smtClean="0">
                <a:latin typeface="Garamond" pitchFamily="18" charset="0"/>
              </a:rPr>
              <a:t>з</a:t>
            </a:r>
            <a:r>
              <a:rPr lang="ru-RU" dirty="0" smtClean="0">
                <a:latin typeface="Garamond" pitchFamily="18" charset="0"/>
              </a:rPr>
              <a:t> </a:t>
            </a:r>
          </a:p>
          <a:p>
            <a:r>
              <a:rPr lang="ru-RU" dirty="0" smtClean="0">
                <a:latin typeface="Garamond" pitchFamily="18" charset="0"/>
              </a:rPr>
              <a:t>В. І. </a:t>
            </a:r>
            <a:r>
              <a:rPr lang="ru-RU" dirty="0" err="1" smtClean="0">
                <a:latin typeface="Garamond" pitchFamily="18" charset="0"/>
              </a:rPr>
              <a:t>Вернадським</a:t>
            </a:r>
            <a:r>
              <a:rPr lang="ru-RU" dirty="0" smtClean="0">
                <a:latin typeface="Garamond" pitchFamily="18" charset="0"/>
              </a:rPr>
              <a:t>, М. П. Василенком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А. Ю. </a:t>
            </a:r>
            <a:r>
              <a:rPr lang="ru-RU" dirty="0" err="1" smtClean="0">
                <a:latin typeface="Garamond" pitchFamily="18" charset="0"/>
              </a:rPr>
              <a:t>Кримським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він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працював</a:t>
            </a:r>
            <a:r>
              <a:rPr lang="ru-RU" dirty="0" smtClean="0">
                <a:latin typeface="Garamond" pitchFamily="18" charset="0"/>
              </a:rPr>
              <a:t> над </a:t>
            </a:r>
            <a:r>
              <a:rPr lang="ru-RU" dirty="0" err="1" smtClean="0">
                <a:latin typeface="Garamond" pitchFamily="18" charset="0"/>
              </a:rPr>
              <a:t>організацією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Української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академії</a:t>
            </a:r>
            <a:r>
              <a:rPr lang="ru-RU" dirty="0" smtClean="0">
                <a:latin typeface="Garamond" pitchFamily="18" charset="0"/>
              </a:rPr>
              <a:t> наук у </a:t>
            </a:r>
            <a:r>
              <a:rPr lang="ru-RU" dirty="0" err="1" smtClean="0">
                <a:latin typeface="Garamond" pitchFamily="18" charset="0"/>
              </a:rPr>
              <a:t>листопаді</a:t>
            </a:r>
            <a:r>
              <a:rPr lang="ru-RU" dirty="0" smtClean="0">
                <a:latin typeface="Garamond" pitchFamily="18" charset="0"/>
              </a:rPr>
              <a:t> 1918 року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виявився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серед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її</a:t>
            </a:r>
            <a:r>
              <a:rPr lang="ru-RU" dirty="0" smtClean="0">
                <a:latin typeface="Garamond" pitchFamily="18" charset="0"/>
              </a:rPr>
              <a:t> 12 перших </a:t>
            </a:r>
            <a:r>
              <a:rPr lang="ru-RU" dirty="0" err="1" smtClean="0">
                <a:latin typeface="Garamond" pitchFamily="18" charset="0"/>
              </a:rPr>
              <a:t>дійсних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членів-засновників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незабаром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очоливши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соціально-економічне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відділення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академії</a:t>
            </a:r>
            <a:r>
              <a:rPr lang="ru-RU" dirty="0" smtClean="0">
                <a:latin typeface="Garamond" pitchFamily="18" charset="0"/>
              </a:rPr>
              <a:t>.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643042" y="2071678"/>
            <a:ext cx="3214710" cy="4547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71736" y="428604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588070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rx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3369314" cy="6858000"/>
          </a:xfrm>
          <a:prstGeom prst="rect">
            <a:avLst/>
          </a:prstGeom>
        </p:spPr>
      </p:pic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5008" y="1500174"/>
            <a:ext cx="3214710" cy="49155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928794" y="71414"/>
            <a:ext cx="7143800" cy="1200329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По </a:t>
            </a:r>
            <a:r>
              <a:rPr lang="ru-RU" dirty="0" err="1" smtClean="0">
                <a:latin typeface="Garamond" pitchFamily="18" charset="0"/>
              </a:rPr>
              <a:t>закінченні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університету</a:t>
            </a:r>
            <a:r>
              <a:rPr lang="ru-RU" dirty="0" smtClean="0">
                <a:latin typeface="Garamond" pitchFamily="18" charset="0"/>
              </a:rPr>
              <a:t> М.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smtClean="0">
                <a:latin typeface="Garamond" pitchFamily="18" charset="0"/>
              </a:rPr>
              <a:t>І.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Туган-Барановський</a:t>
            </a:r>
            <a:r>
              <a:rPr lang="ru-RU" dirty="0" smtClean="0">
                <a:latin typeface="Garamond" pitchFamily="18" charset="0"/>
              </a:rPr>
              <a:t> усе </a:t>
            </a:r>
            <a:r>
              <a:rPr lang="ru-RU" dirty="0" err="1" smtClean="0">
                <a:latin typeface="Garamond" pitchFamily="18" charset="0"/>
              </a:rPr>
              <a:t>більше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заглиблювався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економічну</a:t>
            </a:r>
            <a:r>
              <a:rPr lang="ru-RU" dirty="0" smtClean="0">
                <a:latin typeface="Garamond" pitchFamily="18" charset="0"/>
              </a:rPr>
              <a:t> науку, </a:t>
            </a:r>
            <a:r>
              <a:rPr lang="ru-RU" dirty="0" err="1" smtClean="0">
                <a:latin typeface="Garamond" pitchFamily="18" charset="0"/>
              </a:rPr>
              <a:t>жваво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сприймаючи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марксистський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погляд</a:t>
            </a:r>
            <a:r>
              <a:rPr lang="ru-RU" dirty="0" smtClean="0">
                <a:latin typeface="Garamond" pitchFamily="18" charset="0"/>
              </a:rPr>
              <a:t> на </a:t>
            </a:r>
            <a:r>
              <a:rPr lang="ru-RU" dirty="0" err="1" smtClean="0">
                <a:latin typeface="Garamond" pitchFamily="18" charset="0"/>
              </a:rPr>
              <a:t>відносини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праці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капіталу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що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домінував</a:t>
            </a:r>
            <a:r>
              <a:rPr lang="ru-RU" dirty="0" smtClean="0">
                <a:latin typeface="Garamond" pitchFamily="18" charset="0"/>
              </a:rPr>
              <a:t> у той час у </a:t>
            </a:r>
            <a:r>
              <a:rPr lang="ru-RU" dirty="0" err="1" smtClean="0">
                <a:latin typeface="Garamond" pitchFamily="18" charset="0"/>
              </a:rPr>
              <a:t>політекономії</a:t>
            </a:r>
            <a:r>
              <a:rPr lang="ru-RU" dirty="0" smtClean="0">
                <a:latin typeface="Garamond" pitchFamily="18" charset="0"/>
              </a:rPr>
              <a:t>.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28860" y="1857364"/>
            <a:ext cx="3071834" cy="47363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429124" y="2571744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 304527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2132" y="5572140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І 090693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714356"/>
            <a:ext cx="3669226" cy="52008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29190" y="714356"/>
            <a:ext cx="3930627" cy="52412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572396" y="214290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552344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285728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Вс</a:t>
            </a:r>
            <a:r>
              <a:rPr lang="ru-RU" dirty="0" smtClean="0">
                <a:solidFill>
                  <a:schemeClr val="bg1"/>
                </a:solidFill>
              </a:rPr>
              <a:t> 29848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fullsiz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2643182"/>
            <a:ext cx="2738609" cy="4071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571736" y="6215082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Вр</a:t>
            </a:r>
            <a:r>
              <a:rPr lang="ru-RU" dirty="0" smtClean="0">
                <a:solidFill>
                  <a:schemeClr val="bg1"/>
                </a:solidFill>
              </a:rPr>
              <a:t> 4920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43636" y="302947"/>
            <a:ext cx="2843147" cy="40375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00006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884109"/>
            <a:ext cx="4905388" cy="29738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44" y="142852"/>
            <a:ext cx="4071966" cy="3970318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Garamond" pitchFamily="18" charset="0"/>
              </a:rPr>
              <a:t>Однак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грізні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події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що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розгорталися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Україні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</a:t>
            </a:r>
            <a:r>
              <a:rPr lang="ru-RU" dirty="0" smtClean="0">
                <a:latin typeface="Garamond" pitchFamily="18" charset="0"/>
              </a:rPr>
              <a:t> роки </a:t>
            </a:r>
            <a:r>
              <a:rPr lang="ru-RU" dirty="0" err="1" smtClean="0">
                <a:latin typeface="Garamond" pitchFamily="18" charset="0"/>
              </a:rPr>
              <a:t>громадянської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війни</a:t>
            </a:r>
            <a:r>
              <a:rPr lang="ru-RU" dirty="0" smtClean="0">
                <a:latin typeface="Garamond" pitchFamily="18" charset="0"/>
              </a:rPr>
              <a:t>, не дозволяли </a:t>
            </a:r>
            <a:r>
              <a:rPr lang="ru-RU" dirty="0" err="1" smtClean="0">
                <a:latin typeface="Garamond" pitchFamily="18" charset="0"/>
              </a:rPr>
              <a:t>вченому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зосередитися</a:t>
            </a:r>
            <a:r>
              <a:rPr lang="ru-RU" dirty="0" smtClean="0">
                <a:latin typeface="Garamond" pitchFamily="18" charset="0"/>
              </a:rPr>
              <a:t> на </a:t>
            </a:r>
            <a:r>
              <a:rPr lang="ru-RU" dirty="0" err="1" smtClean="0">
                <a:latin typeface="Garamond" pitchFamily="18" charset="0"/>
              </a:rPr>
              <a:t>академічній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роботі</a:t>
            </a:r>
            <a:r>
              <a:rPr lang="ru-RU" dirty="0" smtClean="0">
                <a:latin typeface="Garamond" pitchFamily="18" charset="0"/>
              </a:rPr>
              <a:t>. У </a:t>
            </a:r>
            <a:r>
              <a:rPr lang="ru-RU" dirty="0" err="1" smtClean="0">
                <a:latin typeface="Garamond" pitchFamily="18" charset="0"/>
              </a:rPr>
              <a:t>січні</a:t>
            </a:r>
            <a:r>
              <a:rPr lang="ru-RU" dirty="0" smtClean="0">
                <a:latin typeface="Garamond" pitchFamily="18" charset="0"/>
              </a:rPr>
              <a:t> 1919 року, коли </a:t>
            </a:r>
            <a:r>
              <a:rPr lang="ru-RU" dirty="0" err="1" smtClean="0">
                <a:latin typeface="Garamond" pitchFamily="18" charset="0"/>
              </a:rPr>
              <a:t>влада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вже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перейшла</a:t>
            </a:r>
            <a:r>
              <a:rPr lang="ru-RU" dirty="0" smtClean="0">
                <a:latin typeface="Garamond" pitchFamily="18" charset="0"/>
              </a:rPr>
              <a:t> до </a:t>
            </a:r>
            <a:r>
              <a:rPr lang="ru-RU" dirty="0" err="1" smtClean="0">
                <a:latin typeface="Garamond" pitchFamily="18" charset="0"/>
              </a:rPr>
              <a:t>Директорії</a:t>
            </a:r>
            <a:r>
              <a:rPr lang="ru-RU" dirty="0" smtClean="0">
                <a:latin typeface="Garamond" pitchFamily="18" charset="0"/>
              </a:rPr>
              <a:t>, М. І. </a:t>
            </a:r>
            <a:r>
              <a:rPr lang="ru-RU" dirty="0" err="1" smtClean="0">
                <a:latin typeface="Garamond" pitchFamily="18" charset="0"/>
              </a:rPr>
              <a:t>Туган-Барановський</a:t>
            </a:r>
            <a:r>
              <a:rPr lang="ru-RU" dirty="0" smtClean="0">
                <a:latin typeface="Garamond" pitchFamily="18" charset="0"/>
              </a:rPr>
              <a:t> у </a:t>
            </a:r>
            <a:r>
              <a:rPr lang="ru-RU" dirty="0" err="1" smtClean="0">
                <a:latin typeface="Garamond" pitchFamily="18" charset="0"/>
              </a:rPr>
              <a:t>складі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української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делегації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відбув</a:t>
            </a:r>
            <a:r>
              <a:rPr lang="ru-RU" dirty="0" smtClean="0">
                <a:latin typeface="Garamond" pitchFamily="18" charset="0"/>
              </a:rPr>
              <a:t> на </a:t>
            </a:r>
            <a:r>
              <a:rPr lang="ru-RU" dirty="0" err="1" smtClean="0">
                <a:latin typeface="Garamond" pitchFamily="18" charset="0"/>
              </a:rPr>
              <a:t>Паризьку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мирну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конференцію</a:t>
            </a:r>
            <a:r>
              <a:rPr lang="ru-RU" dirty="0" smtClean="0">
                <a:latin typeface="Garamond" pitchFamily="18" charset="0"/>
              </a:rPr>
              <a:t>, де </a:t>
            </a:r>
            <a:r>
              <a:rPr lang="ru-RU" dirty="0" err="1" smtClean="0">
                <a:latin typeface="Garamond" pitchFamily="18" charset="0"/>
              </a:rPr>
              <a:t>вирішувалася</a:t>
            </a:r>
            <a:r>
              <a:rPr lang="ru-RU" dirty="0" smtClean="0">
                <a:latin typeface="Garamond" pitchFamily="18" charset="0"/>
              </a:rPr>
              <a:t> доля </a:t>
            </a:r>
            <a:r>
              <a:rPr lang="ru-RU" dirty="0" err="1" smtClean="0">
                <a:latin typeface="Garamond" pitchFamily="18" charset="0"/>
              </a:rPr>
              <a:t>Європи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після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закінчення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Першої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світової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війни</a:t>
            </a:r>
            <a:r>
              <a:rPr lang="ru-RU" dirty="0" smtClean="0">
                <a:latin typeface="Garamond" pitchFamily="18" charset="0"/>
              </a:rPr>
              <a:t>. Смерть </a:t>
            </a:r>
            <a:r>
              <a:rPr lang="ru-RU" dirty="0" err="1" smtClean="0">
                <a:latin typeface="Garamond" pitchFamily="18" charset="0"/>
              </a:rPr>
              <a:t>наздогнала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його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потязі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неподалік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від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Одеси</a:t>
            </a:r>
            <a:r>
              <a:rPr lang="ru-RU" dirty="0" smtClean="0">
                <a:latin typeface="Garamond" pitchFamily="18" charset="0"/>
              </a:rPr>
              <a:t> 20, 21 </a:t>
            </a:r>
            <a:r>
              <a:rPr lang="ru-RU" dirty="0" err="1" smtClean="0">
                <a:latin typeface="Garamond" pitchFamily="18" charset="0"/>
              </a:rPr>
              <a:t>чи</a:t>
            </a:r>
            <a:r>
              <a:rPr lang="ru-RU" dirty="0" smtClean="0">
                <a:latin typeface="Garamond" pitchFamily="18" charset="0"/>
              </a:rPr>
              <a:t> 22 </a:t>
            </a:r>
            <a:r>
              <a:rPr lang="ru-RU" dirty="0" err="1" smtClean="0">
                <a:latin typeface="Garamond" pitchFamily="18" charset="0"/>
              </a:rPr>
              <a:t>січня</a:t>
            </a:r>
            <a:r>
              <a:rPr lang="ru-RU" dirty="0" smtClean="0">
                <a:latin typeface="Garamond" pitchFamily="18" charset="0"/>
              </a:rPr>
              <a:t> (</a:t>
            </a:r>
            <a:r>
              <a:rPr lang="ru-RU" dirty="0" err="1" smtClean="0">
                <a:latin typeface="Garamond" pitchFamily="18" charset="0"/>
              </a:rPr>
              <a:t>з</a:t>
            </a:r>
            <a:r>
              <a:rPr lang="ru-RU" dirty="0" smtClean="0">
                <a:latin typeface="Garamond" pitchFamily="18" charset="0"/>
              </a:rPr>
              <a:t> приводу: </a:t>
            </a:r>
            <a:r>
              <a:rPr lang="ru-RU" dirty="0" err="1" smtClean="0">
                <a:latin typeface="Garamond" pitchFamily="18" charset="0"/>
              </a:rPr>
              <a:t>точної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дати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дані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розходяться</a:t>
            </a:r>
            <a:r>
              <a:rPr lang="ru-RU" dirty="0" smtClean="0">
                <a:latin typeface="Garamond" pitchFamily="18" charset="0"/>
              </a:rPr>
              <a:t>) того ж року. В </a:t>
            </a:r>
            <a:r>
              <a:rPr lang="ru-RU" dirty="0" err="1" smtClean="0">
                <a:latin typeface="Garamond" pitchFamily="18" charset="0"/>
              </a:rPr>
              <a:t>Одесі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він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був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похований</a:t>
            </a:r>
            <a:r>
              <a:rPr lang="ru-RU" dirty="0" smtClean="0">
                <a:latin typeface="Garamond" pitchFamily="18" charset="0"/>
              </a:rPr>
              <a:t>.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143372" y="2714620"/>
            <a:ext cx="2737897" cy="38042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57818" y="2143116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Вс</a:t>
            </a:r>
            <a:r>
              <a:rPr lang="ru-RU" dirty="0" smtClean="0">
                <a:solidFill>
                  <a:schemeClr val="bg1"/>
                </a:solidFill>
              </a:rPr>
              <a:t> 45138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5074" y="5500702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590268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2285992"/>
            <a:ext cx="3000396" cy="41096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868" y="2285991"/>
            <a:ext cx="2928958" cy="4071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98053_6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588" y="0"/>
            <a:ext cx="2133412" cy="24208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44" y="142852"/>
            <a:ext cx="7072362" cy="1754326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dirty="0" smtClean="0">
                <a:latin typeface="Garamond" pitchFamily="18" charset="0"/>
              </a:rPr>
              <a:t>Почавши, як і багато хто з його сучасників із творчої інтелігенції, з марксистського розуміння соціально-економічних питань, </a:t>
            </a:r>
          </a:p>
          <a:p>
            <a:r>
              <a:rPr lang="uk-UA" dirty="0" smtClean="0">
                <a:latin typeface="Garamond" pitchFamily="18" charset="0"/>
              </a:rPr>
              <a:t>М. І. </a:t>
            </a:r>
            <a:r>
              <a:rPr lang="uk-UA" dirty="0" err="1" smtClean="0">
                <a:latin typeface="Garamond" pitchFamily="18" charset="0"/>
              </a:rPr>
              <a:t>Туган-</a:t>
            </a:r>
            <a:r>
              <a:rPr lang="uk-UA" dirty="0" smtClean="0">
                <a:latin typeface="Garamond" pitchFamily="18" charset="0"/>
              </a:rPr>
              <a:t> Барановський на рубежі </a:t>
            </a:r>
            <a:r>
              <a:rPr lang="ru-RU" dirty="0" smtClean="0">
                <a:latin typeface="Garamond" pitchFamily="18" charset="0"/>
              </a:rPr>
              <a:t>XIX</a:t>
            </a:r>
            <a:r>
              <a:rPr lang="uk-UA" dirty="0" smtClean="0">
                <a:latin typeface="Garamond" pitchFamily="18" charset="0"/>
              </a:rPr>
              <a:t>—</a:t>
            </a:r>
            <a:r>
              <a:rPr lang="ru-RU" dirty="0" smtClean="0">
                <a:latin typeface="Garamond" pitchFamily="18" charset="0"/>
              </a:rPr>
              <a:t>XX</a:t>
            </a:r>
            <a:r>
              <a:rPr lang="uk-UA" dirty="0" smtClean="0">
                <a:latin typeface="Garamond" pitchFamily="18" charset="0"/>
              </a:rPr>
              <a:t> століть, подібно до </a:t>
            </a:r>
          </a:p>
          <a:p>
            <a:r>
              <a:rPr lang="uk-UA" dirty="0" smtClean="0">
                <a:latin typeface="Garamond" pitchFamily="18" charset="0"/>
              </a:rPr>
              <a:t>П. Б.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uk-UA" dirty="0" err="1" smtClean="0">
                <a:latin typeface="Garamond" pitchFamily="18" charset="0"/>
              </a:rPr>
              <a:t>Струве</a:t>
            </a:r>
            <a:r>
              <a:rPr lang="uk-UA" dirty="0" smtClean="0">
                <a:latin typeface="Garamond" pitchFamily="18" charset="0"/>
              </a:rPr>
              <a:t> , і С. М.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uk-UA" dirty="0" smtClean="0">
                <a:latin typeface="Garamond" pitchFamily="18" charset="0"/>
              </a:rPr>
              <a:t>Булгакова, М. О.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uk-UA" dirty="0" smtClean="0">
                <a:latin typeface="Garamond" pitchFamily="18" charset="0"/>
              </a:rPr>
              <a:t>Бердяєва, дійшов думки про обмеженість марксизму і необхідність його доповнення етичним ученням у дусі неокантіанства. </a:t>
            </a:r>
            <a:endParaRPr lang="ru-RU" dirty="0"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256" y="5857892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702642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4546" y="5929330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Ви</a:t>
            </a:r>
            <a:r>
              <a:rPr lang="ru-RU" dirty="0" smtClean="0">
                <a:solidFill>
                  <a:schemeClr val="bg1"/>
                </a:solidFill>
              </a:rPr>
              <a:t> 6308/2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74" name="AutoShape 2" descr="File:Sbulgako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 descr="C:\Documents and Settings\Admin\Мои документы\Sbulgakov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00892" y="2214554"/>
            <a:ext cx="2143108" cy="2808254"/>
          </a:xfrm>
          <a:prstGeom prst="rect">
            <a:avLst/>
          </a:prstGeom>
          <a:noFill/>
        </p:spPr>
      </p:pic>
      <p:pic>
        <p:nvPicPr>
          <p:cNvPr id="12" name="Рисунок 11" descr="berdaev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92" y="4500570"/>
            <a:ext cx="2143108" cy="235743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715436" cy="1477328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Garamond" pitchFamily="18" charset="0"/>
              </a:rPr>
              <a:t>Подальша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його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ідейна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еволюція</a:t>
            </a:r>
            <a:r>
              <a:rPr lang="ru-RU" dirty="0" smtClean="0">
                <a:latin typeface="Garamond" pitchFamily="18" charset="0"/>
              </a:rPr>
              <a:t> проходила </a:t>
            </a:r>
            <a:r>
              <a:rPr lang="ru-RU" dirty="0" err="1" smtClean="0">
                <a:latin typeface="Garamond" pitchFamily="18" charset="0"/>
              </a:rPr>
              <a:t>під</a:t>
            </a:r>
            <a:r>
              <a:rPr lang="ru-RU" dirty="0" smtClean="0">
                <a:latin typeface="Garamond" pitchFamily="18" charset="0"/>
              </a:rPr>
              <a:t> знаком </a:t>
            </a:r>
            <a:r>
              <a:rPr lang="ru-RU" dirty="0" err="1" smtClean="0">
                <a:latin typeface="Garamond" pitchFamily="18" charset="0"/>
              </a:rPr>
              <a:t>орієнтації</a:t>
            </a:r>
            <a:r>
              <a:rPr lang="ru-RU" dirty="0" smtClean="0">
                <a:latin typeface="Garamond" pitchFamily="18" charset="0"/>
              </a:rPr>
              <a:t> на </a:t>
            </a:r>
            <a:r>
              <a:rPr lang="ru-RU" dirty="0" err="1" smtClean="0">
                <a:latin typeface="Garamond" pitchFamily="18" charset="0"/>
              </a:rPr>
              <a:t>ліберально-гуманістичні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цінності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що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органічно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поєднуються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високими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ідеалами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соціальної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справедливості</a:t>
            </a:r>
            <a:r>
              <a:rPr lang="ru-RU" dirty="0" smtClean="0">
                <a:latin typeface="Garamond" pitchFamily="18" charset="0"/>
              </a:rPr>
              <a:t>. М. І. </a:t>
            </a:r>
            <a:r>
              <a:rPr lang="ru-RU" dirty="0" err="1" smtClean="0">
                <a:latin typeface="Garamond" pitchFamily="18" charset="0"/>
              </a:rPr>
              <a:t>Туган-Барановський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був</a:t>
            </a:r>
            <a:r>
              <a:rPr lang="ru-RU" dirty="0" smtClean="0">
                <a:latin typeface="Garamond" pitchFamily="18" charset="0"/>
              </a:rPr>
              <a:t> одним </a:t>
            </a:r>
            <a:r>
              <a:rPr lang="ru-RU" dirty="0" err="1" smtClean="0">
                <a:latin typeface="Garamond" pitchFamily="18" charset="0"/>
              </a:rPr>
              <a:t>із</a:t>
            </a:r>
            <a:r>
              <a:rPr lang="ru-RU" dirty="0" smtClean="0">
                <a:latin typeface="Garamond" pitchFamily="18" charset="0"/>
              </a:rPr>
              <a:t> перших у </a:t>
            </a:r>
            <a:r>
              <a:rPr lang="ru-RU" dirty="0" err="1" smtClean="0">
                <a:latin typeface="Garamond" pitchFamily="18" charset="0"/>
              </a:rPr>
              <a:t>світовому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масштабі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хто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усвідомлюючи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обмеженість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недостатність</a:t>
            </a:r>
            <a:r>
              <a:rPr lang="ru-RU" dirty="0" smtClean="0">
                <a:latin typeface="Garamond" pitchFamily="18" charset="0"/>
              </a:rPr>
              <a:t> як </a:t>
            </a:r>
            <a:r>
              <a:rPr lang="ru-RU" dirty="0" err="1" smtClean="0">
                <a:latin typeface="Garamond" pitchFamily="18" charset="0"/>
              </a:rPr>
              <a:t>суто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ринкових</a:t>
            </a:r>
            <a:r>
              <a:rPr lang="ru-RU" dirty="0" smtClean="0">
                <a:latin typeface="Garamond" pitchFamily="18" charset="0"/>
              </a:rPr>
              <a:t>, так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планових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регуляторів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що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пропонував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ортодоксальний</a:t>
            </a:r>
            <a:r>
              <a:rPr lang="ru-RU" dirty="0" smtClean="0">
                <a:latin typeface="Garamond" pitchFamily="18" charset="0"/>
              </a:rPr>
              <a:t> марксизм, </a:t>
            </a:r>
            <a:r>
              <a:rPr lang="ru-RU" dirty="0" err="1" smtClean="0">
                <a:latin typeface="Garamond" pitchFamily="18" charset="0"/>
              </a:rPr>
              <a:t>висунув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концепцію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їхнього</a:t>
            </a:r>
            <a:r>
              <a:rPr lang="ru-RU" dirty="0" smtClean="0">
                <a:latin typeface="Garamond" pitchFamily="18" charset="0"/>
              </a:rPr>
              <a:t> синтезу. 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5" name="Рисунок 4" descr="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43504" y="3621718"/>
            <a:ext cx="4000496" cy="3236282"/>
          </a:xfrm>
          <a:prstGeom prst="rect">
            <a:avLst/>
          </a:prstGeom>
        </p:spPr>
      </p:pic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86050" y="1851593"/>
            <a:ext cx="2843147" cy="39406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14738" y="2357430"/>
            <a:ext cx="2536984" cy="4071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071670" y="5929330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594408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1857364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Ра 347947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a3cfba-nep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550920"/>
            <a:ext cx="4572000" cy="3307080"/>
          </a:xfrm>
          <a:prstGeom prst="rect">
            <a:avLst/>
          </a:prstGeom>
        </p:spPr>
      </p:pic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868" y="2500306"/>
            <a:ext cx="2737897" cy="40517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82373" y="2000240"/>
            <a:ext cx="2822797" cy="4071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44" y="142852"/>
            <a:ext cx="8715436" cy="1754326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У </a:t>
            </a:r>
            <a:r>
              <a:rPr lang="ru-RU" dirty="0" err="1" smtClean="0">
                <a:latin typeface="Garamond" pitchFamily="18" charset="0"/>
              </a:rPr>
              <a:t>цьому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плані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він</a:t>
            </a:r>
            <a:r>
              <a:rPr lang="ru-RU" dirty="0" smtClean="0">
                <a:latin typeface="Garamond" pitchFamily="18" charset="0"/>
              </a:rPr>
              <a:t> надавав особливого </a:t>
            </a:r>
            <a:r>
              <a:rPr lang="ru-RU" dirty="0" err="1" smtClean="0">
                <a:latin typeface="Garamond" pitchFamily="18" charset="0"/>
              </a:rPr>
              <a:t>значення</a:t>
            </a:r>
            <a:r>
              <a:rPr lang="ru-RU" dirty="0" smtClean="0">
                <a:latin typeface="Garamond" pitchFamily="18" charset="0"/>
              </a:rPr>
              <a:t> кооперативному </a:t>
            </a:r>
            <a:r>
              <a:rPr lang="ru-RU" dirty="0" err="1" smtClean="0">
                <a:latin typeface="Garamond" pitchFamily="18" charset="0"/>
              </a:rPr>
              <a:t>рухові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що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швидко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поширювався</a:t>
            </a:r>
            <a:r>
              <a:rPr lang="ru-RU" dirty="0" smtClean="0">
                <a:latin typeface="Garamond" pitchFamily="18" charset="0"/>
              </a:rPr>
              <a:t> на початку XX </a:t>
            </a:r>
            <a:r>
              <a:rPr lang="ru-RU" dirty="0" err="1" smtClean="0">
                <a:latin typeface="Garamond" pitchFamily="18" charset="0"/>
              </a:rPr>
              <a:t>століття</a:t>
            </a:r>
            <a:r>
              <a:rPr lang="ru-RU" dirty="0" smtClean="0">
                <a:latin typeface="Garamond" pitchFamily="18" charset="0"/>
              </a:rPr>
              <a:t>, особливо в </a:t>
            </a:r>
            <a:r>
              <a:rPr lang="ru-RU" dirty="0" err="1" smtClean="0">
                <a:latin typeface="Garamond" pitchFamily="18" charset="0"/>
              </a:rPr>
              <a:t>українських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губерніях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виступав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провідним</a:t>
            </a:r>
            <a:r>
              <a:rPr lang="ru-RU" dirty="0" smtClean="0">
                <a:latin typeface="Garamond" pitchFamily="18" charset="0"/>
              </a:rPr>
              <a:t> теоретиком та одним </a:t>
            </a:r>
            <a:r>
              <a:rPr lang="ru-RU" dirty="0" err="1" smtClean="0">
                <a:latin typeface="Garamond" pitchFamily="18" charset="0"/>
              </a:rPr>
              <a:t>з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організаторів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керівників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мав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чимало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прихильників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продовжувачів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Україні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Росії</a:t>
            </a:r>
            <a:r>
              <a:rPr lang="ru-RU" dirty="0" smtClean="0">
                <a:latin typeface="Garamond" pitchFamily="18" charset="0"/>
              </a:rPr>
              <a:t>. </a:t>
            </a:r>
            <a:r>
              <a:rPr lang="ru-RU" dirty="0" err="1" smtClean="0">
                <a:latin typeface="Garamond" pitchFamily="18" charset="0"/>
              </a:rPr>
              <a:t>Його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ідеї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відіграли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важливу</a:t>
            </a:r>
            <a:r>
              <a:rPr lang="ru-RU" dirty="0" smtClean="0">
                <a:latin typeface="Garamond" pitchFamily="18" charset="0"/>
              </a:rPr>
              <a:t> роль у </a:t>
            </a:r>
            <a:r>
              <a:rPr lang="ru-RU" dirty="0" err="1" smtClean="0">
                <a:latin typeface="Garamond" pitchFamily="18" charset="0"/>
              </a:rPr>
              <a:t>відродженні</a:t>
            </a:r>
            <a:r>
              <a:rPr lang="ru-RU" dirty="0" smtClean="0">
                <a:latin typeface="Garamond" pitchFamily="18" charset="0"/>
              </a:rPr>
              <a:t> нормального </a:t>
            </a:r>
            <a:r>
              <a:rPr lang="ru-RU" dirty="0" err="1" smtClean="0">
                <a:latin typeface="Garamond" pitchFamily="18" charset="0"/>
              </a:rPr>
              <a:t>економічного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життя</a:t>
            </a:r>
            <a:r>
              <a:rPr lang="ru-RU" dirty="0" smtClean="0">
                <a:latin typeface="Garamond" pitchFamily="18" charset="0"/>
              </a:rPr>
              <a:t> в роки </a:t>
            </a:r>
            <a:r>
              <a:rPr lang="ru-RU" dirty="0" err="1" smtClean="0">
                <a:latin typeface="Garamond" pitchFamily="18" charset="0"/>
              </a:rPr>
              <a:t>НЕПу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однак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наприкінці</a:t>
            </a:r>
            <a:r>
              <a:rPr lang="ru-RU" dirty="0" smtClean="0">
                <a:latin typeface="Garamond" pitchFamily="18" charset="0"/>
              </a:rPr>
              <a:t> 20-х </a:t>
            </a:r>
            <a:r>
              <a:rPr lang="ru-RU" dirty="0" err="1" smtClean="0">
                <a:latin typeface="Garamond" pitchFamily="18" charset="0"/>
              </a:rPr>
              <a:t>років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пов'язаний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із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його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ім'ям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напрямок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був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розгромлений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більшовицькою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владою</a:t>
            </a:r>
            <a:r>
              <a:rPr lang="ru-RU" dirty="0" smtClean="0">
                <a:latin typeface="Garamond" pitchFamily="18" charset="0"/>
              </a:rPr>
              <a:t>.</a:t>
            </a:r>
            <a:endParaRPr lang="ru-RU" dirty="0"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2500306"/>
            <a:ext cx="142876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348295/1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256" y="2000240"/>
            <a:ext cx="142876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348295/2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715436" cy="5355312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Garamond" pitchFamily="18" charset="0"/>
              </a:rPr>
              <a:t>Джерела</a:t>
            </a:r>
            <a:r>
              <a:rPr lang="ru-RU" dirty="0" smtClean="0">
                <a:latin typeface="Garamond" pitchFamily="18" charset="0"/>
              </a:rPr>
              <a:t> :</a:t>
            </a:r>
          </a:p>
          <a:p>
            <a:endParaRPr lang="uk-UA" dirty="0" smtClean="0">
              <a:latin typeface="Garamond" pitchFamily="18" charset="0"/>
            </a:endParaRPr>
          </a:p>
          <a:p>
            <a:r>
              <a:rPr lang="uk-UA" dirty="0" err="1" smtClean="0">
                <a:latin typeface="Garamond" pitchFamily="18" charset="0"/>
              </a:rPr>
              <a:t>Туган-Барановський</a:t>
            </a:r>
            <a:r>
              <a:rPr lang="uk-UA" dirty="0" smtClean="0">
                <a:latin typeface="Garamond" pitchFamily="18" charset="0"/>
              </a:rPr>
              <a:t> Михайло Іванович</a:t>
            </a:r>
          </a:p>
          <a:p>
            <a:r>
              <a:rPr lang="en-US" dirty="0" smtClean="0">
                <a:latin typeface="Garamond" pitchFamily="18" charset="0"/>
              </a:rPr>
              <a:t>http://uk.wikipedia.org/wiki/</a:t>
            </a:r>
            <a:r>
              <a:rPr lang="ru-RU" dirty="0" err="1" smtClean="0">
                <a:latin typeface="Garamond" pitchFamily="18" charset="0"/>
              </a:rPr>
              <a:t>Туган-Барановський_Михайло_Іванович</a:t>
            </a:r>
            <a:endParaRPr lang="ru-RU" dirty="0" smtClean="0">
              <a:latin typeface="Garamond" pitchFamily="18" charset="0"/>
            </a:endParaRPr>
          </a:p>
          <a:p>
            <a:endParaRPr lang="uk-UA" dirty="0" smtClean="0">
              <a:latin typeface="Garamond" pitchFamily="18" charset="0"/>
            </a:endParaRPr>
          </a:p>
          <a:p>
            <a:r>
              <a:rPr lang="ru-RU" cap="all" dirty="0" smtClean="0">
                <a:latin typeface="Garamond" pitchFamily="18" charset="0"/>
              </a:rPr>
              <a:t>ЕКОНОМІСТ ЗІ СВІТОВИМ ІМ'ЯМ. </a:t>
            </a:r>
          </a:p>
          <a:p>
            <a:r>
              <a:rPr lang="ru-RU" cap="all" dirty="0" smtClean="0">
                <a:latin typeface="Garamond" pitchFamily="18" charset="0"/>
              </a:rPr>
              <a:t>МИХАЙЛО ІВАНОВИЧ ТУГАН-БАРАНОВСЬКИЙ</a:t>
            </a:r>
          </a:p>
          <a:p>
            <a:r>
              <a:rPr lang="en-US" dirty="0" smtClean="0">
                <a:latin typeface="Garamond" pitchFamily="18" charset="0"/>
              </a:rPr>
              <a:t>http://www.litopys.com.ua/encyclopedia/viznachn-storichn-osobistost/ekonom-st-z-sv-tovim-m-yam-mikhaylo-vanovich-tugan-baranovskiy-/</a:t>
            </a:r>
            <a:endParaRPr lang="uk-UA" dirty="0" smtClean="0">
              <a:latin typeface="Garamond" pitchFamily="18" charset="0"/>
            </a:endParaRPr>
          </a:p>
          <a:p>
            <a:endParaRPr lang="uk-UA" dirty="0" smtClean="0">
              <a:latin typeface="Garamond" pitchFamily="18" charset="0"/>
            </a:endParaRPr>
          </a:p>
          <a:p>
            <a:r>
              <a:rPr lang="ru-RU" dirty="0" err="1" smtClean="0">
                <a:latin typeface="Garamond" pitchFamily="18" charset="0"/>
              </a:rPr>
              <a:t>Економічні</a:t>
            </a:r>
            <a:r>
              <a:rPr lang="ru-RU" dirty="0" smtClean="0">
                <a:latin typeface="Garamond" pitchFamily="18" charset="0"/>
              </a:rPr>
              <a:t> погляди М.І. </a:t>
            </a:r>
            <a:r>
              <a:rPr lang="ru-RU" dirty="0" err="1" smtClean="0">
                <a:latin typeface="Garamond" pitchFamily="18" charset="0"/>
              </a:rPr>
              <a:t>Туган-Барановського</a:t>
            </a:r>
            <a:endParaRPr lang="ru-RU" dirty="0" smtClean="0">
              <a:latin typeface="Garamond" pitchFamily="18" charset="0"/>
            </a:endParaRPr>
          </a:p>
          <a:p>
            <a:r>
              <a:rPr lang="en-US" dirty="0" smtClean="0">
                <a:latin typeface="Garamond" pitchFamily="18" charset="0"/>
              </a:rPr>
              <a:t>http://pidruchniki.com/1585091353977/politekonomiya/ekonomichni_poglyadi_tugan-baranovskogo</a:t>
            </a:r>
            <a:endParaRPr lang="uk-UA" dirty="0" smtClean="0">
              <a:latin typeface="Garamond" pitchFamily="18" charset="0"/>
            </a:endParaRPr>
          </a:p>
          <a:p>
            <a:endParaRPr lang="uk-UA" dirty="0" smtClean="0">
              <a:latin typeface="Garamond" pitchFamily="18" charset="0"/>
            </a:endParaRPr>
          </a:p>
          <a:p>
            <a:r>
              <a:rPr lang="ru-RU" dirty="0" smtClean="0">
                <a:latin typeface="Garamond" pitchFamily="18" charset="0"/>
              </a:rPr>
              <a:t>М. І. </a:t>
            </a:r>
            <a:r>
              <a:rPr lang="ru-RU" dirty="0" err="1" smtClean="0">
                <a:latin typeface="Garamond" pitchFamily="18" charset="0"/>
              </a:rPr>
              <a:t>Туган-Барановський</a:t>
            </a:r>
            <a:r>
              <a:rPr lang="ru-RU" dirty="0" smtClean="0">
                <a:latin typeface="Garamond" pitchFamily="18" charset="0"/>
              </a:rPr>
              <a:t> - </a:t>
            </a:r>
            <a:r>
              <a:rPr lang="ru-RU" dirty="0" err="1" smtClean="0">
                <a:latin typeface="Garamond" pitchFamily="18" charset="0"/>
              </a:rPr>
              <a:t>український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вчений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світовим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ім'ям</a:t>
            </a:r>
            <a:endParaRPr lang="ru-RU" dirty="0" smtClean="0">
              <a:latin typeface="Garamond" pitchFamily="18" charset="0"/>
            </a:endParaRPr>
          </a:p>
          <a:p>
            <a:r>
              <a:rPr lang="en-US" dirty="0" smtClean="0">
                <a:latin typeface="Garamond" pitchFamily="18" charset="0"/>
              </a:rPr>
              <a:t>http://www.ukrreferat.com/index.php?referat=43596</a:t>
            </a:r>
            <a:endParaRPr lang="uk-UA" dirty="0" smtClean="0">
              <a:latin typeface="Garamond" pitchFamily="18" charset="0"/>
            </a:endParaRPr>
          </a:p>
          <a:p>
            <a:endParaRPr lang="uk-UA" dirty="0" smtClean="0">
              <a:latin typeface="Garamond" pitchFamily="18" charset="0"/>
            </a:endParaRPr>
          </a:p>
          <a:p>
            <a:r>
              <a:rPr lang="ru-RU" dirty="0" err="1" smtClean="0">
                <a:latin typeface="Garamond" pitchFamily="18" charset="0"/>
              </a:rPr>
              <a:t>Економічні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теорії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М.І.Туган-Барановського</a:t>
            </a:r>
            <a:r>
              <a:rPr lang="ru-RU" dirty="0" smtClean="0">
                <a:latin typeface="Garamond" pitchFamily="18" charset="0"/>
              </a:rPr>
              <a:t> та </a:t>
            </a:r>
            <a:r>
              <a:rPr lang="ru-RU" dirty="0" err="1" smtClean="0">
                <a:latin typeface="Garamond" pitchFamily="18" charset="0"/>
              </a:rPr>
              <a:t>їх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значення</a:t>
            </a:r>
            <a:endParaRPr lang="uk-UA" dirty="0" smtClean="0">
              <a:latin typeface="Garamond" pitchFamily="18" charset="0"/>
            </a:endParaRPr>
          </a:p>
          <a:p>
            <a:r>
              <a:rPr lang="en-US" dirty="0" smtClean="0">
                <a:latin typeface="Garamond" pitchFamily="18" charset="0"/>
              </a:rPr>
              <a:t>http://www.ukrreferat.com/index.php?referat=18948</a:t>
            </a:r>
            <a:endParaRPr lang="uk-UA" dirty="0" smtClean="0">
              <a:latin typeface="Garamond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5738847"/>
            <a:ext cx="8715436" cy="904863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uk-UA" b="1" i="1" dirty="0" smtClean="0">
                <a:latin typeface="Garamond" pitchFamily="18" charset="0"/>
                <a:cs typeface="Arial" charset="0"/>
              </a:rPr>
              <a:t>Національна бібліотека України ім. В. І. Вернадського.</a:t>
            </a:r>
          </a:p>
          <a:p>
            <a:pPr algn="r">
              <a:lnSpc>
                <a:spcPct val="80000"/>
              </a:lnSpc>
              <a:defRPr/>
            </a:pPr>
            <a:r>
              <a:rPr lang="uk-UA" b="1" i="1" dirty="0" smtClean="0">
                <a:latin typeface="Garamond" pitchFamily="18" charset="0"/>
                <a:cs typeface="Arial" charset="0"/>
              </a:rPr>
              <a:t> Відділ комплексних наукових та науково-інформаційних проектів</a:t>
            </a:r>
          </a:p>
          <a:p>
            <a:pPr algn="r">
              <a:lnSpc>
                <a:spcPct val="80000"/>
              </a:lnSpc>
              <a:spcBef>
                <a:spcPct val="0"/>
              </a:spcBef>
              <a:defRPr/>
            </a:pPr>
            <a:r>
              <a:rPr lang="ru-RU" i="1" dirty="0" smtClean="0">
                <a:latin typeface="Garamond" pitchFamily="18" charset="0"/>
                <a:cs typeface="Arial" charset="0"/>
              </a:rPr>
              <a:t>                                                                                                                                                                            </a:t>
            </a:r>
            <a:r>
              <a:rPr lang="ru-RU" sz="1200" i="1" dirty="0" err="1" smtClean="0">
                <a:latin typeface="Garamond" pitchFamily="18" charset="0"/>
                <a:cs typeface="Arial" charset="0"/>
              </a:rPr>
              <a:t>Всі</a:t>
            </a:r>
            <a:r>
              <a:rPr lang="ru-RU" sz="1200" i="1" dirty="0" smtClean="0">
                <a:latin typeface="Garamond" pitchFamily="18" charset="0"/>
                <a:cs typeface="Arial" charset="0"/>
              </a:rPr>
              <a:t> права </a:t>
            </a:r>
            <a:r>
              <a:rPr lang="ru-RU" sz="1200" i="1" dirty="0" err="1" smtClean="0">
                <a:latin typeface="Garamond" pitchFamily="18" charset="0"/>
                <a:cs typeface="Arial" charset="0"/>
              </a:rPr>
              <a:t>захищені</a:t>
            </a:r>
            <a:r>
              <a:rPr lang="ru-RU" sz="1200" i="1" dirty="0" smtClean="0">
                <a:latin typeface="Garamond" pitchFamily="18" charset="0"/>
                <a:cs typeface="Arial" charset="0"/>
              </a:rPr>
              <a:t> © ВКННІП НБУВ, </a:t>
            </a:r>
            <a:r>
              <a:rPr lang="ru-RU" sz="1200" i="1" dirty="0" err="1" smtClean="0">
                <a:latin typeface="Garamond" pitchFamily="18" charset="0"/>
                <a:cs typeface="Arial" charset="0"/>
              </a:rPr>
              <a:t>І.А.Прокошина,Ю.А.Мордвінов</a:t>
            </a:r>
            <a:endParaRPr lang="uk-UA" sz="1200" b="1" i="1" dirty="0" smtClean="0">
              <a:latin typeface="Garamond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2000240"/>
            <a:ext cx="2878557" cy="45277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Nikolay_II-19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302" y="0"/>
            <a:ext cx="340669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844" y="103038"/>
            <a:ext cx="6643734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В </a:t>
            </a:r>
            <a:r>
              <a:rPr lang="ru-RU" dirty="0" err="1" smtClean="0">
                <a:latin typeface="Garamond" pitchFamily="18" charset="0"/>
              </a:rPr>
              <a:t>ті</a:t>
            </a:r>
            <a:r>
              <a:rPr lang="ru-RU" dirty="0" smtClean="0">
                <a:latin typeface="Garamond" pitchFamily="18" charset="0"/>
              </a:rPr>
              <a:t> роки </a:t>
            </a:r>
            <a:r>
              <a:rPr lang="ru-RU" dirty="0" err="1" smtClean="0">
                <a:latin typeface="Garamond" pitchFamily="18" charset="0"/>
              </a:rPr>
              <a:t>народницька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ідеологія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Росії</a:t>
            </a:r>
            <a:r>
              <a:rPr lang="ru-RU" dirty="0" smtClean="0">
                <a:latin typeface="Garamond" pitchFamily="18" charset="0"/>
              </a:rPr>
              <a:t> переживала </a:t>
            </a:r>
            <a:r>
              <a:rPr lang="ru-RU" dirty="0" err="1" smtClean="0">
                <a:latin typeface="Garamond" pitchFamily="18" charset="0"/>
              </a:rPr>
              <a:t>глибоку</a:t>
            </a:r>
            <a:r>
              <a:rPr lang="ru-RU" dirty="0" smtClean="0">
                <a:latin typeface="Garamond" pitchFamily="18" charset="0"/>
              </a:rPr>
              <a:t> кризу,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багато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чесних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мислячих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молодих</a:t>
            </a:r>
            <a:r>
              <a:rPr lang="ru-RU" dirty="0" smtClean="0">
                <a:latin typeface="Garamond" pitchFamily="18" charset="0"/>
              </a:rPr>
              <a:t> людей, </a:t>
            </a:r>
            <a:r>
              <a:rPr lang="ru-RU" dirty="0" err="1" smtClean="0">
                <a:latin typeface="Garamond" pitchFamily="18" charset="0"/>
              </a:rPr>
              <a:t>які</a:t>
            </a:r>
            <a:r>
              <a:rPr lang="ru-RU" dirty="0" smtClean="0">
                <a:latin typeface="Garamond" pitchFamily="18" charset="0"/>
              </a:rPr>
              <a:t> не </a:t>
            </a:r>
            <a:r>
              <a:rPr lang="ru-RU" dirty="0" err="1" smtClean="0">
                <a:latin typeface="Garamond" pitchFamily="18" charset="0"/>
              </a:rPr>
              <a:t>приймали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офіційної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самодержавно-церковної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доктрини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обурювалися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соціальною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несправедливістю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політичним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безправ'ям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що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панували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країні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сприймали</a:t>
            </a:r>
            <a:r>
              <a:rPr lang="ru-RU" dirty="0" smtClean="0">
                <a:latin typeface="Garamond" pitchFamily="18" charset="0"/>
              </a:rPr>
              <a:t> марксизм як </a:t>
            </a:r>
            <a:r>
              <a:rPr lang="ru-RU" dirty="0" err="1" smtClean="0">
                <a:latin typeface="Garamond" pitchFamily="18" charset="0"/>
              </a:rPr>
              <a:t>останнє</a:t>
            </a:r>
            <a:r>
              <a:rPr lang="ru-RU" dirty="0" smtClean="0">
                <a:latin typeface="Garamond" pitchFamily="18" charset="0"/>
              </a:rPr>
              <a:t> слово </a:t>
            </a:r>
            <a:r>
              <a:rPr lang="ru-RU" dirty="0" err="1" smtClean="0">
                <a:latin typeface="Garamond" pitchFamily="18" charset="0"/>
              </a:rPr>
              <a:t>західної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соціально-економічної</a:t>
            </a:r>
            <a:r>
              <a:rPr lang="ru-RU" dirty="0" smtClean="0">
                <a:latin typeface="Garamond" pitchFamily="18" charset="0"/>
              </a:rPr>
              <a:t> думки. 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28992" y="2214578"/>
            <a:ext cx="2880539" cy="44291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86116" y="3000372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642172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3108" y="5929330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670768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e9e9a_fd1df245_XX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50319" cy="6858000"/>
          </a:xfrm>
          <a:prstGeom prst="rect">
            <a:avLst/>
          </a:prstGeom>
        </p:spPr>
      </p:pic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14546" y="1785926"/>
            <a:ext cx="3143272" cy="49291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428860" y="71414"/>
            <a:ext cx="6572296" cy="1477328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Garamond" pitchFamily="18" charset="0"/>
              </a:rPr>
              <a:t>Глибоко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цікавлячись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також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питаннями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соціально-економічної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теорії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М.І.Туган-Барановський</a:t>
            </a:r>
            <a:r>
              <a:rPr lang="ru-RU" dirty="0" smtClean="0">
                <a:latin typeface="Garamond" pitchFamily="18" charset="0"/>
              </a:rPr>
              <a:t> на початку 90-х </a:t>
            </a:r>
            <a:r>
              <a:rPr lang="ru-RU" dirty="0" err="1" smtClean="0">
                <a:latin typeface="Garamond" pitchFamily="18" charset="0"/>
              </a:rPr>
              <a:t>років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публікує</a:t>
            </a:r>
            <a:r>
              <a:rPr lang="ru-RU" dirty="0" smtClean="0">
                <a:latin typeface="Garamond" pitchFamily="18" charset="0"/>
              </a:rPr>
              <a:t> книги про </a:t>
            </a:r>
            <a:r>
              <a:rPr lang="ru-RU" dirty="0" err="1" smtClean="0">
                <a:latin typeface="Garamond" pitchFamily="18" charset="0"/>
              </a:rPr>
              <a:t>життя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наукову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суспільну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діяльність</a:t>
            </a:r>
            <a:r>
              <a:rPr lang="ru-RU" dirty="0" smtClean="0">
                <a:latin typeface="Garamond" pitchFamily="18" charset="0"/>
              </a:rPr>
              <a:t> таких </a:t>
            </a:r>
            <a:r>
              <a:rPr lang="ru-RU" dirty="0" err="1" smtClean="0">
                <a:latin typeface="Garamond" pitchFamily="18" charset="0"/>
              </a:rPr>
              <a:t>відомих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європейських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інтелектуалів</a:t>
            </a:r>
            <a:r>
              <a:rPr lang="ru-RU" dirty="0" smtClean="0">
                <a:latin typeface="Garamond" pitchFamily="18" charset="0"/>
              </a:rPr>
              <a:t> XIX </a:t>
            </a:r>
            <a:r>
              <a:rPr lang="ru-RU" dirty="0" err="1" smtClean="0">
                <a:latin typeface="Garamond" pitchFamily="18" charset="0"/>
              </a:rPr>
              <a:t>століття</a:t>
            </a:r>
            <a:r>
              <a:rPr lang="ru-RU" dirty="0" smtClean="0">
                <a:latin typeface="Garamond" pitchFamily="18" charset="0"/>
              </a:rPr>
              <a:t> як П.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smtClean="0">
                <a:latin typeface="Garamond" pitchFamily="18" charset="0"/>
              </a:rPr>
              <a:t>Ж.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smtClean="0">
                <a:latin typeface="Garamond" pitchFamily="18" charset="0"/>
              </a:rPr>
              <a:t>Прудон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endParaRPr lang="en-US" dirty="0" smtClean="0">
              <a:latin typeface="Garamond" pitchFamily="18" charset="0"/>
            </a:endParaRPr>
          </a:p>
          <a:p>
            <a:r>
              <a:rPr lang="ru-RU" dirty="0" smtClean="0">
                <a:latin typeface="Garamond" pitchFamily="18" charset="0"/>
              </a:rPr>
              <a:t>Д.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smtClean="0">
                <a:latin typeface="Garamond" pitchFamily="18" charset="0"/>
              </a:rPr>
              <a:t>С.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Мілль</a:t>
            </a:r>
            <a:r>
              <a:rPr lang="ru-RU" dirty="0" smtClean="0">
                <a:latin typeface="Garamond" pitchFamily="18" charset="0"/>
              </a:rPr>
              <a:t>.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72132" y="1785926"/>
            <a:ext cx="3357586" cy="49291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214942" y="4000504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 104699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496" y="5500702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 23422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1285860"/>
            <a:ext cx="3071834" cy="46152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SHORPY-4a16991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289" y="0"/>
            <a:ext cx="388671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142852"/>
            <a:ext cx="8572560" cy="923330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У 1892 </a:t>
            </a:r>
            <a:r>
              <a:rPr lang="ru-RU" dirty="0" err="1" smtClean="0">
                <a:latin typeface="Garamond" pitchFamily="18" charset="0"/>
              </a:rPr>
              <a:t>році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М.І.Туган-Барановський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вирушив</a:t>
            </a:r>
            <a:r>
              <a:rPr lang="ru-RU" dirty="0" smtClean="0">
                <a:latin typeface="Garamond" pitchFamily="18" charset="0"/>
              </a:rPr>
              <a:t> на </a:t>
            </a:r>
            <a:r>
              <a:rPr lang="ru-RU" dirty="0" err="1" smtClean="0">
                <a:latin typeface="Garamond" pitchFamily="18" charset="0"/>
              </a:rPr>
              <a:t>стажування</a:t>
            </a:r>
            <a:r>
              <a:rPr lang="ru-RU" dirty="0" smtClean="0">
                <a:latin typeface="Garamond" pitchFamily="18" charset="0"/>
              </a:rPr>
              <a:t> до </a:t>
            </a:r>
            <a:r>
              <a:rPr lang="ru-RU" dirty="0" err="1" smtClean="0">
                <a:latin typeface="Garamond" pitchFamily="18" charset="0"/>
              </a:rPr>
              <a:t>Англії</a:t>
            </a:r>
            <a:r>
              <a:rPr lang="ru-RU" dirty="0" smtClean="0">
                <a:latin typeface="Garamond" pitchFamily="18" charset="0"/>
              </a:rPr>
              <a:t>. Тут </a:t>
            </a:r>
            <a:r>
              <a:rPr lang="ru-RU" dirty="0" err="1" smtClean="0">
                <a:latin typeface="Garamond" pitchFamily="18" charset="0"/>
              </a:rPr>
              <a:t>він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уважно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вивчав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новітні</a:t>
            </a:r>
            <a:r>
              <a:rPr lang="ru-RU" dirty="0" smtClean="0">
                <a:latin typeface="Garamond" pitchFamily="18" charset="0"/>
              </a:rPr>
              <a:t> на той час </a:t>
            </a:r>
            <a:r>
              <a:rPr lang="ru-RU" dirty="0" err="1" smtClean="0">
                <a:latin typeface="Garamond" pitchFamily="18" charset="0"/>
              </a:rPr>
              <a:t>економічні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концепції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конкретне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функціонування</a:t>
            </a:r>
            <a:r>
              <a:rPr lang="ru-RU" dirty="0" smtClean="0">
                <a:latin typeface="Garamond" pitchFamily="18" charset="0"/>
              </a:rPr>
              <a:t> економіки </a:t>
            </a:r>
            <a:r>
              <a:rPr lang="ru-RU" dirty="0" err="1" smtClean="0">
                <a:latin typeface="Garamond" pitchFamily="18" charset="0"/>
              </a:rPr>
              <a:t>найбільш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розвинутої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капіталістичної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країни</a:t>
            </a:r>
            <a:r>
              <a:rPr lang="ru-RU" dirty="0" smtClean="0">
                <a:latin typeface="Garamond" pitchFamily="18" charset="0"/>
              </a:rPr>
              <a:t>. 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7" name="Рисунок 6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00364" y="2031246"/>
            <a:ext cx="2941613" cy="46205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6072206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В221617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0364" y="1500174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194315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57752" y="214290"/>
            <a:ext cx="4071966" cy="203132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Garamond" pitchFamily="18" charset="0"/>
              </a:rPr>
              <a:t>Марксистські</a:t>
            </a:r>
            <a:r>
              <a:rPr lang="ru-RU" dirty="0" smtClean="0">
                <a:latin typeface="Garamond" pitchFamily="18" charset="0"/>
              </a:rPr>
              <a:t> погляди молодого </a:t>
            </a:r>
            <a:r>
              <a:rPr lang="ru-RU" dirty="0" err="1" smtClean="0">
                <a:latin typeface="Garamond" pitchFamily="18" charset="0"/>
              </a:rPr>
              <a:t>вченого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знайшли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вияв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його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праці</a:t>
            </a:r>
            <a:r>
              <a:rPr lang="ru-RU" dirty="0" smtClean="0">
                <a:latin typeface="Garamond" pitchFamily="18" charset="0"/>
              </a:rPr>
              <a:t> "</a:t>
            </a:r>
            <a:r>
              <a:rPr lang="ru-RU" dirty="0" err="1" smtClean="0">
                <a:latin typeface="Garamond" pitchFamily="18" charset="0"/>
              </a:rPr>
              <a:t>Промислові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кризи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сучасній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Англії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їхні</a:t>
            </a:r>
            <a:r>
              <a:rPr lang="ru-RU" dirty="0" smtClean="0">
                <a:latin typeface="Garamond" pitchFamily="18" charset="0"/>
              </a:rPr>
              <a:t> причини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вплив</a:t>
            </a:r>
            <a:r>
              <a:rPr lang="ru-RU" dirty="0" smtClean="0">
                <a:latin typeface="Garamond" pitchFamily="18" charset="0"/>
              </a:rPr>
              <a:t> на </a:t>
            </a:r>
            <a:r>
              <a:rPr lang="ru-RU" dirty="0" err="1" smtClean="0">
                <a:latin typeface="Garamond" pitchFamily="18" charset="0"/>
              </a:rPr>
              <a:t>народне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життя</a:t>
            </a:r>
            <a:r>
              <a:rPr lang="ru-RU" dirty="0" smtClean="0">
                <a:latin typeface="Garamond" pitchFamily="18" charset="0"/>
              </a:rPr>
              <a:t>", </a:t>
            </a:r>
            <a:r>
              <a:rPr lang="ru-RU" dirty="0" err="1" smtClean="0">
                <a:latin typeface="Garamond" pitchFamily="18" charset="0"/>
              </a:rPr>
              <a:t>опублікованій</a:t>
            </a:r>
            <a:r>
              <a:rPr lang="ru-RU" dirty="0" smtClean="0">
                <a:latin typeface="Garamond" pitchFamily="18" charset="0"/>
              </a:rPr>
              <a:t> у 1894 </a:t>
            </a:r>
            <a:r>
              <a:rPr lang="ru-RU" dirty="0" err="1" smtClean="0">
                <a:latin typeface="Garamond" pitchFamily="18" charset="0"/>
              </a:rPr>
              <a:t>році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незабаром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захищеній</a:t>
            </a:r>
            <a:r>
              <a:rPr lang="ru-RU" dirty="0" smtClean="0">
                <a:latin typeface="Garamond" pitchFamily="18" charset="0"/>
              </a:rPr>
              <a:t> як </a:t>
            </a:r>
            <a:r>
              <a:rPr lang="ru-RU" dirty="0" err="1" smtClean="0">
                <a:latin typeface="Garamond" pitchFamily="18" charset="0"/>
              </a:rPr>
              <a:t>магістерська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дисертація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Московському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університеті</a:t>
            </a:r>
            <a:r>
              <a:rPr lang="ru-RU" dirty="0" smtClean="0">
                <a:latin typeface="Garamond" pitchFamily="18" charset="0"/>
              </a:rPr>
              <a:t>.</a:t>
            </a:r>
            <a:endParaRPr lang="ru-RU" dirty="0"/>
          </a:p>
        </p:txBody>
      </p:sp>
      <p:pic>
        <p:nvPicPr>
          <p:cNvPr id="5" name="Рисунок 4" descr="04899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854" y="3571876"/>
            <a:ext cx="5637145" cy="3286124"/>
          </a:xfrm>
          <a:prstGeom prst="rect">
            <a:avLst/>
          </a:prstGeom>
        </p:spPr>
      </p:pic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142852"/>
            <a:ext cx="2602546" cy="37861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8794" y="2214554"/>
            <a:ext cx="2963803" cy="4539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428860" y="428604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Ва</a:t>
            </a:r>
            <a:r>
              <a:rPr lang="ru-RU" dirty="0" smtClean="0">
                <a:solidFill>
                  <a:schemeClr val="bg1"/>
                </a:solidFill>
              </a:rPr>
              <a:t> 668806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5857892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129907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7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3553408"/>
            <a:ext cx="4572000" cy="3304592"/>
          </a:xfrm>
          <a:prstGeom prst="rect">
            <a:avLst/>
          </a:prstGeom>
        </p:spPr>
      </p:pic>
      <p:pic>
        <p:nvPicPr>
          <p:cNvPr id="9" name="Рисунок 8" descr="fullsiz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29322" y="142852"/>
            <a:ext cx="3050392" cy="46492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fullsiz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00430" y="1926895"/>
            <a:ext cx="3035241" cy="45739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44" y="71414"/>
            <a:ext cx="3214710" cy="3416320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Але, </a:t>
            </a:r>
            <a:r>
              <a:rPr lang="ru-RU" dirty="0" err="1" smtClean="0">
                <a:latin typeface="Garamond" pitchFamily="18" charset="0"/>
              </a:rPr>
              <a:t>ознайомившись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із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реаліями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західного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господарського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життя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глибше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вивчаючи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процеси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що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відбувалися</a:t>
            </a:r>
            <a:r>
              <a:rPr lang="ru-RU" dirty="0" smtClean="0">
                <a:latin typeface="Garamond" pitchFamily="18" charset="0"/>
              </a:rPr>
              <a:t> в </a:t>
            </a:r>
            <a:r>
              <a:rPr lang="ru-RU" dirty="0" err="1" smtClean="0">
                <a:latin typeface="Garamond" pitchFamily="18" charset="0"/>
              </a:rPr>
              <a:t>його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рідній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країні</a:t>
            </a:r>
            <a:r>
              <a:rPr lang="ru-RU" dirty="0" smtClean="0">
                <a:latin typeface="Garamond" pitchFamily="18" charset="0"/>
              </a:rPr>
              <a:t>, М.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smtClean="0">
                <a:latin typeface="Garamond" pitchFamily="18" charset="0"/>
              </a:rPr>
              <a:t>І.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Туган-Барановський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протягом</a:t>
            </a:r>
            <a:r>
              <a:rPr lang="ru-RU" dirty="0" smtClean="0">
                <a:latin typeface="Garamond" pitchFamily="18" charset="0"/>
              </a:rPr>
              <a:t> 90-х </a:t>
            </a:r>
            <a:r>
              <a:rPr lang="ru-RU" dirty="0" err="1" smtClean="0">
                <a:latin typeface="Garamond" pitchFamily="18" charset="0"/>
              </a:rPr>
              <a:t>років</a:t>
            </a:r>
            <a:r>
              <a:rPr lang="ru-RU" dirty="0" smtClean="0">
                <a:latin typeface="Garamond" pitchFamily="18" charset="0"/>
              </a:rPr>
              <a:t> XIX </a:t>
            </a:r>
            <a:r>
              <a:rPr lang="ru-RU" dirty="0" err="1" smtClean="0">
                <a:latin typeface="Garamond" pitchFamily="18" charset="0"/>
              </a:rPr>
              <a:t>століття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істотно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переглядає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своє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ставлення</a:t>
            </a:r>
            <a:r>
              <a:rPr lang="ru-RU" dirty="0" smtClean="0">
                <a:latin typeface="Garamond" pitchFamily="18" charset="0"/>
              </a:rPr>
              <a:t> до марксизму </a:t>
            </a:r>
            <a:r>
              <a:rPr lang="ru-RU" dirty="0" err="1" smtClean="0">
                <a:latin typeface="Garamond" pitchFamily="18" charset="0"/>
              </a:rPr>
              <a:t>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поступово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формує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власний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погляд</a:t>
            </a:r>
            <a:r>
              <a:rPr lang="ru-RU" dirty="0" smtClean="0">
                <a:latin typeface="Garamond" pitchFamily="18" charset="0"/>
              </a:rPr>
              <a:t> на </a:t>
            </a:r>
            <a:r>
              <a:rPr lang="ru-RU" dirty="0" err="1" smtClean="0">
                <a:latin typeface="Garamond" pitchFamily="18" charset="0"/>
              </a:rPr>
              <a:t>соціально-економічні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проблеми</a:t>
            </a:r>
            <a:r>
              <a:rPr lang="ru-RU" dirty="0" smtClean="0">
                <a:latin typeface="Garamond" pitchFamily="18" charset="0"/>
              </a:rPr>
              <a:t>.</a:t>
            </a:r>
            <a:endParaRPr lang="ru-RU" dirty="0">
              <a:latin typeface="Garamon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0694" y="571480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182030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9322" y="5572140"/>
            <a:ext cx="1214446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 301346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1906</TotalTime>
  <Words>1974</Words>
  <PresentationFormat>Экран (4:3)</PresentationFormat>
  <Paragraphs>162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371</cp:revision>
  <dcterms:modified xsi:type="dcterms:W3CDTF">2015-04-29T08:05:02Z</dcterms:modified>
</cp:coreProperties>
</file>