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6" r:id="rId3"/>
    <p:sldId id="257" r:id="rId4"/>
    <p:sldId id="258" r:id="rId5"/>
    <p:sldId id="259" r:id="rId6"/>
    <p:sldId id="260" r:id="rId7"/>
    <p:sldId id="270" r:id="rId8"/>
    <p:sldId id="261" r:id="rId9"/>
    <p:sldId id="262" r:id="rId10"/>
    <p:sldId id="269" r:id="rId11"/>
    <p:sldId id="264" r:id="rId12"/>
    <p:sldId id="263" r:id="rId13"/>
    <p:sldId id="265" r:id="rId14"/>
    <p:sldId id="266" r:id="rId15"/>
    <p:sldId id="267" r:id="rId16"/>
    <p:sldId id="268" r:id="rId17"/>
  </p:sldIdLst>
  <p:sldSz cx="9144000" cy="6858000" type="screen4x3"/>
  <p:notesSz cx="6858000" cy="9144000"/>
  <p:defaultTextStyle>
    <a:defPPr>
      <a:defRPr lang="uk-U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5" autoAdjust="0"/>
    <p:restoredTop sz="93827" autoAdjust="0"/>
  </p:normalViewPr>
  <p:slideViewPr>
    <p:cSldViewPr>
      <p:cViewPr>
        <p:scale>
          <a:sx n="70" d="100"/>
          <a:sy n="70" d="100"/>
        </p:scale>
        <p:origin x="-1158" y="-7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lvl1pPr>
              <a:defRPr/>
            </a:lvl1pPr>
          </a:lstStyle>
          <a:p>
            <a:pPr>
              <a:defRPr/>
            </a:pPr>
            <a:fld id="{E248B47C-C5FA-41CE-BA91-C84243D3F353}" type="datetimeFigureOut">
              <a:rPr lang="uk-UA"/>
              <a:pPr>
                <a:defRPr/>
              </a:pPr>
              <a:t>21.03.2013</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0A16833B-DA44-4743-82A0-44850490F092}" type="slidenum">
              <a:rPr lang="uk-UA"/>
              <a:pPr>
                <a:defRPr/>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9B673D22-7662-42DE-B708-507911290ADB}" type="datetimeFigureOut">
              <a:rPr lang="uk-UA"/>
              <a:pPr>
                <a:defRPr/>
              </a:pPr>
              <a:t>21.03.2013</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91B9667E-3E3A-4A4D-B8B2-7A77D4374E17}" type="slidenum">
              <a:rPr lang="uk-UA"/>
              <a:pPr>
                <a:defRPr/>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1CA477C1-9FC3-4B8A-A791-9D3DB6C8A551}" type="datetimeFigureOut">
              <a:rPr lang="uk-UA"/>
              <a:pPr>
                <a:defRPr/>
              </a:pPr>
              <a:t>21.03.2013</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ACE7A9F7-A793-4BB5-B9E1-D0AB58D68098}" type="slidenum">
              <a:rPr lang="uk-UA"/>
              <a:pPr>
                <a:defRPr/>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2F9CE9F8-BFF4-4EED-99FE-841931374D04}" type="datetimeFigureOut">
              <a:rPr lang="uk-UA"/>
              <a:pPr>
                <a:defRPr/>
              </a:pPr>
              <a:t>21.03.2013</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08D20F72-3AE3-4D8A-94E3-DB751831FC62}" type="slidenum">
              <a:rPr lang="uk-UA"/>
              <a:pPr>
                <a:defRPr/>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5DE4934-0BC3-480F-BC38-338AB94CA404}" type="datetimeFigureOut">
              <a:rPr lang="uk-UA"/>
              <a:pPr>
                <a:defRPr/>
              </a:pPr>
              <a:t>21.03.2013</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548F1D1A-D8CA-4E4E-90A1-DD8B6865D670}" type="slidenum">
              <a:rPr lang="uk-UA"/>
              <a:pPr>
                <a:defRPr/>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3"/>
          <p:cNvSpPr>
            <a:spLocks noGrp="1"/>
          </p:cNvSpPr>
          <p:nvPr>
            <p:ph type="dt" sz="half" idx="10"/>
          </p:nvPr>
        </p:nvSpPr>
        <p:spPr/>
        <p:txBody>
          <a:bodyPr/>
          <a:lstStyle>
            <a:lvl1pPr>
              <a:defRPr/>
            </a:lvl1pPr>
          </a:lstStyle>
          <a:p>
            <a:pPr>
              <a:defRPr/>
            </a:pPr>
            <a:fld id="{B599E04A-C669-48D8-85D4-B2F945E2B72A}" type="datetimeFigureOut">
              <a:rPr lang="uk-UA"/>
              <a:pPr>
                <a:defRPr/>
              </a:pPr>
              <a:t>21.03.2013</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uk-UA"/>
          </a:p>
        </p:txBody>
      </p:sp>
      <p:sp>
        <p:nvSpPr>
          <p:cNvPr id="7" name="Номер слайда 5"/>
          <p:cNvSpPr>
            <a:spLocks noGrp="1"/>
          </p:cNvSpPr>
          <p:nvPr>
            <p:ph type="sldNum" sz="quarter" idx="12"/>
          </p:nvPr>
        </p:nvSpPr>
        <p:spPr/>
        <p:txBody>
          <a:bodyPr/>
          <a:lstStyle>
            <a:lvl1pPr>
              <a:defRPr/>
            </a:lvl1pPr>
          </a:lstStyle>
          <a:p>
            <a:pPr>
              <a:defRPr/>
            </a:pPr>
            <a:fld id="{CDBD8ACF-B5B5-4BD3-BBD5-3D22ECA901E7}" type="slidenum">
              <a:rPr lang="uk-UA"/>
              <a:pPr>
                <a:defRPr/>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3"/>
          <p:cNvSpPr>
            <a:spLocks noGrp="1"/>
          </p:cNvSpPr>
          <p:nvPr>
            <p:ph type="dt" sz="half" idx="10"/>
          </p:nvPr>
        </p:nvSpPr>
        <p:spPr/>
        <p:txBody>
          <a:bodyPr/>
          <a:lstStyle>
            <a:lvl1pPr>
              <a:defRPr/>
            </a:lvl1pPr>
          </a:lstStyle>
          <a:p>
            <a:pPr>
              <a:defRPr/>
            </a:pPr>
            <a:fld id="{D03FBD15-6901-4526-B0AA-1AA32E18CC60}" type="datetimeFigureOut">
              <a:rPr lang="uk-UA"/>
              <a:pPr>
                <a:defRPr/>
              </a:pPr>
              <a:t>21.03.2013</a:t>
            </a:fld>
            <a:endParaRPr lang="uk-UA"/>
          </a:p>
        </p:txBody>
      </p:sp>
      <p:sp>
        <p:nvSpPr>
          <p:cNvPr id="8" name="Нижний колонтитул 4"/>
          <p:cNvSpPr>
            <a:spLocks noGrp="1"/>
          </p:cNvSpPr>
          <p:nvPr>
            <p:ph type="ftr" sz="quarter" idx="11"/>
          </p:nvPr>
        </p:nvSpPr>
        <p:spPr/>
        <p:txBody>
          <a:bodyPr/>
          <a:lstStyle>
            <a:lvl1pPr>
              <a:defRPr/>
            </a:lvl1pPr>
          </a:lstStyle>
          <a:p>
            <a:pPr>
              <a:defRPr/>
            </a:pPr>
            <a:endParaRPr lang="uk-UA"/>
          </a:p>
        </p:txBody>
      </p:sp>
      <p:sp>
        <p:nvSpPr>
          <p:cNvPr id="9" name="Номер слайда 5"/>
          <p:cNvSpPr>
            <a:spLocks noGrp="1"/>
          </p:cNvSpPr>
          <p:nvPr>
            <p:ph type="sldNum" sz="quarter" idx="12"/>
          </p:nvPr>
        </p:nvSpPr>
        <p:spPr/>
        <p:txBody>
          <a:bodyPr/>
          <a:lstStyle>
            <a:lvl1pPr>
              <a:defRPr/>
            </a:lvl1pPr>
          </a:lstStyle>
          <a:p>
            <a:pPr>
              <a:defRPr/>
            </a:pPr>
            <a:fld id="{2C735449-AAFF-4788-87B7-1447A466F02F}" type="slidenum">
              <a:rPr lang="uk-UA"/>
              <a:pPr>
                <a:defRPr/>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3"/>
          <p:cNvSpPr>
            <a:spLocks noGrp="1"/>
          </p:cNvSpPr>
          <p:nvPr>
            <p:ph type="dt" sz="half" idx="10"/>
          </p:nvPr>
        </p:nvSpPr>
        <p:spPr/>
        <p:txBody>
          <a:bodyPr/>
          <a:lstStyle>
            <a:lvl1pPr>
              <a:defRPr/>
            </a:lvl1pPr>
          </a:lstStyle>
          <a:p>
            <a:pPr>
              <a:defRPr/>
            </a:pPr>
            <a:fld id="{A99F5681-B709-4CA0-AF8A-4F33D7E429E9}" type="datetimeFigureOut">
              <a:rPr lang="uk-UA"/>
              <a:pPr>
                <a:defRPr/>
              </a:pPr>
              <a:t>21.03.2013</a:t>
            </a:fld>
            <a:endParaRPr lang="uk-UA"/>
          </a:p>
        </p:txBody>
      </p:sp>
      <p:sp>
        <p:nvSpPr>
          <p:cNvPr id="4" name="Нижний колонтитул 4"/>
          <p:cNvSpPr>
            <a:spLocks noGrp="1"/>
          </p:cNvSpPr>
          <p:nvPr>
            <p:ph type="ftr" sz="quarter" idx="11"/>
          </p:nvPr>
        </p:nvSpPr>
        <p:spPr/>
        <p:txBody>
          <a:bodyPr/>
          <a:lstStyle>
            <a:lvl1pPr>
              <a:defRPr/>
            </a:lvl1pPr>
          </a:lstStyle>
          <a:p>
            <a:pPr>
              <a:defRPr/>
            </a:pPr>
            <a:endParaRPr lang="uk-UA"/>
          </a:p>
        </p:txBody>
      </p:sp>
      <p:sp>
        <p:nvSpPr>
          <p:cNvPr id="5" name="Номер слайда 5"/>
          <p:cNvSpPr>
            <a:spLocks noGrp="1"/>
          </p:cNvSpPr>
          <p:nvPr>
            <p:ph type="sldNum" sz="quarter" idx="12"/>
          </p:nvPr>
        </p:nvSpPr>
        <p:spPr/>
        <p:txBody>
          <a:bodyPr/>
          <a:lstStyle>
            <a:lvl1pPr>
              <a:defRPr/>
            </a:lvl1pPr>
          </a:lstStyle>
          <a:p>
            <a:pPr>
              <a:defRPr/>
            </a:pPr>
            <a:fld id="{F28B30FA-500C-4B7B-AEC8-E23748FD7D81}" type="slidenum">
              <a:rPr lang="uk-UA"/>
              <a:pPr>
                <a:defRPr/>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B267278-2498-4563-9ADB-B18B8CF0CAF0}" type="datetimeFigureOut">
              <a:rPr lang="uk-UA"/>
              <a:pPr>
                <a:defRPr/>
              </a:pPr>
              <a:t>21.03.2013</a:t>
            </a:fld>
            <a:endParaRPr lang="uk-UA"/>
          </a:p>
        </p:txBody>
      </p:sp>
      <p:sp>
        <p:nvSpPr>
          <p:cNvPr id="3" name="Нижний колонтитул 4"/>
          <p:cNvSpPr>
            <a:spLocks noGrp="1"/>
          </p:cNvSpPr>
          <p:nvPr>
            <p:ph type="ftr" sz="quarter" idx="11"/>
          </p:nvPr>
        </p:nvSpPr>
        <p:spPr/>
        <p:txBody>
          <a:bodyPr/>
          <a:lstStyle>
            <a:lvl1pPr>
              <a:defRPr/>
            </a:lvl1pPr>
          </a:lstStyle>
          <a:p>
            <a:pPr>
              <a:defRPr/>
            </a:pPr>
            <a:endParaRPr lang="uk-UA"/>
          </a:p>
        </p:txBody>
      </p:sp>
      <p:sp>
        <p:nvSpPr>
          <p:cNvPr id="4" name="Номер слайда 5"/>
          <p:cNvSpPr>
            <a:spLocks noGrp="1"/>
          </p:cNvSpPr>
          <p:nvPr>
            <p:ph type="sldNum" sz="quarter" idx="12"/>
          </p:nvPr>
        </p:nvSpPr>
        <p:spPr/>
        <p:txBody>
          <a:bodyPr/>
          <a:lstStyle>
            <a:lvl1pPr>
              <a:defRPr/>
            </a:lvl1pPr>
          </a:lstStyle>
          <a:p>
            <a:pPr>
              <a:defRPr/>
            </a:pPr>
            <a:fld id="{6A1D0182-6731-4FCB-A756-7EC5CD7C6AC6}" type="slidenum">
              <a:rPr lang="uk-UA"/>
              <a:pPr>
                <a:defRPr/>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8390117-9E5C-444C-B86A-921AC0323539}" type="datetimeFigureOut">
              <a:rPr lang="uk-UA"/>
              <a:pPr>
                <a:defRPr/>
              </a:pPr>
              <a:t>21.03.2013</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uk-UA"/>
          </a:p>
        </p:txBody>
      </p:sp>
      <p:sp>
        <p:nvSpPr>
          <p:cNvPr id="7" name="Номер слайда 5"/>
          <p:cNvSpPr>
            <a:spLocks noGrp="1"/>
          </p:cNvSpPr>
          <p:nvPr>
            <p:ph type="sldNum" sz="quarter" idx="12"/>
          </p:nvPr>
        </p:nvSpPr>
        <p:spPr/>
        <p:txBody>
          <a:bodyPr/>
          <a:lstStyle>
            <a:lvl1pPr>
              <a:defRPr/>
            </a:lvl1pPr>
          </a:lstStyle>
          <a:p>
            <a:pPr>
              <a:defRPr/>
            </a:pPr>
            <a:fld id="{09EDFE2D-E74C-465B-BDBA-A13C91159BA6}" type="slidenum">
              <a:rPr lang="uk-UA"/>
              <a:pPr>
                <a:defRPr/>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28CEA98-847D-4A1F-8A53-9A87A1601D9C}" type="datetimeFigureOut">
              <a:rPr lang="uk-UA"/>
              <a:pPr>
                <a:defRPr/>
              </a:pPr>
              <a:t>21.03.2013</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uk-UA"/>
          </a:p>
        </p:txBody>
      </p:sp>
      <p:sp>
        <p:nvSpPr>
          <p:cNvPr id="7" name="Номер слайда 5"/>
          <p:cNvSpPr>
            <a:spLocks noGrp="1"/>
          </p:cNvSpPr>
          <p:nvPr>
            <p:ph type="sldNum" sz="quarter" idx="12"/>
          </p:nvPr>
        </p:nvSpPr>
        <p:spPr/>
        <p:txBody>
          <a:bodyPr/>
          <a:lstStyle>
            <a:lvl1pPr>
              <a:defRPr/>
            </a:lvl1pPr>
          </a:lstStyle>
          <a:p>
            <a:pPr>
              <a:defRPr/>
            </a:pPr>
            <a:fld id="{53C5DFA6-3035-4BB3-A850-CA1802F3E26D}" type="slidenum">
              <a:rPr lang="uk-UA"/>
              <a:pPr>
                <a:defRPr/>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1000" r="-11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uk-UA" smtClean="0"/>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smtClean="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6B34815-A6B0-442F-B6FA-33C369925A56}" type="datetimeFigureOut">
              <a:rPr lang="uk-UA"/>
              <a:pPr>
                <a:defRPr/>
              </a:pPr>
              <a:t>21.03.2013</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511B0AB-22F8-4DEB-BA7B-F2353905029C}" type="slidenum">
              <a:rPr lang="uk-UA"/>
              <a:pPr>
                <a:defRPr/>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hyperlink" Target="http://kpcnbuv.livejournal.com/" TargetMode="External"/><Relationship Id="rId3" Type="http://schemas.openxmlformats.org/officeDocument/2006/relationships/hyperlink" Target="http://www.ukrlit.vn.ua/biography/chubinsky.html" TargetMode="External"/><Relationship Id="rId7" Type="http://schemas.openxmlformats.org/officeDocument/2006/relationships/hyperlink" Target="http://bubliks.blogspot.com/2010/03/blog-post_4205.html" TargetMode="External"/><Relationship Id="rId2" Type="http://schemas.openxmlformats.org/officeDocument/2006/relationships/hyperlink" Target="http://svatovo.ws/s/chubinskiy_3.html" TargetMode="External"/><Relationship Id="rId1" Type="http://schemas.openxmlformats.org/officeDocument/2006/relationships/slideLayout" Target="../slideLayouts/slideLayout1.xml"/><Relationship Id="rId6" Type="http://schemas.openxmlformats.org/officeDocument/2006/relationships/hyperlink" Target="http://www.litrasoch.ru/postat-pavla-chubinskogo/" TargetMode="External"/><Relationship Id="rId5" Type="http://schemas.openxmlformats.org/officeDocument/2006/relationships/hyperlink" Target="http://uk.wikipedia.org/wiki/&#1063;&#1091;&#1073;&#1080;&#1085;&#1089;&#1100;&#1082;&#1080;&#1081;_&#1055;&#1072;&#1074;&#1083;&#1086;_&#1055;&#1083;&#1072;&#1090;&#1086;&#1085;&#1086;&#1074;&#1080;&#1095;" TargetMode="External"/><Relationship Id="rId4" Type="http://schemas.openxmlformats.org/officeDocument/2006/relationships/hyperlink" Target="http://www.pisni.org.ua/persons/185.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75" y="5118100"/>
            <a:ext cx="8786813" cy="954088"/>
          </a:xfrm>
          <a:prstGeom prst="rect">
            <a:avLst/>
          </a:prstGeom>
          <a:noFill/>
          <a:effectLst>
            <a:outerShdw blurRad="50800" algn="tl" rotWithShape="0">
              <a:prstClr val="black">
                <a:alpha val="40000"/>
              </a:prstClr>
            </a:outerShdw>
          </a:effectLst>
        </p:spPr>
        <p:txBody>
          <a:bodyPr>
            <a:spAutoFit/>
          </a:bodyPr>
          <a:lstStyle/>
          <a:p>
            <a:pPr algn="ctr">
              <a:defRPr/>
            </a:pPr>
            <a:r>
              <a:rPr lang="ru-RU" sz="2800" dirty="0" err="1">
                <a:latin typeface="+mj-lt"/>
              </a:rPr>
              <a:t>Павло</a:t>
            </a:r>
            <a:r>
              <a:rPr lang="ru-RU" sz="2800" dirty="0">
                <a:latin typeface="+mj-lt"/>
              </a:rPr>
              <a:t> </a:t>
            </a:r>
            <a:r>
              <a:rPr lang="ru-RU" sz="2800" dirty="0" err="1">
                <a:latin typeface="+mj-lt"/>
              </a:rPr>
              <a:t>Чубинський</a:t>
            </a:r>
            <a:r>
              <a:rPr lang="ru-RU" sz="2800" dirty="0">
                <a:latin typeface="+mj-lt"/>
              </a:rPr>
              <a:t> – </a:t>
            </a:r>
          </a:p>
          <a:p>
            <a:pPr algn="ctr">
              <a:defRPr/>
            </a:pPr>
            <a:r>
              <a:rPr lang="ru-RU" sz="2800" dirty="0">
                <a:latin typeface="+mj-lt"/>
              </a:rPr>
              <a:t>автор </a:t>
            </a:r>
            <a:r>
              <a:rPr lang="ru-RU" sz="2800" dirty="0" err="1">
                <a:latin typeface="+mj-lt"/>
              </a:rPr>
              <a:t>українського</a:t>
            </a:r>
            <a:r>
              <a:rPr lang="ru-RU" sz="2800" dirty="0">
                <a:latin typeface="+mj-lt"/>
              </a:rPr>
              <a:t> </a:t>
            </a:r>
            <a:r>
              <a:rPr lang="ru-RU" sz="2800" dirty="0" err="1">
                <a:latin typeface="+mj-lt"/>
              </a:rPr>
              <a:t>національного</a:t>
            </a:r>
            <a:r>
              <a:rPr lang="ru-RU" sz="2800" dirty="0">
                <a:latin typeface="+mj-lt"/>
              </a:rPr>
              <a:t> </a:t>
            </a:r>
            <a:r>
              <a:rPr lang="ru-RU" sz="2800" dirty="0" err="1">
                <a:latin typeface="+mj-lt"/>
              </a:rPr>
              <a:t>гімну</a:t>
            </a:r>
            <a:endParaRPr lang="ru-RU" sz="2800" dirty="0">
              <a:latin typeface="+mj-lt"/>
            </a:endParaRPr>
          </a:p>
        </p:txBody>
      </p:sp>
      <p:pic>
        <p:nvPicPr>
          <p:cNvPr id="5" name="Рисунок 4" descr="4215.jpg"/>
          <p:cNvPicPr>
            <a:picLocks noChangeAspect="1"/>
          </p:cNvPicPr>
          <p:nvPr/>
        </p:nvPicPr>
        <p:blipFill>
          <a:blip r:embed="rId2"/>
          <a:stretch>
            <a:fillRect/>
          </a:stretch>
        </p:blipFill>
        <p:spPr>
          <a:xfrm>
            <a:off x="3143250" y="428625"/>
            <a:ext cx="2882900" cy="3770313"/>
          </a:xfrm>
          <a:prstGeom prst="rect">
            <a:avLst/>
          </a:prstGeom>
          <a:effectLst>
            <a:outerShdw blurRad="50800" dist="1905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Scan-121213-0012.jpg"/>
          <p:cNvPicPr>
            <a:picLocks noChangeAspect="1"/>
          </p:cNvPicPr>
          <p:nvPr/>
        </p:nvPicPr>
        <p:blipFill>
          <a:blip r:embed="rId2"/>
          <a:stretch>
            <a:fillRect/>
          </a:stretch>
        </p:blipFill>
        <p:spPr>
          <a:xfrm>
            <a:off x="285750" y="214313"/>
            <a:ext cx="2095500" cy="3429000"/>
          </a:xfrm>
          <a:prstGeom prst="rect">
            <a:avLst/>
          </a:prstGeom>
          <a:effectLst>
            <a:outerShdw blurRad="50800" dist="190500" dir="2700000" algn="ctr" rotWithShape="0">
              <a:srgbClr val="000000">
                <a:alpha val="43137"/>
              </a:srgbClr>
            </a:outerShdw>
          </a:effectLst>
        </p:spPr>
      </p:pic>
      <p:pic>
        <p:nvPicPr>
          <p:cNvPr id="9" name="Рисунок 8" descr="Scan-121213-0008.jpg"/>
          <p:cNvPicPr>
            <a:picLocks noChangeAspect="1"/>
          </p:cNvPicPr>
          <p:nvPr/>
        </p:nvPicPr>
        <p:blipFill>
          <a:blip r:embed="rId3"/>
          <a:stretch>
            <a:fillRect/>
          </a:stretch>
        </p:blipFill>
        <p:spPr>
          <a:xfrm>
            <a:off x="2143125" y="1285875"/>
            <a:ext cx="3287713" cy="4929188"/>
          </a:xfrm>
          <a:prstGeom prst="rect">
            <a:avLst/>
          </a:prstGeom>
          <a:effectLst>
            <a:outerShdw blurRad="50800" dist="190500" dir="2700000" algn="ctr" rotWithShape="0">
              <a:srgbClr val="000000">
                <a:alpha val="43137"/>
              </a:srgbClr>
            </a:outerShdw>
          </a:effectLst>
        </p:spPr>
      </p:pic>
      <p:pic>
        <p:nvPicPr>
          <p:cNvPr id="10" name="Рисунок 9" descr="Scan-121213-0012.jpg"/>
          <p:cNvPicPr>
            <a:picLocks noChangeAspect="1"/>
          </p:cNvPicPr>
          <p:nvPr/>
        </p:nvPicPr>
        <p:blipFill>
          <a:blip r:embed="rId4"/>
          <a:stretch>
            <a:fillRect/>
          </a:stretch>
        </p:blipFill>
        <p:spPr>
          <a:xfrm>
            <a:off x="827088" y="3357563"/>
            <a:ext cx="1824037" cy="2871787"/>
          </a:xfrm>
          <a:prstGeom prst="rect">
            <a:avLst/>
          </a:prstGeom>
          <a:effectLst>
            <a:outerShdw blurRad="50800" dist="190500" dir="2700000" algn="ctr" rotWithShape="0">
              <a:srgbClr val="000000">
                <a:alpha val="43137"/>
              </a:srgbClr>
            </a:outerShdw>
          </a:effectLst>
        </p:spPr>
      </p:pic>
      <p:sp>
        <p:nvSpPr>
          <p:cNvPr id="11" name="TextBox 10"/>
          <p:cNvSpPr txBox="1"/>
          <p:nvPr/>
        </p:nvSpPr>
        <p:spPr>
          <a:xfrm>
            <a:off x="5857875" y="1071563"/>
            <a:ext cx="3000375" cy="4246562"/>
          </a:xfrm>
          <a:prstGeom prst="rect">
            <a:avLst/>
          </a:prstGeom>
          <a:noFill/>
          <a:effectLst>
            <a:outerShdw blurRad="50800" algn="tl" rotWithShape="0">
              <a:prstClr val="black">
                <a:alpha val="40000"/>
              </a:prstClr>
            </a:outerShdw>
          </a:effectLst>
        </p:spPr>
        <p:txBody>
          <a:bodyPr>
            <a:spAutoFit/>
          </a:bodyPr>
          <a:lstStyle/>
          <a:p>
            <a:pPr fontAlgn="auto">
              <a:spcBef>
                <a:spcPts val="0"/>
              </a:spcBef>
              <a:spcAft>
                <a:spcPts val="0"/>
              </a:spcAft>
              <a:defRPr/>
            </a:pPr>
            <a:r>
              <a:rPr lang="uk-UA" dirty="0">
                <a:latin typeface="+mn-lt"/>
              </a:rPr>
              <a:t>А ще в душі Чубинського жив поет. Особливо захоплювався віршуванням у молодості. 1871 року в Києві вийшла друком збірка його віршів (щоправда, без зазначення прізвища автора) "Сопілка Павлуся". Вміщені тут ліричні поезії, здебільшого </a:t>
            </a:r>
            <a:r>
              <a:rPr lang="uk-UA" dirty="0" err="1">
                <a:latin typeface="+mn-lt"/>
              </a:rPr>
              <a:t>взоровані</a:t>
            </a:r>
            <a:r>
              <a:rPr lang="uk-UA" dirty="0">
                <a:latin typeface="+mn-lt"/>
              </a:rPr>
              <a:t> на народнопісенних зразках, приваблюють безпосередністю викладу та щирістю почуттів.</a:t>
            </a:r>
          </a:p>
          <a:p>
            <a:pPr fontAlgn="auto">
              <a:spcBef>
                <a:spcPts val="0"/>
              </a:spcBef>
              <a:spcAft>
                <a:spcPts val="0"/>
              </a:spcAft>
              <a:defRPr/>
            </a:pPr>
            <a:endParaRPr lang="uk-UA" dirty="0">
              <a:latin typeface="+mn-lt"/>
            </a:endParaRPr>
          </a:p>
        </p:txBody>
      </p:sp>
      <p:sp>
        <p:nvSpPr>
          <p:cNvPr id="22533" name="Rectangle 6"/>
          <p:cNvSpPr>
            <a:spLocks noChangeArrowheads="1"/>
          </p:cNvSpPr>
          <p:nvPr/>
        </p:nvSpPr>
        <p:spPr bwMode="auto">
          <a:xfrm>
            <a:off x="3492500" y="6308725"/>
            <a:ext cx="1149350" cy="366713"/>
          </a:xfrm>
          <a:prstGeom prst="rect">
            <a:avLst/>
          </a:prstGeom>
          <a:noFill/>
          <a:ln w="9525">
            <a:noFill/>
            <a:miter lim="800000"/>
            <a:headEnd/>
            <a:tailEnd/>
          </a:ln>
        </p:spPr>
        <p:txBody>
          <a:bodyPr wrap="none">
            <a:spAutoFit/>
          </a:bodyPr>
          <a:lstStyle/>
          <a:p>
            <a:r>
              <a:rPr lang="uk-UA" b="1"/>
              <a:t>ВИ17015</a:t>
            </a:r>
            <a:endParaRPr lang="ru-RU" b="1"/>
          </a:p>
        </p:txBody>
      </p:sp>
      <p:sp>
        <p:nvSpPr>
          <p:cNvPr id="22534" name="Rectangle 7"/>
          <p:cNvSpPr>
            <a:spLocks noChangeArrowheads="1"/>
          </p:cNvSpPr>
          <p:nvPr/>
        </p:nvSpPr>
        <p:spPr bwMode="auto">
          <a:xfrm>
            <a:off x="2484438" y="260350"/>
            <a:ext cx="1276350" cy="366713"/>
          </a:xfrm>
          <a:prstGeom prst="rect">
            <a:avLst/>
          </a:prstGeom>
          <a:noFill/>
          <a:ln w="9525">
            <a:noFill/>
            <a:miter lim="800000"/>
            <a:headEnd/>
            <a:tailEnd/>
          </a:ln>
        </p:spPr>
        <p:txBody>
          <a:bodyPr wrap="none">
            <a:spAutoFit/>
          </a:bodyPr>
          <a:lstStyle/>
          <a:p>
            <a:r>
              <a:rPr lang="uk-UA" b="1"/>
              <a:t>ВА606533</a:t>
            </a:r>
            <a:endParaRPr lang="ru-RU" b="1"/>
          </a:p>
        </p:txBody>
      </p:sp>
      <p:sp>
        <p:nvSpPr>
          <p:cNvPr id="22535" name="Rectangle 9"/>
          <p:cNvSpPr>
            <a:spLocks noChangeArrowheads="1"/>
          </p:cNvSpPr>
          <p:nvPr/>
        </p:nvSpPr>
        <p:spPr bwMode="auto">
          <a:xfrm>
            <a:off x="1042988" y="6308725"/>
            <a:ext cx="1479550" cy="366713"/>
          </a:xfrm>
          <a:prstGeom prst="rect">
            <a:avLst/>
          </a:prstGeom>
          <a:noFill/>
          <a:ln w="9525">
            <a:noFill/>
            <a:miter lim="800000"/>
            <a:headEnd/>
            <a:tailEnd/>
          </a:ln>
        </p:spPr>
        <p:txBody>
          <a:bodyPr wrap="none">
            <a:spAutoFit/>
          </a:bodyPr>
          <a:lstStyle/>
          <a:p>
            <a:r>
              <a:rPr lang="uk-UA" b="1"/>
              <a:t>Попов 5937</a:t>
            </a:r>
            <a:endParaRPr lang="ru-RU" b="1"/>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Scan-121213-0025.jpg"/>
          <p:cNvPicPr>
            <a:picLocks noChangeAspect="1"/>
          </p:cNvPicPr>
          <p:nvPr/>
        </p:nvPicPr>
        <p:blipFill>
          <a:blip r:embed="rId2"/>
          <a:stretch>
            <a:fillRect/>
          </a:stretch>
        </p:blipFill>
        <p:spPr>
          <a:xfrm>
            <a:off x="4356100" y="260350"/>
            <a:ext cx="4071938" cy="5921375"/>
          </a:xfrm>
          <a:prstGeom prst="rect">
            <a:avLst/>
          </a:prstGeom>
          <a:effectLst>
            <a:outerShdw blurRad="50800" dist="190500" dir="2700000" algn="ctr" rotWithShape="0">
              <a:srgbClr val="000000">
                <a:alpha val="43137"/>
              </a:srgbClr>
            </a:outerShdw>
          </a:effectLst>
        </p:spPr>
      </p:pic>
      <p:sp>
        <p:nvSpPr>
          <p:cNvPr id="6" name="TextBox 5"/>
          <p:cNvSpPr txBox="1"/>
          <p:nvPr/>
        </p:nvSpPr>
        <p:spPr>
          <a:xfrm>
            <a:off x="571500" y="785813"/>
            <a:ext cx="3000375" cy="5078412"/>
          </a:xfrm>
          <a:prstGeom prst="rect">
            <a:avLst/>
          </a:prstGeom>
          <a:noFill/>
          <a:effectLst>
            <a:outerShdw blurRad="50800" algn="tl" rotWithShape="0">
              <a:prstClr val="black">
                <a:alpha val="40000"/>
              </a:prstClr>
            </a:outerShdw>
          </a:effectLst>
        </p:spPr>
        <p:txBody>
          <a:bodyPr>
            <a:spAutoFit/>
          </a:bodyPr>
          <a:lstStyle/>
          <a:p>
            <a:pPr fontAlgn="auto">
              <a:spcBef>
                <a:spcPts val="0"/>
              </a:spcBef>
              <a:spcAft>
                <a:spcPts val="0"/>
              </a:spcAft>
              <a:defRPr/>
            </a:pPr>
            <a:r>
              <a:rPr lang="ru-RU" dirty="0" err="1">
                <a:latin typeface="+mn-lt"/>
              </a:rPr>
              <a:t>Суспільна</a:t>
            </a:r>
            <a:r>
              <a:rPr lang="ru-RU" dirty="0">
                <a:latin typeface="+mn-lt"/>
              </a:rPr>
              <a:t> </a:t>
            </a:r>
            <a:r>
              <a:rPr lang="ru-RU" dirty="0" err="1">
                <a:latin typeface="+mn-lt"/>
              </a:rPr>
              <a:t>заангажованість</a:t>
            </a:r>
            <a:r>
              <a:rPr lang="ru-RU" dirty="0">
                <a:latin typeface="+mn-lt"/>
              </a:rPr>
              <a:t> Павла </a:t>
            </a:r>
            <a:r>
              <a:rPr lang="ru-RU" dirty="0" err="1">
                <a:latin typeface="+mn-lt"/>
              </a:rPr>
              <a:t>Чубинського</a:t>
            </a:r>
            <a:r>
              <a:rPr lang="ru-RU" dirty="0">
                <a:latin typeface="+mn-lt"/>
              </a:rPr>
              <a:t>, </a:t>
            </a:r>
            <a:r>
              <a:rPr lang="ru-RU" dirty="0" err="1">
                <a:latin typeface="+mn-lt"/>
              </a:rPr>
              <a:t>завдяки</a:t>
            </a:r>
            <a:r>
              <a:rPr lang="ru-RU" dirty="0">
                <a:latin typeface="+mn-lt"/>
              </a:rPr>
              <a:t> </a:t>
            </a:r>
            <a:r>
              <a:rPr lang="ru-RU" dirty="0" err="1">
                <a:latin typeface="+mn-lt"/>
              </a:rPr>
              <a:t>його</a:t>
            </a:r>
            <a:r>
              <a:rPr lang="ru-RU" dirty="0">
                <a:latin typeface="+mn-lt"/>
              </a:rPr>
              <a:t> </a:t>
            </a:r>
            <a:r>
              <a:rPr lang="ru-RU" dirty="0" err="1">
                <a:latin typeface="+mn-lt"/>
              </a:rPr>
              <a:t>різнобічній</a:t>
            </a:r>
            <a:r>
              <a:rPr lang="ru-RU" dirty="0">
                <a:latin typeface="+mn-lt"/>
              </a:rPr>
              <a:t> </a:t>
            </a:r>
            <a:r>
              <a:rPr lang="ru-RU" dirty="0" err="1">
                <a:latin typeface="+mn-lt"/>
              </a:rPr>
              <a:t>обдарованості</a:t>
            </a:r>
            <a:r>
              <a:rPr lang="ru-RU" dirty="0">
                <a:latin typeface="+mn-lt"/>
              </a:rPr>
              <a:t> та </a:t>
            </a:r>
            <a:r>
              <a:rPr lang="ru-RU" dirty="0" err="1">
                <a:latin typeface="+mn-lt"/>
              </a:rPr>
              <a:t>невичерпній</a:t>
            </a:r>
            <a:r>
              <a:rPr lang="ru-RU" dirty="0">
                <a:latin typeface="+mn-lt"/>
              </a:rPr>
              <a:t> </a:t>
            </a:r>
            <a:r>
              <a:rPr lang="ru-RU" dirty="0" err="1">
                <a:latin typeface="+mn-lt"/>
              </a:rPr>
              <a:t>енергії</a:t>
            </a:r>
            <a:r>
              <a:rPr lang="ru-RU" dirty="0">
                <a:latin typeface="+mn-lt"/>
              </a:rPr>
              <a:t>, </a:t>
            </a:r>
            <a:r>
              <a:rPr lang="ru-RU" dirty="0" err="1">
                <a:latin typeface="+mn-lt"/>
              </a:rPr>
              <a:t>виявлялася</a:t>
            </a:r>
            <a:r>
              <a:rPr lang="ru-RU" dirty="0">
                <a:latin typeface="+mn-lt"/>
              </a:rPr>
              <a:t> в </a:t>
            </a:r>
            <a:r>
              <a:rPr lang="ru-RU" dirty="0" err="1">
                <a:latin typeface="+mn-lt"/>
              </a:rPr>
              <a:t>найрізноманітніших</a:t>
            </a:r>
            <a:r>
              <a:rPr lang="ru-RU" dirty="0">
                <a:latin typeface="+mn-lt"/>
              </a:rPr>
              <a:t> сферах.</a:t>
            </a:r>
          </a:p>
          <a:p>
            <a:pPr fontAlgn="auto">
              <a:spcBef>
                <a:spcPts val="0"/>
              </a:spcBef>
              <a:spcAft>
                <a:spcPts val="0"/>
              </a:spcAft>
              <a:defRPr/>
            </a:pPr>
            <a:r>
              <a:rPr lang="ru-RU" dirty="0" err="1">
                <a:latin typeface="+mn-lt"/>
              </a:rPr>
              <a:t>Саме</a:t>
            </a:r>
            <a:r>
              <a:rPr lang="ru-RU" dirty="0">
                <a:latin typeface="+mn-lt"/>
              </a:rPr>
              <a:t> </a:t>
            </a:r>
            <a:r>
              <a:rPr lang="ru-RU" dirty="0" err="1">
                <a:latin typeface="+mn-lt"/>
              </a:rPr>
              <a:t>Чубинський</a:t>
            </a:r>
            <a:r>
              <a:rPr lang="ru-RU" dirty="0">
                <a:latin typeface="+mn-lt"/>
              </a:rPr>
              <a:t> став </a:t>
            </a:r>
            <a:r>
              <a:rPr lang="ru-RU" dirty="0" err="1">
                <a:latin typeface="+mn-lt"/>
              </a:rPr>
              <a:t>головним</a:t>
            </a:r>
            <a:r>
              <a:rPr lang="ru-RU" dirty="0">
                <a:latin typeface="+mn-lt"/>
              </a:rPr>
              <a:t> </a:t>
            </a:r>
            <a:r>
              <a:rPr lang="ru-RU" dirty="0" err="1">
                <a:latin typeface="+mn-lt"/>
              </a:rPr>
              <a:t>ініціатором</a:t>
            </a:r>
            <a:r>
              <a:rPr lang="ru-RU" dirty="0">
                <a:latin typeface="+mn-lt"/>
              </a:rPr>
              <a:t> </a:t>
            </a:r>
            <a:r>
              <a:rPr lang="ru-RU" dirty="0" err="1">
                <a:latin typeface="+mn-lt"/>
              </a:rPr>
              <a:t>відкриття</a:t>
            </a:r>
            <a:r>
              <a:rPr lang="ru-RU" dirty="0">
                <a:latin typeface="+mn-lt"/>
              </a:rPr>
              <a:t> у 1873 </a:t>
            </a:r>
            <a:r>
              <a:rPr lang="ru-RU" dirty="0" err="1">
                <a:latin typeface="+mn-lt"/>
              </a:rPr>
              <a:t>році</a:t>
            </a:r>
            <a:r>
              <a:rPr lang="ru-RU" dirty="0">
                <a:latin typeface="+mn-lt"/>
              </a:rPr>
              <a:t> </a:t>
            </a:r>
            <a:r>
              <a:rPr lang="ru-RU" dirty="0" err="1">
                <a:latin typeface="+mn-lt"/>
              </a:rPr>
              <a:t>Київського</a:t>
            </a:r>
            <a:r>
              <a:rPr lang="ru-RU" dirty="0">
                <a:latin typeface="+mn-lt"/>
              </a:rPr>
              <a:t> </a:t>
            </a:r>
            <a:r>
              <a:rPr lang="ru-RU" dirty="0" err="1">
                <a:latin typeface="+mn-lt"/>
              </a:rPr>
              <a:t>Південно-Західного</a:t>
            </a:r>
            <a:r>
              <a:rPr lang="ru-RU" dirty="0">
                <a:latin typeface="+mn-lt"/>
              </a:rPr>
              <a:t> </a:t>
            </a:r>
            <a:r>
              <a:rPr lang="ru-RU" dirty="0" err="1">
                <a:latin typeface="+mn-lt"/>
              </a:rPr>
              <a:t>відділу</a:t>
            </a:r>
            <a:r>
              <a:rPr lang="ru-RU" dirty="0">
                <a:latin typeface="+mn-lt"/>
              </a:rPr>
              <a:t> </a:t>
            </a:r>
            <a:r>
              <a:rPr lang="ru-RU" dirty="0" err="1">
                <a:latin typeface="+mn-lt"/>
              </a:rPr>
              <a:t>Імператорського</a:t>
            </a:r>
            <a:r>
              <a:rPr lang="ru-RU" dirty="0">
                <a:latin typeface="+mn-lt"/>
              </a:rPr>
              <a:t> </a:t>
            </a:r>
            <a:r>
              <a:rPr lang="ru-RU" dirty="0" err="1">
                <a:latin typeface="+mn-lt"/>
              </a:rPr>
              <a:t>Російського</a:t>
            </a:r>
            <a:r>
              <a:rPr lang="ru-RU" dirty="0">
                <a:latin typeface="+mn-lt"/>
              </a:rPr>
              <a:t> </a:t>
            </a:r>
            <a:r>
              <a:rPr lang="ru-RU" dirty="0" err="1">
                <a:latin typeface="+mn-lt"/>
              </a:rPr>
              <a:t>Географічного</a:t>
            </a:r>
            <a:r>
              <a:rPr lang="ru-RU" dirty="0">
                <a:latin typeface="+mn-lt"/>
              </a:rPr>
              <a:t> </a:t>
            </a:r>
            <a:r>
              <a:rPr lang="ru-RU" dirty="0" err="1">
                <a:latin typeface="+mn-lt"/>
              </a:rPr>
              <a:t>Товариства</a:t>
            </a:r>
            <a:r>
              <a:rPr lang="ru-RU" dirty="0">
                <a:latin typeface="+mn-lt"/>
              </a:rPr>
              <a:t>, </a:t>
            </a:r>
            <a:r>
              <a:rPr lang="ru-RU" dirty="0" err="1">
                <a:latin typeface="+mn-lt"/>
              </a:rPr>
              <a:t>працював</a:t>
            </a:r>
            <a:r>
              <a:rPr lang="ru-RU" dirty="0">
                <a:latin typeface="+mn-lt"/>
              </a:rPr>
              <a:t> </a:t>
            </a:r>
            <a:r>
              <a:rPr lang="ru-RU" dirty="0" err="1">
                <a:latin typeface="+mn-lt"/>
              </a:rPr>
              <a:t>його</a:t>
            </a:r>
            <a:r>
              <a:rPr lang="ru-RU" dirty="0">
                <a:latin typeface="+mn-lt"/>
              </a:rPr>
              <a:t> </a:t>
            </a:r>
            <a:r>
              <a:rPr lang="ru-RU" dirty="0" err="1">
                <a:latin typeface="+mn-lt"/>
              </a:rPr>
              <a:t>діловодом</a:t>
            </a:r>
            <a:r>
              <a:rPr lang="ru-RU" dirty="0">
                <a:latin typeface="+mn-lt"/>
              </a:rPr>
              <a:t>, а </a:t>
            </a:r>
            <a:r>
              <a:rPr lang="ru-RU" dirty="0" err="1">
                <a:latin typeface="+mn-lt"/>
              </a:rPr>
              <a:t>з</a:t>
            </a:r>
            <a:r>
              <a:rPr lang="ru-RU" dirty="0">
                <a:latin typeface="+mn-lt"/>
              </a:rPr>
              <a:t> 1875 — заступником </a:t>
            </a:r>
            <a:r>
              <a:rPr lang="ru-RU" dirty="0" err="1">
                <a:latin typeface="+mn-lt"/>
              </a:rPr>
              <a:t>голови</a:t>
            </a:r>
            <a:r>
              <a:rPr lang="ru-RU" dirty="0">
                <a:latin typeface="+mn-lt"/>
              </a:rPr>
              <a:t>.</a:t>
            </a:r>
            <a:endParaRPr lang="uk-UA" dirty="0">
              <a:latin typeface="+mn-lt"/>
            </a:endParaRPr>
          </a:p>
          <a:p>
            <a:pPr fontAlgn="auto">
              <a:spcBef>
                <a:spcPts val="0"/>
              </a:spcBef>
              <a:spcAft>
                <a:spcPts val="0"/>
              </a:spcAft>
              <a:defRPr/>
            </a:pPr>
            <a:endParaRPr lang="uk-UA" dirty="0">
              <a:latin typeface="+mn-lt"/>
            </a:endParaRPr>
          </a:p>
        </p:txBody>
      </p:sp>
      <p:sp>
        <p:nvSpPr>
          <p:cNvPr id="23555" name="Rectangle 4"/>
          <p:cNvSpPr>
            <a:spLocks noChangeArrowheads="1"/>
          </p:cNvSpPr>
          <p:nvPr/>
        </p:nvSpPr>
        <p:spPr bwMode="auto">
          <a:xfrm>
            <a:off x="5795963" y="6308725"/>
            <a:ext cx="1289050" cy="366713"/>
          </a:xfrm>
          <a:prstGeom prst="rect">
            <a:avLst/>
          </a:prstGeom>
          <a:noFill/>
          <a:ln w="9525">
            <a:noFill/>
            <a:miter lim="800000"/>
            <a:headEnd/>
            <a:tailEnd/>
          </a:ln>
        </p:spPr>
        <p:txBody>
          <a:bodyPr wrap="none">
            <a:spAutoFit/>
          </a:bodyPr>
          <a:lstStyle/>
          <a:p>
            <a:r>
              <a:rPr lang="uk-UA" b="1"/>
              <a:t>ВО385110</a:t>
            </a:r>
            <a:endParaRPr lang="ru-RU" b="1"/>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can-121213-0024.jpg"/>
          <p:cNvPicPr>
            <a:picLocks noChangeAspect="1"/>
          </p:cNvPicPr>
          <p:nvPr/>
        </p:nvPicPr>
        <p:blipFill>
          <a:blip r:embed="rId2"/>
          <a:stretch>
            <a:fillRect/>
          </a:stretch>
        </p:blipFill>
        <p:spPr>
          <a:xfrm>
            <a:off x="571500" y="357188"/>
            <a:ext cx="3643313" cy="5880100"/>
          </a:xfrm>
          <a:prstGeom prst="rect">
            <a:avLst/>
          </a:prstGeom>
          <a:effectLst>
            <a:outerShdw blurRad="50800" dist="190500" dir="2700000" algn="ctr" rotWithShape="0">
              <a:srgbClr val="000000">
                <a:alpha val="43137"/>
              </a:srgbClr>
            </a:outerShdw>
          </a:effectLst>
        </p:spPr>
      </p:pic>
      <p:sp>
        <p:nvSpPr>
          <p:cNvPr id="5" name="TextBox 4"/>
          <p:cNvSpPr txBox="1"/>
          <p:nvPr/>
        </p:nvSpPr>
        <p:spPr>
          <a:xfrm>
            <a:off x="5500688" y="857250"/>
            <a:ext cx="3000375" cy="4800600"/>
          </a:xfrm>
          <a:prstGeom prst="rect">
            <a:avLst/>
          </a:prstGeom>
          <a:noFill/>
          <a:effectLst>
            <a:outerShdw blurRad="50800" algn="tl" rotWithShape="0">
              <a:prstClr val="black">
                <a:alpha val="40000"/>
              </a:prstClr>
            </a:outerShdw>
          </a:effectLst>
        </p:spPr>
        <p:txBody>
          <a:bodyPr>
            <a:spAutoFit/>
          </a:bodyPr>
          <a:lstStyle/>
          <a:p>
            <a:pPr fontAlgn="auto">
              <a:spcBef>
                <a:spcPts val="0"/>
              </a:spcBef>
              <a:spcAft>
                <a:spcPts val="0"/>
              </a:spcAft>
              <a:defRPr/>
            </a:pPr>
            <a:r>
              <a:rPr lang="uk-UA" dirty="0">
                <a:latin typeface="+mn-lt"/>
              </a:rPr>
              <a:t>За задумом Чубинського і здебільшого під його енергійним керівництвом 2 березня 1874 року здійснено перший одноденний перепис мешканців Києва (подібний відбувся лише у Петербурзі 1869 року). Завдяки продуманій організації, залученню до співпраці (як регістраторів) студентської молоді, захід увінчався відмінними результатами — відтворенням рельєфної картини населення українського міста.</a:t>
            </a:r>
          </a:p>
        </p:txBody>
      </p:sp>
      <p:sp>
        <p:nvSpPr>
          <p:cNvPr id="24579" name="Rectangle 4"/>
          <p:cNvSpPr>
            <a:spLocks noChangeArrowheads="1"/>
          </p:cNvSpPr>
          <p:nvPr/>
        </p:nvSpPr>
        <p:spPr bwMode="auto">
          <a:xfrm>
            <a:off x="1908175" y="6308725"/>
            <a:ext cx="1022350" cy="366713"/>
          </a:xfrm>
          <a:prstGeom prst="rect">
            <a:avLst/>
          </a:prstGeom>
          <a:noFill/>
          <a:ln w="9525">
            <a:noFill/>
            <a:miter lim="800000"/>
            <a:headEnd/>
            <a:tailEnd/>
          </a:ln>
        </p:spPr>
        <p:txBody>
          <a:bodyPr wrap="none">
            <a:spAutoFit/>
          </a:bodyPr>
          <a:lstStyle/>
          <a:p>
            <a:r>
              <a:rPr lang="uk-UA" b="1"/>
              <a:t>ВИ3121</a:t>
            </a:r>
            <a:endParaRPr lang="ru-RU" b="1"/>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can-121213-0011.jpg"/>
          <p:cNvPicPr>
            <a:picLocks noChangeAspect="1"/>
          </p:cNvPicPr>
          <p:nvPr/>
        </p:nvPicPr>
        <p:blipFill>
          <a:blip r:embed="rId2"/>
          <a:stretch>
            <a:fillRect/>
          </a:stretch>
        </p:blipFill>
        <p:spPr>
          <a:xfrm>
            <a:off x="4286250" y="428625"/>
            <a:ext cx="4079875" cy="5715000"/>
          </a:xfrm>
          <a:prstGeom prst="rect">
            <a:avLst/>
          </a:prstGeom>
          <a:effectLst>
            <a:outerShdw blurRad="50800" dist="190500" dir="2700000" algn="ctr" rotWithShape="0">
              <a:srgbClr val="000000">
                <a:alpha val="43137"/>
              </a:srgbClr>
            </a:outerShdw>
          </a:effectLst>
        </p:spPr>
      </p:pic>
      <p:sp>
        <p:nvSpPr>
          <p:cNvPr id="5" name="TextBox 4"/>
          <p:cNvSpPr txBox="1"/>
          <p:nvPr/>
        </p:nvSpPr>
        <p:spPr>
          <a:xfrm>
            <a:off x="642938" y="785813"/>
            <a:ext cx="3000375" cy="5354637"/>
          </a:xfrm>
          <a:prstGeom prst="rect">
            <a:avLst/>
          </a:prstGeom>
          <a:noFill/>
          <a:effectLst>
            <a:outerShdw blurRad="50800" algn="tl" rotWithShape="0">
              <a:prstClr val="black">
                <a:alpha val="40000"/>
              </a:prstClr>
            </a:outerShdw>
          </a:effectLst>
        </p:spPr>
        <p:txBody>
          <a:bodyPr>
            <a:spAutoFit/>
          </a:bodyPr>
          <a:lstStyle/>
          <a:p>
            <a:pPr fontAlgn="auto">
              <a:spcBef>
                <a:spcPts val="0"/>
              </a:spcBef>
              <a:spcAft>
                <a:spcPts val="0"/>
              </a:spcAft>
              <a:defRPr/>
            </a:pPr>
            <a:r>
              <a:rPr lang="uk-UA" dirty="0">
                <a:latin typeface="+mn-lt"/>
              </a:rPr>
              <a:t>Проте успіх ученого та його однодумців з київського відділу Російського географічного товариства спричинив хвилю нападок і цькування у шовіністичній пресі. Над Чубинським знову нависли хмари, і він переїжджає до Петербурга, де йому було дозволено працювати чиновником у департаменті загальних справ Міністерства шляхів. Сумлінний трудівник, хоч і відірваний силоміць від улюбленої справи, і тут досяг успіхів та 1878 року був призначений статським радником.</a:t>
            </a:r>
          </a:p>
        </p:txBody>
      </p:sp>
      <p:sp>
        <p:nvSpPr>
          <p:cNvPr id="25603" name="Rectangle 4"/>
          <p:cNvSpPr>
            <a:spLocks noChangeArrowheads="1"/>
          </p:cNvSpPr>
          <p:nvPr/>
        </p:nvSpPr>
        <p:spPr bwMode="auto">
          <a:xfrm>
            <a:off x="5867400" y="6308725"/>
            <a:ext cx="1212850" cy="366713"/>
          </a:xfrm>
          <a:prstGeom prst="rect">
            <a:avLst/>
          </a:prstGeom>
          <a:noFill/>
          <a:ln w="9525">
            <a:noFill/>
            <a:miter lim="800000"/>
            <a:headEnd/>
            <a:tailEnd/>
          </a:ln>
        </p:spPr>
        <p:txBody>
          <a:bodyPr wrap="none">
            <a:spAutoFit/>
          </a:bodyPr>
          <a:lstStyle/>
          <a:p>
            <a:r>
              <a:rPr lang="uk-UA" b="1"/>
              <a:t>СИ5311/1</a:t>
            </a:r>
            <a:endParaRPr lang="ru-RU" b="1"/>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Scan-121213-0011.jpg"/>
          <p:cNvPicPr>
            <a:picLocks noChangeAspect="1"/>
          </p:cNvPicPr>
          <p:nvPr/>
        </p:nvPicPr>
        <p:blipFill>
          <a:blip r:embed="rId2"/>
          <a:stretch>
            <a:fillRect/>
          </a:stretch>
        </p:blipFill>
        <p:spPr>
          <a:xfrm>
            <a:off x="357188" y="785813"/>
            <a:ext cx="2720975" cy="4071937"/>
          </a:xfrm>
          <a:prstGeom prst="rect">
            <a:avLst/>
          </a:prstGeom>
          <a:effectLst>
            <a:outerShdw blurRad="50800" dist="190500" dir="2700000" algn="ctr" rotWithShape="0">
              <a:srgbClr val="000000">
                <a:alpha val="43137"/>
              </a:srgbClr>
            </a:outerShdw>
          </a:effectLst>
        </p:spPr>
      </p:pic>
      <p:pic>
        <p:nvPicPr>
          <p:cNvPr id="4" name="Рисунок 3" descr="Scan-121213-0011.jpg"/>
          <p:cNvPicPr>
            <a:picLocks noChangeAspect="1"/>
          </p:cNvPicPr>
          <p:nvPr/>
        </p:nvPicPr>
        <p:blipFill>
          <a:blip r:embed="rId3"/>
          <a:stretch>
            <a:fillRect/>
          </a:stretch>
        </p:blipFill>
        <p:spPr>
          <a:xfrm>
            <a:off x="2643188" y="357188"/>
            <a:ext cx="2808287" cy="4192587"/>
          </a:xfrm>
          <a:prstGeom prst="rect">
            <a:avLst/>
          </a:prstGeom>
          <a:effectLst>
            <a:outerShdw blurRad="50800" dist="190500" dir="2700000" algn="ctr" rotWithShape="0">
              <a:srgbClr val="000000">
                <a:alpha val="43137"/>
              </a:srgbClr>
            </a:outerShdw>
          </a:effectLst>
        </p:spPr>
      </p:pic>
      <p:pic>
        <p:nvPicPr>
          <p:cNvPr id="5" name="Рисунок 4" descr="Scan-121213-0011.jpg"/>
          <p:cNvPicPr>
            <a:picLocks noChangeAspect="1"/>
          </p:cNvPicPr>
          <p:nvPr/>
        </p:nvPicPr>
        <p:blipFill>
          <a:blip r:embed="rId4"/>
          <a:stretch>
            <a:fillRect/>
          </a:stretch>
        </p:blipFill>
        <p:spPr>
          <a:xfrm>
            <a:off x="1143000" y="2286000"/>
            <a:ext cx="2714625" cy="4219575"/>
          </a:xfrm>
          <a:prstGeom prst="rect">
            <a:avLst/>
          </a:prstGeom>
          <a:effectLst>
            <a:outerShdw blurRad="50800" dist="190500" dir="2700000" algn="ctr" rotWithShape="0">
              <a:srgbClr val="000000">
                <a:alpha val="43137"/>
              </a:srgbClr>
            </a:outerShdw>
          </a:effectLst>
        </p:spPr>
      </p:pic>
      <p:sp>
        <p:nvSpPr>
          <p:cNvPr id="6" name="TextBox 5"/>
          <p:cNvSpPr txBox="1"/>
          <p:nvPr/>
        </p:nvSpPr>
        <p:spPr>
          <a:xfrm>
            <a:off x="5715000" y="428625"/>
            <a:ext cx="3000375" cy="5908675"/>
          </a:xfrm>
          <a:prstGeom prst="rect">
            <a:avLst/>
          </a:prstGeom>
          <a:noFill/>
          <a:effectLst>
            <a:outerShdw blurRad="50800" algn="tl" rotWithShape="0">
              <a:prstClr val="black">
                <a:alpha val="40000"/>
              </a:prstClr>
            </a:outerShdw>
          </a:effectLst>
        </p:spPr>
        <p:txBody>
          <a:bodyPr>
            <a:spAutoFit/>
          </a:bodyPr>
          <a:lstStyle/>
          <a:p>
            <a:pPr fontAlgn="auto">
              <a:spcBef>
                <a:spcPts val="0"/>
              </a:spcBef>
              <a:spcAft>
                <a:spcPts val="0"/>
              </a:spcAft>
              <a:defRPr/>
            </a:pPr>
            <a:r>
              <a:rPr lang="ru-RU" dirty="0">
                <a:latin typeface="+mn-lt"/>
              </a:rPr>
              <a:t>У </a:t>
            </a:r>
            <a:r>
              <a:rPr lang="ru-RU" dirty="0" err="1">
                <a:latin typeface="+mn-lt"/>
              </a:rPr>
              <a:t>квітні</a:t>
            </a:r>
            <a:r>
              <a:rPr lang="ru-RU" dirty="0">
                <a:latin typeface="+mn-lt"/>
              </a:rPr>
              <a:t> 1879 року </a:t>
            </a:r>
            <a:r>
              <a:rPr lang="ru-RU" dirty="0" err="1">
                <a:latin typeface="+mn-lt"/>
              </a:rPr>
              <a:t>Павло</a:t>
            </a:r>
            <a:r>
              <a:rPr lang="ru-RU" dirty="0">
                <a:latin typeface="+mn-lt"/>
              </a:rPr>
              <a:t> </a:t>
            </a:r>
            <a:r>
              <a:rPr lang="ru-RU" dirty="0" err="1">
                <a:latin typeface="+mn-lt"/>
              </a:rPr>
              <a:t>Чубинський</a:t>
            </a:r>
            <a:r>
              <a:rPr lang="ru-RU" dirty="0">
                <a:latin typeface="+mn-lt"/>
              </a:rPr>
              <a:t>  </a:t>
            </a:r>
            <a:r>
              <a:rPr lang="ru-RU" dirty="0" err="1">
                <a:latin typeface="+mn-lt"/>
              </a:rPr>
              <a:t>пішов</a:t>
            </a:r>
            <a:r>
              <a:rPr lang="ru-RU" dirty="0">
                <a:latin typeface="+mn-lt"/>
              </a:rPr>
              <a:t> у </a:t>
            </a:r>
            <a:r>
              <a:rPr lang="ru-RU" dirty="0" err="1">
                <a:latin typeface="+mn-lt"/>
              </a:rPr>
              <a:t>відставку</a:t>
            </a:r>
            <a:r>
              <a:rPr lang="ru-RU" dirty="0">
                <a:latin typeface="+mn-lt"/>
              </a:rPr>
              <a:t> и </a:t>
            </a:r>
            <a:r>
              <a:rPr lang="ru-RU" dirty="0" err="1">
                <a:latin typeface="+mn-lt"/>
              </a:rPr>
              <a:t>повертається</a:t>
            </a:r>
            <a:r>
              <a:rPr lang="ru-RU" dirty="0">
                <a:latin typeface="+mn-lt"/>
              </a:rPr>
              <a:t> на </a:t>
            </a:r>
            <a:r>
              <a:rPr lang="ru-RU" dirty="0" err="1">
                <a:latin typeface="+mn-lt"/>
              </a:rPr>
              <a:t>свій</a:t>
            </a:r>
            <a:r>
              <a:rPr lang="ru-RU" dirty="0">
                <a:latin typeface="+mn-lt"/>
              </a:rPr>
              <a:t> </a:t>
            </a:r>
            <a:r>
              <a:rPr lang="ru-RU" dirty="0" err="1">
                <a:latin typeface="+mn-lt"/>
              </a:rPr>
              <a:t>родинний</a:t>
            </a:r>
            <a:r>
              <a:rPr lang="ru-RU" dirty="0">
                <a:latin typeface="+mn-lt"/>
              </a:rPr>
              <a:t> </a:t>
            </a:r>
            <a:r>
              <a:rPr lang="ru-RU" dirty="0" err="1">
                <a:latin typeface="+mn-lt"/>
              </a:rPr>
              <a:t>хутір</a:t>
            </a:r>
            <a:r>
              <a:rPr lang="ru-RU" dirty="0">
                <a:latin typeface="+mn-lt"/>
              </a:rPr>
              <a:t>.</a:t>
            </a:r>
          </a:p>
          <a:p>
            <a:pPr fontAlgn="auto">
              <a:spcBef>
                <a:spcPts val="0"/>
              </a:spcBef>
              <a:spcAft>
                <a:spcPts val="0"/>
              </a:spcAft>
              <a:defRPr/>
            </a:pPr>
            <a:r>
              <a:rPr lang="ru-RU" dirty="0">
                <a:latin typeface="+mn-lt"/>
              </a:rPr>
              <a:t>1880 року </a:t>
            </a:r>
            <a:r>
              <a:rPr lang="ru-RU" dirty="0" err="1">
                <a:latin typeface="+mn-lt"/>
              </a:rPr>
              <a:t>він</a:t>
            </a:r>
            <a:r>
              <a:rPr lang="ru-RU" dirty="0">
                <a:latin typeface="+mn-lt"/>
              </a:rPr>
              <a:t> </a:t>
            </a:r>
            <a:r>
              <a:rPr lang="ru-RU" dirty="0" err="1">
                <a:latin typeface="+mn-lt"/>
              </a:rPr>
              <a:t>важко</a:t>
            </a:r>
            <a:r>
              <a:rPr lang="ru-RU" dirty="0">
                <a:latin typeface="+mn-lt"/>
              </a:rPr>
              <a:t> </a:t>
            </a:r>
            <a:r>
              <a:rPr lang="ru-RU" dirty="0" err="1">
                <a:latin typeface="+mn-lt"/>
              </a:rPr>
              <a:t>нездужав</a:t>
            </a:r>
            <a:r>
              <a:rPr lang="ru-RU" dirty="0">
                <a:latin typeface="+mn-lt"/>
              </a:rPr>
              <a:t>, </a:t>
            </a:r>
            <a:r>
              <a:rPr lang="ru-RU" dirty="0" err="1">
                <a:latin typeface="+mn-lt"/>
              </a:rPr>
              <a:t>і</a:t>
            </a:r>
            <a:r>
              <a:rPr lang="ru-RU" dirty="0">
                <a:latin typeface="+mn-lt"/>
              </a:rPr>
              <a:t> </a:t>
            </a:r>
            <a:r>
              <a:rPr lang="ru-RU" dirty="0" err="1">
                <a:latin typeface="+mn-lt"/>
              </a:rPr>
              <a:t>він</a:t>
            </a:r>
            <a:r>
              <a:rPr lang="ru-RU" dirty="0">
                <a:latin typeface="+mn-lt"/>
              </a:rPr>
              <a:t> до </a:t>
            </a:r>
            <a:r>
              <a:rPr lang="ru-RU" dirty="0" err="1">
                <a:latin typeface="+mn-lt"/>
              </a:rPr>
              <a:t>кінця</a:t>
            </a:r>
            <a:r>
              <a:rPr lang="ru-RU" dirty="0">
                <a:latin typeface="+mn-lt"/>
              </a:rPr>
              <a:t> </a:t>
            </a:r>
            <a:r>
              <a:rPr lang="ru-RU" dirty="0" err="1">
                <a:latin typeface="+mn-lt"/>
              </a:rPr>
              <a:t>життя</a:t>
            </a:r>
            <a:r>
              <a:rPr lang="ru-RU" dirty="0">
                <a:latin typeface="+mn-lt"/>
              </a:rPr>
              <a:t> </a:t>
            </a:r>
            <a:r>
              <a:rPr lang="ru-RU" dirty="0" err="1">
                <a:latin typeface="+mn-lt"/>
              </a:rPr>
              <a:t>був</a:t>
            </a:r>
            <a:r>
              <a:rPr lang="ru-RU" dirty="0">
                <a:latin typeface="+mn-lt"/>
              </a:rPr>
              <a:t> </a:t>
            </a:r>
            <a:r>
              <a:rPr lang="ru-RU" dirty="0" err="1">
                <a:latin typeface="+mn-lt"/>
              </a:rPr>
              <a:t>прикутий</a:t>
            </a:r>
            <a:r>
              <a:rPr lang="ru-RU" dirty="0">
                <a:latin typeface="+mn-lt"/>
              </a:rPr>
              <a:t> </a:t>
            </a:r>
            <a:r>
              <a:rPr lang="ru-RU" dirty="0" err="1">
                <a:latin typeface="+mn-lt"/>
              </a:rPr>
              <a:t>до</a:t>
            </a:r>
            <a:r>
              <a:rPr lang="ru-RU" dirty="0">
                <a:latin typeface="+mn-lt"/>
              </a:rPr>
              <a:t> </a:t>
            </a:r>
            <a:r>
              <a:rPr lang="ru-RU" dirty="0" err="1">
                <a:latin typeface="+mn-lt"/>
              </a:rPr>
              <a:t>ліжка</a:t>
            </a:r>
            <a:r>
              <a:rPr lang="ru-RU" dirty="0">
                <a:latin typeface="+mn-lt"/>
              </a:rPr>
              <a:t> </a:t>
            </a:r>
            <a:r>
              <a:rPr lang="ru-RU" dirty="0" err="1">
                <a:latin typeface="+mn-lt"/>
              </a:rPr>
              <a:t>і</a:t>
            </a:r>
            <a:r>
              <a:rPr lang="ru-RU" dirty="0">
                <a:latin typeface="+mn-lt"/>
              </a:rPr>
              <a:t> 14 (26) </a:t>
            </a:r>
            <a:r>
              <a:rPr lang="ru-RU" dirty="0" err="1">
                <a:latin typeface="+mn-lt"/>
              </a:rPr>
              <a:t>січня</a:t>
            </a:r>
            <a:r>
              <a:rPr lang="ru-RU" dirty="0">
                <a:latin typeface="+mn-lt"/>
              </a:rPr>
              <a:t> 1884 року, </a:t>
            </a:r>
            <a:r>
              <a:rPr lang="ru-RU" dirty="0" err="1">
                <a:latin typeface="+mn-lt"/>
              </a:rPr>
              <a:t>лише</a:t>
            </a:r>
            <a:r>
              <a:rPr lang="ru-RU" dirty="0">
                <a:latin typeface="+mn-lt"/>
              </a:rPr>
              <a:t> за один день до </a:t>
            </a:r>
            <a:r>
              <a:rPr lang="ru-RU" dirty="0" err="1">
                <a:latin typeface="+mn-lt"/>
              </a:rPr>
              <a:t>власного</a:t>
            </a:r>
            <a:r>
              <a:rPr lang="ru-RU" dirty="0">
                <a:latin typeface="+mn-lt"/>
              </a:rPr>
              <a:t> 45-річчя, </a:t>
            </a:r>
            <a:r>
              <a:rPr lang="ru-RU" dirty="0" err="1">
                <a:latin typeface="+mn-lt"/>
              </a:rPr>
              <a:t>його</a:t>
            </a:r>
            <a:r>
              <a:rPr lang="ru-RU" dirty="0">
                <a:latin typeface="+mn-lt"/>
              </a:rPr>
              <a:t> не стало.</a:t>
            </a:r>
          </a:p>
          <a:p>
            <a:pPr fontAlgn="auto">
              <a:spcBef>
                <a:spcPts val="0"/>
              </a:spcBef>
              <a:spcAft>
                <a:spcPts val="0"/>
              </a:spcAft>
              <a:defRPr/>
            </a:pPr>
            <a:r>
              <a:rPr lang="uk-UA" dirty="0">
                <a:latin typeface="+mn-lt"/>
              </a:rPr>
              <a:t>Внесок, зроблений Чубинським в народознавство, важко переоцінити. Його етнологічні і фольклористичні дослідження донині слугують важливим підґрунтям розвитку вітчизняної наукової думки.</a:t>
            </a:r>
          </a:p>
        </p:txBody>
      </p:sp>
      <p:sp>
        <p:nvSpPr>
          <p:cNvPr id="26629" name="Rectangle 6"/>
          <p:cNvSpPr>
            <a:spLocks noChangeArrowheads="1"/>
          </p:cNvSpPr>
          <p:nvPr/>
        </p:nvSpPr>
        <p:spPr bwMode="auto">
          <a:xfrm>
            <a:off x="3924300" y="6308725"/>
            <a:ext cx="1289050" cy="366713"/>
          </a:xfrm>
          <a:prstGeom prst="rect">
            <a:avLst/>
          </a:prstGeom>
          <a:noFill/>
          <a:ln w="9525">
            <a:noFill/>
            <a:miter lim="800000"/>
            <a:headEnd/>
            <a:tailEnd/>
          </a:ln>
        </p:spPr>
        <p:txBody>
          <a:bodyPr wrap="none">
            <a:spAutoFit/>
          </a:bodyPr>
          <a:lstStyle/>
          <a:p>
            <a:r>
              <a:rPr lang="uk-UA" b="1"/>
              <a:t>ВО301697</a:t>
            </a:r>
            <a:endParaRPr lang="ru-RU" b="1"/>
          </a:p>
        </p:txBody>
      </p:sp>
      <p:sp>
        <p:nvSpPr>
          <p:cNvPr id="26630" name="Rectangle 7"/>
          <p:cNvSpPr>
            <a:spLocks noChangeArrowheads="1"/>
          </p:cNvSpPr>
          <p:nvPr/>
        </p:nvSpPr>
        <p:spPr bwMode="auto">
          <a:xfrm>
            <a:off x="4284663" y="4652963"/>
            <a:ext cx="1149350" cy="366712"/>
          </a:xfrm>
          <a:prstGeom prst="rect">
            <a:avLst/>
          </a:prstGeom>
          <a:noFill/>
          <a:ln w="9525">
            <a:noFill/>
            <a:miter lim="800000"/>
            <a:headEnd/>
            <a:tailEnd/>
          </a:ln>
        </p:spPr>
        <p:txBody>
          <a:bodyPr>
            <a:spAutoFit/>
          </a:bodyPr>
          <a:lstStyle/>
          <a:p>
            <a:r>
              <a:rPr lang="uk-UA" b="1"/>
              <a:t>ВИ22229</a:t>
            </a:r>
            <a:endParaRPr lang="ru-RU" b="1"/>
          </a:p>
        </p:txBody>
      </p:sp>
      <p:sp>
        <p:nvSpPr>
          <p:cNvPr id="26631" name="Rectangle 8"/>
          <p:cNvSpPr>
            <a:spLocks noChangeArrowheads="1"/>
          </p:cNvSpPr>
          <p:nvPr/>
        </p:nvSpPr>
        <p:spPr bwMode="auto">
          <a:xfrm>
            <a:off x="250825" y="260350"/>
            <a:ext cx="2189163" cy="366713"/>
          </a:xfrm>
          <a:prstGeom prst="rect">
            <a:avLst/>
          </a:prstGeom>
          <a:noFill/>
          <a:ln w="9525">
            <a:noFill/>
            <a:miter lim="800000"/>
            <a:headEnd/>
            <a:tailEnd/>
          </a:ln>
        </p:spPr>
        <p:txBody>
          <a:bodyPr wrap="none">
            <a:spAutoFit/>
          </a:bodyPr>
          <a:lstStyle/>
          <a:p>
            <a:r>
              <a:rPr lang="uk-UA" b="1"/>
              <a:t>Айзеншток 5568/2</a:t>
            </a:r>
            <a:endParaRPr lang="ru-RU" b="1"/>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Scan-121213-0011.jpg"/>
          <p:cNvPicPr>
            <a:picLocks noChangeAspect="1"/>
          </p:cNvPicPr>
          <p:nvPr/>
        </p:nvPicPr>
        <p:blipFill>
          <a:blip r:embed="rId2"/>
          <a:stretch>
            <a:fillRect/>
          </a:stretch>
        </p:blipFill>
        <p:spPr>
          <a:xfrm>
            <a:off x="3857625" y="2143125"/>
            <a:ext cx="3071813" cy="4278313"/>
          </a:xfrm>
          <a:prstGeom prst="rect">
            <a:avLst/>
          </a:prstGeom>
          <a:effectLst>
            <a:outerShdw blurRad="50800" dist="190500" dir="2700000" algn="ctr" rotWithShape="0">
              <a:srgbClr val="000000">
                <a:alpha val="43137"/>
              </a:srgbClr>
            </a:outerShdw>
          </a:effectLst>
        </p:spPr>
      </p:pic>
      <p:pic>
        <p:nvPicPr>
          <p:cNvPr id="5" name="Рисунок 4" descr="Scan-121213-0011.jpg"/>
          <p:cNvPicPr>
            <a:picLocks noChangeAspect="1"/>
          </p:cNvPicPr>
          <p:nvPr/>
        </p:nvPicPr>
        <p:blipFill>
          <a:blip r:embed="rId3"/>
          <a:stretch>
            <a:fillRect/>
          </a:stretch>
        </p:blipFill>
        <p:spPr>
          <a:xfrm>
            <a:off x="6286500" y="285750"/>
            <a:ext cx="2420938" cy="3643313"/>
          </a:xfrm>
          <a:prstGeom prst="rect">
            <a:avLst/>
          </a:prstGeom>
          <a:effectLst>
            <a:outerShdw blurRad="50800" dist="190500" dir="2700000" algn="ctr" rotWithShape="0">
              <a:srgbClr val="000000">
                <a:alpha val="43137"/>
              </a:srgbClr>
            </a:outerShdw>
          </a:effectLst>
        </p:spPr>
      </p:pic>
      <p:sp>
        <p:nvSpPr>
          <p:cNvPr id="8" name="TextBox 7"/>
          <p:cNvSpPr txBox="1"/>
          <p:nvPr/>
        </p:nvSpPr>
        <p:spPr>
          <a:xfrm>
            <a:off x="428625" y="285750"/>
            <a:ext cx="3357563" cy="6186488"/>
          </a:xfrm>
          <a:prstGeom prst="rect">
            <a:avLst/>
          </a:prstGeom>
          <a:noFill/>
          <a:effectLst>
            <a:outerShdw blurRad="50800" algn="tl" rotWithShape="0">
              <a:prstClr val="black">
                <a:alpha val="40000"/>
              </a:prstClr>
            </a:outerShdw>
          </a:effectLst>
        </p:spPr>
        <p:txBody>
          <a:bodyPr>
            <a:spAutoFit/>
          </a:bodyPr>
          <a:lstStyle/>
          <a:p>
            <a:pPr fontAlgn="auto">
              <a:spcBef>
                <a:spcPts val="0"/>
              </a:spcBef>
              <a:spcAft>
                <a:spcPts val="0"/>
              </a:spcAft>
              <a:defRPr/>
            </a:pPr>
            <a:r>
              <a:rPr lang="uk-UA" dirty="0">
                <a:latin typeface="+mn-lt"/>
              </a:rPr>
              <a:t>Справу Павла Платоновича продовжили Головацький, Іванов, </a:t>
            </a:r>
            <a:r>
              <a:rPr lang="uk-UA" dirty="0" err="1">
                <a:latin typeface="+mn-lt"/>
              </a:rPr>
              <a:t>Рудченко</a:t>
            </a:r>
            <a:r>
              <a:rPr lang="uk-UA" dirty="0">
                <a:latin typeface="+mn-lt"/>
              </a:rPr>
              <a:t>, Грінченко, </a:t>
            </a:r>
            <a:r>
              <a:rPr lang="uk-UA" dirty="0" err="1">
                <a:latin typeface="+mn-lt"/>
              </a:rPr>
              <a:t>Манжура</a:t>
            </a:r>
            <a:r>
              <a:rPr lang="uk-UA" dirty="0">
                <a:latin typeface="+mn-lt"/>
              </a:rPr>
              <a:t>, Гнатюк, Франко, Яворницький, </a:t>
            </a:r>
            <a:r>
              <a:rPr lang="uk-UA" dirty="0" err="1">
                <a:latin typeface="+mn-lt"/>
              </a:rPr>
              <a:t>Новицький</a:t>
            </a:r>
            <a:r>
              <a:rPr lang="uk-UA" dirty="0">
                <a:latin typeface="+mn-lt"/>
              </a:rPr>
              <a:t>, </a:t>
            </a:r>
            <a:r>
              <a:rPr lang="uk-UA" dirty="0" err="1">
                <a:latin typeface="+mn-lt"/>
              </a:rPr>
              <a:t>Милорадович</a:t>
            </a:r>
            <a:r>
              <a:rPr lang="uk-UA" dirty="0">
                <a:latin typeface="+mn-lt"/>
              </a:rPr>
              <a:t>, </a:t>
            </a:r>
            <a:r>
              <a:rPr lang="uk-UA" dirty="0" err="1">
                <a:latin typeface="+mn-lt"/>
              </a:rPr>
              <a:t>Сумцов</a:t>
            </a:r>
            <a:r>
              <a:rPr lang="uk-UA" dirty="0">
                <a:latin typeface="+mn-lt"/>
              </a:rPr>
              <a:t>, </a:t>
            </a:r>
            <a:r>
              <a:rPr lang="uk-UA" dirty="0" err="1">
                <a:latin typeface="+mn-lt"/>
              </a:rPr>
              <a:t>Щербаківський</a:t>
            </a:r>
            <a:r>
              <a:rPr lang="uk-UA" dirty="0">
                <a:latin typeface="+mn-lt"/>
              </a:rPr>
              <a:t>, </a:t>
            </a:r>
            <a:r>
              <a:rPr lang="uk-UA" dirty="0" err="1">
                <a:latin typeface="+mn-lt"/>
              </a:rPr>
              <a:t>Біляшівський</a:t>
            </a:r>
            <a:r>
              <a:rPr lang="uk-UA" dirty="0">
                <a:latin typeface="+mn-lt"/>
              </a:rPr>
              <a:t>.</a:t>
            </a:r>
          </a:p>
          <a:p>
            <a:pPr fontAlgn="auto">
              <a:spcBef>
                <a:spcPts val="0"/>
              </a:spcBef>
              <a:spcAft>
                <a:spcPts val="0"/>
              </a:spcAft>
              <a:defRPr/>
            </a:pPr>
            <a:r>
              <a:rPr lang="uk-UA" dirty="0">
                <a:latin typeface="+mn-lt"/>
              </a:rPr>
              <a:t>Внесок, зроблений Чубинським в народознавство, важко переоцінити. Його етнологічні і фольклористичні дослідження донині слугують важливим підґрунтям розвитку вітчизняної наукової думки.</a:t>
            </a:r>
          </a:p>
          <a:p>
            <a:pPr fontAlgn="auto">
              <a:spcBef>
                <a:spcPts val="0"/>
              </a:spcBef>
              <a:spcAft>
                <a:spcPts val="0"/>
              </a:spcAft>
              <a:defRPr/>
            </a:pPr>
            <a:r>
              <a:rPr lang="ru-RU" dirty="0" err="1">
                <a:latin typeface="+mn-lt"/>
              </a:rPr>
              <a:t>Його</a:t>
            </a:r>
            <a:r>
              <a:rPr lang="ru-RU" dirty="0">
                <a:latin typeface="+mn-lt"/>
              </a:rPr>
              <a:t> </a:t>
            </a:r>
            <a:r>
              <a:rPr lang="ru-RU" dirty="0" err="1">
                <a:latin typeface="+mn-lt"/>
              </a:rPr>
              <a:t>вірш</a:t>
            </a:r>
            <a:r>
              <a:rPr lang="ru-RU" dirty="0">
                <a:latin typeface="+mn-lt"/>
              </a:rPr>
              <a:t> "</a:t>
            </a:r>
            <a:r>
              <a:rPr lang="ru-RU" dirty="0" err="1">
                <a:latin typeface="+mn-lt"/>
              </a:rPr>
              <a:t>Ще</a:t>
            </a:r>
            <a:r>
              <a:rPr lang="ru-RU" dirty="0">
                <a:latin typeface="+mn-lt"/>
              </a:rPr>
              <a:t> не </a:t>
            </a:r>
            <a:r>
              <a:rPr lang="ru-RU" dirty="0" err="1">
                <a:latin typeface="+mn-lt"/>
              </a:rPr>
              <a:t>вмерла</a:t>
            </a:r>
            <a:r>
              <a:rPr lang="ru-RU" dirty="0">
                <a:latin typeface="+mn-lt"/>
              </a:rPr>
              <a:t> </a:t>
            </a:r>
            <a:r>
              <a:rPr lang="ru-RU" dirty="0" err="1">
                <a:latin typeface="+mn-lt"/>
              </a:rPr>
              <a:t>Україна</a:t>
            </a:r>
            <a:r>
              <a:rPr lang="ru-RU" dirty="0">
                <a:latin typeface="+mn-lt"/>
              </a:rPr>
              <a:t>", </a:t>
            </a:r>
            <a:r>
              <a:rPr lang="ru-RU" dirty="0" err="1">
                <a:latin typeface="+mn-lt"/>
              </a:rPr>
              <a:t>цей</a:t>
            </a:r>
            <a:r>
              <a:rPr lang="ru-RU" dirty="0">
                <a:latin typeface="+mn-lt"/>
              </a:rPr>
              <a:t> </a:t>
            </a:r>
            <a:r>
              <a:rPr lang="ru-RU" dirty="0" err="1">
                <a:latin typeface="+mn-lt"/>
              </a:rPr>
              <a:t>концентрований</a:t>
            </a:r>
            <a:r>
              <a:rPr lang="ru-RU" dirty="0">
                <a:latin typeface="+mn-lt"/>
              </a:rPr>
              <a:t> </a:t>
            </a:r>
            <a:r>
              <a:rPr lang="ru-RU" dirty="0" err="1">
                <a:latin typeface="+mn-lt"/>
              </a:rPr>
              <a:t>вияв</a:t>
            </a:r>
            <a:r>
              <a:rPr lang="ru-RU" dirty="0">
                <a:latin typeface="+mn-lt"/>
              </a:rPr>
              <a:t> </a:t>
            </a:r>
            <a:r>
              <a:rPr lang="ru-RU" dirty="0" err="1">
                <a:latin typeface="+mn-lt"/>
              </a:rPr>
              <a:t>патріотичних</a:t>
            </a:r>
            <a:r>
              <a:rPr lang="ru-RU" dirty="0">
                <a:latin typeface="+mn-lt"/>
              </a:rPr>
              <a:t> </a:t>
            </a:r>
            <a:r>
              <a:rPr lang="ru-RU" dirty="0" err="1">
                <a:latin typeface="+mn-lt"/>
              </a:rPr>
              <a:t>почуттів</a:t>
            </a:r>
            <a:r>
              <a:rPr lang="ru-RU" dirty="0">
                <a:latin typeface="+mn-lt"/>
              </a:rPr>
              <a:t>, </a:t>
            </a:r>
            <a:r>
              <a:rPr lang="ru-RU" dirty="0" err="1">
                <a:latin typeface="+mn-lt"/>
              </a:rPr>
              <a:t>підкорив</a:t>
            </a:r>
            <a:r>
              <a:rPr lang="ru-RU" dirty="0">
                <a:latin typeface="+mn-lt"/>
              </a:rPr>
              <a:t> </a:t>
            </a:r>
            <a:r>
              <a:rPr lang="ru-RU" dirty="0" err="1">
                <a:latin typeface="+mn-lt"/>
              </a:rPr>
              <a:t>рідкісну</a:t>
            </a:r>
            <a:r>
              <a:rPr lang="ru-RU" dirty="0">
                <a:latin typeface="+mn-lt"/>
              </a:rPr>
              <a:t> для </a:t>
            </a:r>
            <a:r>
              <a:rPr lang="ru-RU" dirty="0" err="1">
                <a:latin typeface="+mn-lt"/>
              </a:rPr>
              <a:t>поезії</a:t>
            </a:r>
            <a:r>
              <a:rPr lang="ru-RU" dirty="0">
                <a:latin typeface="+mn-lt"/>
              </a:rPr>
              <a:t> вершину — став </a:t>
            </a:r>
            <a:r>
              <a:rPr lang="ru-RU" dirty="0" err="1">
                <a:latin typeface="+mn-lt"/>
              </a:rPr>
              <a:t>неперевершеним</a:t>
            </a:r>
            <a:r>
              <a:rPr lang="ru-RU" dirty="0">
                <a:latin typeface="+mn-lt"/>
              </a:rPr>
              <a:t> </a:t>
            </a:r>
            <a:r>
              <a:rPr lang="ru-RU" dirty="0" err="1">
                <a:latin typeface="+mn-lt"/>
              </a:rPr>
              <a:t>виразником</a:t>
            </a:r>
            <a:r>
              <a:rPr lang="ru-RU" dirty="0">
                <a:latin typeface="+mn-lt"/>
              </a:rPr>
              <a:t> </a:t>
            </a:r>
            <a:r>
              <a:rPr lang="ru-RU" dirty="0" err="1">
                <a:latin typeface="+mn-lt"/>
              </a:rPr>
              <a:t>загальнонаціональних</a:t>
            </a:r>
            <a:r>
              <a:rPr lang="ru-RU" dirty="0">
                <a:latin typeface="+mn-lt"/>
              </a:rPr>
              <a:t> </a:t>
            </a:r>
            <a:r>
              <a:rPr lang="ru-RU" dirty="0" err="1">
                <a:latin typeface="+mn-lt"/>
              </a:rPr>
              <a:t>устремлінь</a:t>
            </a:r>
            <a:r>
              <a:rPr lang="ru-RU" dirty="0">
                <a:latin typeface="+mn-lt"/>
              </a:rPr>
              <a:t>, символом </a:t>
            </a:r>
            <a:r>
              <a:rPr lang="ru-RU" dirty="0" err="1">
                <a:latin typeface="+mn-lt"/>
              </a:rPr>
              <a:t>нації</a:t>
            </a:r>
            <a:r>
              <a:rPr lang="ru-RU" dirty="0">
                <a:latin typeface="+mn-lt"/>
              </a:rPr>
              <a:t>.</a:t>
            </a:r>
            <a:endParaRPr lang="uk-UA" dirty="0">
              <a:latin typeface="+mn-lt"/>
            </a:endParaRPr>
          </a:p>
        </p:txBody>
      </p:sp>
      <p:sp>
        <p:nvSpPr>
          <p:cNvPr id="27652" name="Rectangle 5"/>
          <p:cNvSpPr>
            <a:spLocks noChangeArrowheads="1"/>
          </p:cNvSpPr>
          <p:nvPr/>
        </p:nvSpPr>
        <p:spPr bwMode="auto">
          <a:xfrm>
            <a:off x="3924300" y="1628775"/>
            <a:ext cx="1098550" cy="366713"/>
          </a:xfrm>
          <a:prstGeom prst="rect">
            <a:avLst/>
          </a:prstGeom>
          <a:noFill/>
          <a:ln w="9525">
            <a:noFill/>
            <a:miter lim="800000"/>
            <a:headEnd/>
            <a:tailEnd/>
          </a:ln>
        </p:spPr>
        <p:txBody>
          <a:bodyPr wrap="none">
            <a:spAutoFit/>
          </a:bodyPr>
          <a:lstStyle/>
          <a:p>
            <a:r>
              <a:rPr lang="uk-UA" b="1"/>
              <a:t>Р106152</a:t>
            </a:r>
            <a:endParaRPr lang="ru-RU" b="1"/>
          </a:p>
        </p:txBody>
      </p:sp>
      <p:sp>
        <p:nvSpPr>
          <p:cNvPr id="27653" name="Rectangle 6"/>
          <p:cNvSpPr>
            <a:spLocks noChangeArrowheads="1"/>
          </p:cNvSpPr>
          <p:nvPr/>
        </p:nvSpPr>
        <p:spPr bwMode="auto">
          <a:xfrm>
            <a:off x="7235825" y="4292600"/>
            <a:ext cx="1276350" cy="366713"/>
          </a:xfrm>
          <a:prstGeom prst="rect">
            <a:avLst/>
          </a:prstGeom>
          <a:noFill/>
          <a:ln w="9525">
            <a:noFill/>
            <a:miter lim="800000"/>
            <a:headEnd/>
            <a:tailEnd/>
          </a:ln>
        </p:spPr>
        <p:txBody>
          <a:bodyPr wrap="none">
            <a:spAutoFit/>
          </a:bodyPr>
          <a:lstStyle/>
          <a:p>
            <a:r>
              <a:rPr lang="uk-UA" b="1"/>
              <a:t>ВА668132</a:t>
            </a:r>
            <a:endParaRPr lang="ru-RU" b="1"/>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625" y="285750"/>
            <a:ext cx="6230938" cy="5859463"/>
          </a:xfrm>
          <a:prstGeom prst="rect">
            <a:avLst/>
          </a:prstGeom>
          <a:noFill/>
          <a:effectLst>
            <a:outerShdw blurRad="50800" algn="tl" rotWithShape="0">
              <a:prstClr val="black">
                <a:alpha val="40000"/>
              </a:prstClr>
            </a:outerShdw>
          </a:effectLst>
        </p:spPr>
        <p:txBody>
          <a:bodyPr>
            <a:spAutoFit/>
          </a:bodyPr>
          <a:lstStyle/>
          <a:p>
            <a:pPr fontAlgn="auto">
              <a:spcBef>
                <a:spcPts val="0"/>
              </a:spcBef>
              <a:spcAft>
                <a:spcPts val="0"/>
              </a:spcAft>
              <a:defRPr/>
            </a:pPr>
            <a:r>
              <a:rPr lang="uk-UA" dirty="0">
                <a:latin typeface="+mn-lt"/>
              </a:rPr>
              <a:t>Джерела:</a:t>
            </a:r>
          </a:p>
          <a:p>
            <a:pPr fontAlgn="auto">
              <a:spcBef>
                <a:spcPts val="0"/>
              </a:spcBef>
              <a:spcAft>
                <a:spcPts val="0"/>
              </a:spcAft>
              <a:defRPr/>
            </a:pPr>
            <a:endParaRPr lang="uk-UA" dirty="0">
              <a:latin typeface="+mn-lt"/>
            </a:endParaRPr>
          </a:p>
          <a:p>
            <a:pPr fontAlgn="auto">
              <a:spcBef>
                <a:spcPts val="0"/>
              </a:spcBef>
              <a:spcAft>
                <a:spcPts val="0"/>
              </a:spcAft>
              <a:defRPr/>
            </a:pPr>
            <a:r>
              <a:rPr lang="uk-UA" dirty="0">
                <a:latin typeface="+mn-lt"/>
              </a:rPr>
              <a:t>Павло Платонович Чубинський</a:t>
            </a:r>
          </a:p>
          <a:p>
            <a:pPr fontAlgn="auto">
              <a:spcBef>
                <a:spcPts val="0"/>
              </a:spcBef>
              <a:spcAft>
                <a:spcPts val="0"/>
              </a:spcAft>
              <a:defRPr/>
            </a:pPr>
            <a:r>
              <a:rPr lang="en-US" dirty="0">
                <a:latin typeface="+mn-lt"/>
                <a:hlinkClick r:id="rId2"/>
              </a:rPr>
              <a:t>http://svatovo.ws/s/chubinskiy_3.html</a:t>
            </a:r>
            <a:endParaRPr lang="uk-UA" dirty="0">
              <a:latin typeface="+mn-lt"/>
            </a:endParaRPr>
          </a:p>
          <a:p>
            <a:pPr fontAlgn="auto">
              <a:spcBef>
                <a:spcPts val="0"/>
              </a:spcBef>
              <a:spcAft>
                <a:spcPts val="0"/>
              </a:spcAft>
              <a:defRPr/>
            </a:pPr>
            <a:endParaRPr lang="uk-UA" dirty="0">
              <a:latin typeface="+mn-lt"/>
            </a:endParaRPr>
          </a:p>
          <a:p>
            <a:pPr fontAlgn="auto">
              <a:spcBef>
                <a:spcPts val="0"/>
              </a:spcBef>
              <a:spcAft>
                <a:spcPts val="0"/>
              </a:spcAft>
              <a:defRPr/>
            </a:pPr>
            <a:r>
              <a:rPr lang="uk-UA" dirty="0">
                <a:latin typeface="+mn-lt"/>
              </a:rPr>
              <a:t>ПАВЛО ЧУБИНСЬКИЙ</a:t>
            </a:r>
          </a:p>
          <a:p>
            <a:pPr fontAlgn="auto">
              <a:spcBef>
                <a:spcPts val="0"/>
              </a:spcBef>
              <a:spcAft>
                <a:spcPts val="0"/>
              </a:spcAft>
              <a:defRPr/>
            </a:pPr>
            <a:r>
              <a:rPr lang="en-US" dirty="0">
                <a:latin typeface="+mn-lt"/>
                <a:hlinkClick r:id="rId3"/>
              </a:rPr>
              <a:t>http://www.ukrlit.vn.ua/biography/chubinsky.html</a:t>
            </a:r>
            <a:endParaRPr lang="uk-UA" dirty="0">
              <a:latin typeface="+mn-lt"/>
            </a:endParaRPr>
          </a:p>
          <a:p>
            <a:pPr fontAlgn="auto">
              <a:spcBef>
                <a:spcPts val="0"/>
              </a:spcBef>
              <a:spcAft>
                <a:spcPts val="0"/>
              </a:spcAft>
              <a:defRPr/>
            </a:pPr>
            <a:endParaRPr lang="uk-UA" dirty="0">
              <a:latin typeface="+mn-lt"/>
            </a:endParaRPr>
          </a:p>
          <a:p>
            <a:pPr fontAlgn="auto">
              <a:spcBef>
                <a:spcPts val="0"/>
              </a:spcBef>
              <a:spcAft>
                <a:spcPts val="0"/>
              </a:spcAft>
              <a:defRPr/>
            </a:pPr>
            <a:r>
              <a:rPr lang="uk-UA" dirty="0">
                <a:latin typeface="+mn-lt"/>
              </a:rPr>
              <a:t>Павло Чубинський</a:t>
            </a:r>
          </a:p>
          <a:p>
            <a:pPr fontAlgn="auto">
              <a:spcBef>
                <a:spcPts val="0"/>
              </a:spcBef>
              <a:spcAft>
                <a:spcPts val="0"/>
              </a:spcAft>
              <a:defRPr/>
            </a:pPr>
            <a:r>
              <a:rPr lang="en-US" dirty="0">
                <a:latin typeface="+mn-lt"/>
                <a:hlinkClick r:id="rId4"/>
              </a:rPr>
              <a:t>http://www.pisni.org.ua/persons/185.html</a:t>
            </a:r>
            <a:endParaRPr lang="uk-UA" dirty="0">
              <a:latin typeface="+mn-lt"/>
            </a:endParaRPr>
          </a:p>
          <a:p>
            <a:pPr fontAlgn="auto">
              <a:spcBef>
                <a:spcPts val="0"/>
              </a:spcBef>
              <a:spcAft>
                <a:spcPts val="0"/>
              </a:spcAft>
              <a:defRPr/>
            </a:pPr>
            <a:endParaRPr lang="uk-UA" dirty="0">
              <a:latin typeface="+mn-lt"/>
            </a:endParaRPr>
          </a:p>
          <a:p>
            <a:pPr fontAlgn="auto">
              <a:spcBef>
                <a:spcPts val="0"/>
              </a:spcBef>
              <a:spcAft>
                <a:spcPts val="0"/>
              </a:spcAft>
              <a:defRPr/>
            </a:pPr>
            <a:r>
              <a:rPr lang="uk-UA" dirty="0">
                <a:latin typeface="+mn-lt"/>
              </a:rPr>
              <a:t>Чубинський Павло Платонович</a:t>
            </a:r>
          </a:p>
          <a:p>
            <a:pPr fontAlgn="auto">
              <a:spcBef>
                <a:spcPts val="0"/>
              </a:spcBef>
              <a:spcAft>
                <a:spcPts val="0"/>
              </a:spcAft>
              <a:defRPr/>
            </a:pPr>
            <a:r>
              <a:rPr lang="en-US" dirty="0">
                <a:latin typeface="+mn-lt"/>
                <a:hlinkClick r:id="rId5"/>
              </a:rPr>
              <a:t>http://uk.wikipedia.org/wiki/</a:t>
            </a:r>
            <a:r>
              <a:rPr lang="uk-UA" dirty="0">
                <a:latin typeface="+mn-lt"/>
                <a:hlinkClick r:id="rId5"/>
              </a:rPr>
              <a:t>Чубинський_Павло_Платонович</a:t>
            </a:r>
            <a:endParaRPr lang="uk-UA" dirty="0">
              <a:latin typeface="+mn-lt"/>
            </a:endParaRPr>
          </a:p>
          <a:p>
            <a:pPr fontAlgn="auto">
              <a:spcBef>
                <a:spcPts val="0"/>
              </a:spcBef>
              <a:spcAft>
                <a:spcPts val="0"/>
              </a:spcAft>
              <a:defRPr/>
            </a:pPr>
            <a:endParaRPr lang="uk-UA" dirty="0">
              <a:latin typeface="+mn-lt"/>
            </a:endParaRPr>
          </a:p>
          <a:p>
            <a:pPr fontAlgn="auto">
              <a:spcBef>
                <a:spcPts val="0"/>
              </a:spcBef>
              <a:spcAft>
                <a:spcPts val="0"/>
              </a:spcAft>
              <a:defRPr/>
            </a:pPr>
            <a:r>
              <a:rPr lang="uk-UA" dirty="0">
                <a:latin typeface="+mn-lt"/>
              </a:rPr>
              <a:t>Постать Павла Чубинського</a:t>
            </a:r>
            <a:endParaRPr lang="uk-UA" dirty="0">
              <a:latin typeface="+mn-lt"/>
              <a:hlinkClick r:id="rId6"/>
            </a:endParaRPr>
          </a:p>
          <a:p>
            <a:pPr fontAlgn="auto">
              <a:spcBef>
                <a:spcPts val="0"/>
              </a:spcBef>
              <a:spcAft>
                <a:spcPts val="0"/>
              </a:spcAft>
              <a:defRPr/>
            </a:pPr>
            <a:r>
              <a:rPr lang="en-US" dirty="0">
                <a:latin typeface="+mn-lt"/>
                <a:hlinkClick r:id="rId6"/>
              </a:rPr>
              <a:t>http://www.litrasoch.ru/postat-pavla-chubinskogo/</a:t>
            </a:r>
            <a:endParaRPr lang="uk-UA" dirty="0">
              <a:latin typeface="+mn-lt"/>
            </a:endParaRPr>
          </a:p>
          <a:p>
            <a:pPr fontAlgn="auto">
              <a:spcBef>
                <a:spcPts val="0"/>
              </a:spcBef>
              <a:spcAft>
                <a:spcPts val="0"/>
              </a:spcAft>
              <a:defRPr/>
            </a:pPr>
            <a:endParaRPr lang="uk-UA" dirty="0">
              <a:latin typeface="+mn-lt"/>
            </a:endParaRPr>
          </a:p>
          <a:p>
            <a:pPr fontAlgn="auto">
              <a:spcBef>
                <a:spcPts val="0"/>
              </a:spcBef>
              <a:spcAft>
                <a:spcPts val="0"/>
              </a:spcAft>
              <a:defRPr/>
            </a:pPr>
            <a:r>
              <a:rPr lang="ru-RU" dirty="0">
                <a:latin typeface="+mn-lt"/>
              </a:rPr>
              <a:t>АРХАНГЕЛЬСЬКЕ ЗАСЛАННЯ - ПЕРІОД СТАНОВЛЕННЯ ПАВЛА ЧУБИНСЬКОГО ЯК ЕТНОГРАФА ТА ФОЛЬКЛОРИСТА</a:t>
            </a:r>
            <a:endParaRPr lang="uk-UA" dirty="0">
              <a:latin typeface="+mn-lt"/>
            </a:endParaRPr>
          </a:p>
          <a:p>
            <a:pPr fontAlgn="auto">
              <a:spcBef>
                <a:spcPts val="0"/>
              </a:spcBef>
              <a:spcAft>
                <a:spcPts val="0"/>
              </a:spcAft>
              <a:defRPr/>
            </a:pPr>
            <a:r>
              <a:rPr lang="en-US" dirty="0">
                <a:latin typeface="+mn-lt"/>
                <a:hlinkClick r:id="rId7"/>
              </a:rPr>
              <a:t>http://bubliks.blogspot.com/2010/03/blog-post_4205.html</a:t>
            </a:r>
            <a:endParaRPr lang="uk-UA" dirty="0">
              <a:latin typeface="+mn-lt"/>
            </a:endParaRPr>
          </a:p>
          <a:p>
            <a:pPr fontAlgn="auto">
              <a:spcBef>
                <a:spcPts val="0"/>
              </a:spcBef>
              <a:spcAft>
                <a:spcPts val="0"/>
              </a:spcAft>
              <a:defRPr/>
            </a:pPr>
            <a:endParaRPr lang="uk-UA" dirty="0">
              <a:latin typeface="+mn-lt"/>
            </a:endParaRPr>
          </a:p>
        </p:txBody>
      </p:sp>
      <p:sp>
        <p:nvSpPr>
          <p:cNvPr id="4" name="TextBox 3"/>
          <p:cNvSpPr txBox="1"/>
          <p:nvPr/>
        </p:nvSpPr>
        <p:spPr>
          <a:xfrm>
            <a:off x="7000875" y="357188"/>
            <a:ext cx="1785938" cy="1754187"/>
          </a:xfrm>
          <a:prstGeom prst="rect">
            <a:avLst/>
          </a:prstGeom>
          <a:noFill/>
          <a:effectLst>
            <a:outerShdw blurRad="50800" algn="tl" rotWithShape="0">
              <a:prstClr val="black">
                <a:alpha val="40000"/>
              </a:prstClr>
            </a:outerShdw>
          </a:effectLst>
        </p:spPr>
        <p:txBody>
          <a:bodyPr>
            <a:spAutoFit/>
          </a:bodyPr>
          <a:lstStyle/>
          <a:p>
            <a:pPr algn="r" fontAlgn="auto">
              <a:spcBef>
                <a:spcPts val="0"/>
              </a:spcBef>
              <a:spcAft>
                <a:spcPts val="0"/>
              </a:spcAft>
              <a:defRPr/>
            </a:pPr>
            <a:r>
              <a:rPr lang="uk-UA" dirty="0">
                <a:latin typeface="+mn-lt"/>
              </a:rPr>
              <a:t>Книжкову </a:t>
            </a:r>
            <a:r>
              <a:rPr lang="uk-UA" dirty="0" err="1">
                <a:latin typeface="+mn-lt"/>
              </a:rPr>
              <a:t>виствку</a:t>
            </a:r>
            <a:r>
              <a:rPr lang="uk-UA" dirty="0">
                <a:latin typeface="+mn-lt"/>
              </a:rPr>
              <a:t> підготовлено </a:t>
            </a:r>
            <a:r>
              <a:rPr lang="uk-UA" dirty="0">
                <a:solidFill>
                  <a:srgbClr val="C00000"/>
                </a:solidFill>
                <a:latin typeface="+mn-lt"/>
                <a:hlinkClick r:id="rId8"/>
              </a:rPr>
              <a:t>Культурно </a:t>
            </a:r>
            <a:r>
              <a:rPr lang="uk-UA" dirty="0" err="1">
                <a:solidFill>
                  <a:srgbClr val="C00000"/>
                </a:solidFill>
                <a:latin typeface="+mn-lt"/>
                <a:hlinkClick r:id="rId8"/>
              </a:rPr>
              <a:t>просвітницким</a:t>
            </a:r>
            <a:r>
              <a:rPr lang="uk-UA" dirty="0">
                <a:solidFill>
                  <a:srgbClr val="C00000"/>
                </a:solidFill>
                <a:latin typeface="+mn-lt"/>
                <a:hlinkClick r:id="rId8"/>
              </a:rPr>
              <a:t> Центром НБУВ</a:t>
            </a:r>
            <a:endParaRPr lang="uk-UA" dirty="0">
              <a:solidFill>
                <a:srgbClr val="C00000"/>
              </a:solidFill>
              <a:latin typeface="+mn-lt"/>
            </a:endParaRPr>
          </a:p>
        </p:txBody>
      </p:sp>
      <p:sp>
        <p:nvSpPr>
          <p:cNvPr id="28676" name="Rectangle 4"/>
          <p:cNvSpPr>
            <a:spLocks noChangeArrowheads="1"/>
          </p:cNvSpPr>
          <p:nvPr/>
        </p:nvSpPr>
        <p:spPr bwMode="auto">
          <a:xfrm>
            <a:off x="2374900" y="6375400"/>
            <a:ext cx="6518275" cy="366713"/>
          </a:xfrm>
          <a:prstGeom prst="rect">
            <a:avLst/>
          </a:prstGeom>
          <a:noFill/>
          <a:ln w="9525">
            <a:noFill/>
            <a:miter lim="800000"/>
            <a:headEnd/>
            <a:tailEnd/>
          </a:ln>
          <a:effectLst/>
        </p:spPr>
        <p:txBody>
          <a:bodyPr wrap="none">
            <a:spAutoFit/>
          </a:bodyPr>
          <a:lstStyle/>
          <a:p>
            <a:pPr algn="r"/>
            <a:r>
              <a:rPr lang="ru-RU">
                <a:latin typeface="Calibri" pitchFamily="34" charset="0"/>
              </a:rPr>
              <a:t>Всі права захищені © КПЦ НБУВ Прокошина І.А., Мордвінов Ю.А.</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14938" y="714375"/>
            <a:ext cx="3143250" cy="5354638"/>
          </a:xfrm>
          <a:prstGeom prst="rect">
            <a:avLst/>
          </a:prstGeom>
          <a:noFill/>
          <a:effectLst>
            <a:outerShdw blurRad="50800" algn="tl" rotWithShape="0">
              <a:prstClr val="black">
                <a:alpha val="40000"/>
              </a:prstClr>
            </a:outerShdw>
          </a:effectLst>
        </p:spPr>
        <p:txBody>
          <a:bodyPr>
            <a:spAutoFit/>
          </a:bodyPr>
          <a:lstStyle/>
          <a:p>
            <a:pPr fontAlgn="auto">
              <a:spcBef>
                <a:spcPts val="0"/>
              </a:spcBef>
              <a:spcAft>
                <a:spcPts val="0"/>
              </a:spcAft>
              <a:defRPr/>
            </a:pPr>
            <a:r>
              <a:rPr lang="uk-UA" dirty="0">
                <a:latin typeface="+mn-lt"/>
              </a:rPr>
              <a:t>Павло Платонович Чубинський — відомий вчений-етнограф, поет і журналіст, юрист, активний діяч українського національного руху на Правобережній Україні. Він народився 15 (27) січня 1839 року на хуторі поблизу Борисполя (нині ця територія у межах міста). </a:t>
            </a:r>
            <a:r>
              <a:rPr lang="en-US" dirty="0">
                <a:latin typeface="+mn-lt"/>
              </a:rPr>
              <a:t>                      </a:t>
            </a:r>
            <a:r>
              <a:rPr lang="uk-UA" dirty="0">
                <a:latin typeface="+mn-lt"/>
              </a:rPr>
              <a:t>П. Чубинський походив з української шляхти. Його давнім предком був козак Іван Чуб, похований у Борисполі. Однак прадід відомий уже під більш "шляхетним" прізвищем — Чубинський.</a:t>
            </a:r>
          </a:p>
        </p:txBody>
      </p:sp>
      <p:pic>
        <p:nvPicPr>
          <p:cNvPr id="5" name="Рисунок 4" descr="4215.jpg"/>
          <p:cNvPicPr>
            <a:picLocks noChangeAspect="1"/>
          </p:cNvPicPr>
          <p:nvPr/>
        </p:nvPicPr>
        <p:blipFill>
          <a:blip r:embed="rId2"/>
          <a:stretch>
            <a:fillRect/>
          </a:stretch>
        </p:blipFill>
        <p:spPr>
          <a:xfrm>
            <a:off x="642938" y="549275"/>
            <a:ext cx="3938587" cy="5480050"/>
          </a:xfrm>
          <a:prstGeom prst="rect">
            <a:avLst/>
          </a:prstGeom>
          <a:effectLst>
            <a:outerShdw blurRad="50800" dist="1905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43563" y="1285875"/>
            <a:ext cx="2857500" cy="3970338"/>
          </a:xfrm>
          <a:prstGeom prst="rect">
            <a:avLst/>
          </a:prstGeom>
          <a:noFill/>
          <a:effectLst>
            <a:outerShdw blurRad="50800" algn="tl" rotWithShape="0">
              <a:prstClr val="black">
                <a:alpha val="40000"/>
              </a:prstClr>
            </a:outerShdw>
          </a:effectLst>
        </p:spPr>
        <p:txBody>
          <a:bodyPr>
            <a:spAutoFit/>
          </a:bodyPr>
          <a:lstStyle/>
          <a:p>
            <a:pPr fontAlgn="auto">
              <a:spcBef>
                <a:spcPts val="0"/>
              </a:spcBef>
              <a:spcAft>
                <a:spcPts val="0"/>
              </a:spcAft>
              <a:defRPr/>
            </a:pPr>
            <a:r>
              <a:rPr lang="uk-UA" dirty="0">
                <a:latin typeface="+mn-lt"/>
              </a:rPr>
              <a:t>Батьки віддали Павла на навчання до Другої Київської гімназії. Нині на тому місці (бульвар Тараса Шевченка, 18) встановлено меморіальну дошку. По закінченні гімназії Чубинський вступив до Петербурзького університету, де здобув вищу юридичну освіту (1861), дістав ступінь кандидата юридичних наук.</a:t>
            </a:r>
          </a:p>
        </p:txBody>
      </p:sp>
      <p:pic>
        <p:nvPicPr>
          <p:cNvPr id="4" name="Рисунок 3" descr="spu.jpg"/>
          <p:cNvPicPr>
            <a:picLocks noChangeAspect="1"/>
          </p:cNvPicPr>
          <p:nvPr/>
        </p:nvPicPr>
        <p:blipFill>
          <a:blip r:embed="rId2"/>
          <a:stretch>
            <a:fillRect/>
          </a:stretch>
        </p:blipFill>
        <p:spPr>
          <a:xfrm>
            <a:off x="884238" y="3286125"/>
            <a:ext cx="4187825" cy="3162300"/>
          </a:xfrm>
          <a:prstGeom prst="rect">
            <a:avLst/>
          </a:prstGeom>
          <a:effectLst>
            <a:outerShdw blurRad="50800" dist="190500" dir="2760000" algn="ctr" rotWithShape="0">
              <a:srgbClr val="000000">
                <a:alpha val="43137"/>
              </a:srgbClr>
            </a:outerShdw>
          </a:effectLst>
        </p:spPr>
      </p:pic>
      <p:pic>
        <p:nvPicPr>
          <p:cNvPr id="5" name="Рисунок 4" descr="vkg.jpeg"/>
          <p:cNvPicPr>
            <a:picLocks noChangeAspect="1"/>
          </p:cNvPicPr>
          <p:nvPr/>
        </p:nvPicPr>
        <p:blipFill>
          <a:blip r:embed="rId3"/>
          <a:stretch>
            <a:fillRect/>
          </a:stretch>
        </p:blipFill>
        <p:spPr>
          <a:xfrm>
            <a:off x="357188" y="285750"/>
            <a:ext cx="4429125" cy="3249613"/>
          </a:xfrm>
          <a:prstGeom prst="rect">
            <a:avLst/>
          </a:prstGeom>
          <a:effectLst>
            <a:outerShdw blurRad="50800" dist="190500" dir="2700000" algn="ctr" rotWithShape="0">
              <a:srgbClr val="000000">
                <a:alpha val="43137"/>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Shevchenko.jpg"/>
          <p:cNvPicPr>
            <a:picLocks noChangeAspect="1"/>
          </p:cNvPicPr>
          <p:nvPr/>
        </p:nvPicPr>
        <p:blipFill>
          <a:blip r:embed="rId2"/>
          <a:stretch>
            <a:fillRect/>
          </a:stretch>
        </p:blipFill>
        <p:spPr>
          <a:xfrm>
            <a:off x="3929063" y="3357563"/>
            <a:ext cx="4927600" cy="3116262"/>
          </a:xfrm>
          <a:prstGeom prst="rect">
            <a:avLst/>
          </a:prstGeom>
          <a:effectLst>
            <a:outerShdw blurRad="50800" dist="190500" dir="2700000" algn="ctr" rotWithShape="0">
              <a:srgbClr val="000000">
                <a:alpha val="43137"/>
              </a:srgbClr>
            </a:outerShdw>
          </a:effectLst>
        </p:spPr>
      </p:pic>
      <p:pic>
        <p:nvPicPr>
          <p:cNvPr id="6" name="Рисунок 5" descr="200px-Куліш_П.jpg"/>
          <p:cNvPicPr>
            <a:picLocks noChangeAspect="1"/>
          </p:cNvPicPr>
          <p:nvPr/>
        </p:nvPicPr>
        <p:blipFill>
          <a:blip r:embed="rId3"/>
          <a:stretch>
            <a:fillRect/>
          </a:stretch>
        </p:blipFill>
        <p:spPr>
          <a:xfrm>
            <a:off x="6357938" y="571500"/>
            <a:ext cx="2219325" cy="2849563"/>
          </a:xfrm>
          <a:prstGeom prst="rect">
            <a:avLst/>
          </a:prstGeom>
          <a:effectLst>
            <a:outerShdw blurRad="50800" dist="190500" dir="2700000" algn="ctr" rotWithShape="0">
              <a:srgbClr val="000000">
                <a:alpha val="43137"/>
              </a:srgbClr>
            </a:outerShdw>
          </a:effectLst>
        </p:spPr>
      </p:pic>
      <p:pic>
        <p:nvPicPr>
          <p:cNvPr id="4" name="Рисунок 3" descr="kostomarov.jpg"/>
          <p:cNvPicPr>
            <a:picLocks noChangeAspect="1"/>
          </p:cNvPicPr>
          <p:nvPr/>
        </p:nvPicPr>
        <p:blipFill>
          <a:blip r:embed="rId4"/>
          <a:stretch>
            <a:fillRect/>
          </a:stretch>
        </p:blipFill>
        <p:spPr>
          <a:xfrm>
            <a:off x="4643438" y="285750"/>
            <a:ext cx="1905000" cy="2647950"/>
          </a:xfrm>
          <a:prstGeom prst="rect">
            <a:avLst/>
          </a:prstGeom>
          <a:effectLst>
            <a:outerShdw blurRad="50800" dist="190500" dir="2700000" algn="ctr" rotWithShape="0">
              <a:srgbClr val="000000">
                <a:alpha val="43137"/>
              </a:srgbClr>
            </a:outerShdw>
          </a:effectLst>
        </p:spPr>
      </p:pic>
      <p:sp>
        <p:nvSpPr>
          <p:cNvPr id="8" name="TextBox 7"/>
          <p:cNvSpPr txBox="1"/>
          <p:nvPr/>
        </p:nvSpPr>
        <p:spPr>
          <a:xfrm>
            <a:off x="714375" y="500063"/>
            <a:ext cx="2857500" cy="5908675"/>
          </a:xfrm>
          <a:prstGeom prst="rect">
            <a:avLst/>
          </a:prstGeom>
          <a:noFill/>
          <a:effectLst>
            <a:outerShdw blurRad="50800" algn="tl" rotWithShape="0">
              <a:prstClr val="black">
                <a:alpha val="40000"/>
              </a:prstClr>
            </a:outerShdw>
          </a:effectLst>
        </p:spPr>
        <p:txBody>
          <a:bodyPr>
            <a:spAutoFit/>
          </a:bodyPr>
          <a:lstStyle/>
          <a:p>
            <a:pPr fontAlgn="auto">
              <a:spcBef>
                <a:spcPts val="0"/>
              </a:spcBef>
              <a:spcAft>
                <a:spcPts val="0"/>
              </a:spcAft>
              <a:defRPr/>
            </a:pPr>
            <a:r>
              <a:rPr lang="ru-RU" dirty="0">
                <a:latin typeface="+mn-lt"/>
              </a:rPr>
              <a:t>У </a:t>
            </a:r>
            <a:r>
              <a:rPr lang="ru-RU" dirty="0" err="1">
                <a:latin typeface="+mn-lt"/>
              </a:rPr>
              <a:t>студентські</a:t>
            </a:r>
            <a:r>
              <a:rPr lang="ru-RU" dirty="0">
                <a:latin typeface="+mn-lt"/>
              </a:rPr>
              <a:t> роки брав участь у </a:t>
            </a:r>
            <a:r>
              <a:rPr lang="ru-RU" dirty="0" err="1">
                <a:latin typeface="+mn-lt"/>
              </a:rPr>
              <a:t>діяльності</a:t>
            </a:r>
            <a:r>
              <a:rPr lang="ru-RU" dirty="0">
                <a:latin typeface="+mn-lt"/>
              </a:rPr>
              <a:t> </a:t>
            </a:r>
            <a:r>
              <a:rPr lang="ru-RU" dirty="0" err="1">
                <a:latin typeface="+mn-lt"/>
              </a:rPr>
              <a:t>петербурзької</a:t>
            </a:r>
            <a:r>
              <a:rPr lang="ru-RU" dirty="0">
                <a:latin typeface="+mn-lt"/>
              </a:rPr>
              <a:t> </a:t>
            </a:r>
            <a:r>
              <a:rPr lang="ru-RU" dirty="0" err="1">
                <a:latin typeface="+mn-lt"/>
              </a:rPr>
              <a:t>української</a:t>
            </a:r>
            <a:r>
              <a:rPr lang="ru-RU" dirty="0">
                <a:latin typeface="+mn-lt"/>
              </a:rPr>
              <a:t> </a:t>
            </a:r>
            <a:r>
              <a:rPr lang="ru-RU" dirty="0" err="1">
                <a:latin typeface="+mn-lt"/>
              </a:rPr>
              <a:t>громади</a:t>
            </a:r>
            <a:r>
              <a:rPr lang="ru-RU" dirty="0">
                <a:latin typeface="+mn-lt"/>
              </a:rPr>
              <a:t>. </a:t>
            </a:r>
            <a:endParaRPr lang="en-US" dirty="0">
              <a:latin typeface="+mn-lt"/>
            </a:endParaRPr>
          </a:p>
          <a:p>
            <a:pPr fontAlgn="auto">
              <a:spcBef>
                <a:spcPts val="0"/>
              </a:spcBef>
              <a:spcAft>
                <a:spcPts val="0"/>
              </a:spcAft>
              <a:defRPr/>
            </a:pPr>
            <a:r>
              <a:rPr lang="ru-RU" dirty="0" err="1">
                <a:latin typeface="+mn-lt"/>
              </a:rPr>
              <a:t>Був</a:t>
            </a:r>
            <a:r>
              <a:rPr lang="ru-RU" dirty="0">
                <a:latin typeface="+mn-lt"/>
              </a:rPr>
              <a:t> автором журналу «Основа», </a:t>
            </a:r>
            <a:endParaRPr lang="en-US" dirty="0">
              <a:latin typeface="+mn-lt"/>
            </a:endParaRPr>
          </a:p>
          <a:p>
            <a:pPr fontAlgn="auto">
              <a:spcBef>
                <a:spcPts val="0"/>
              </a:spcBef>
              <a:spcAft>
                <a:spcPts val="0"/>
              </a:spcAft>
              <a:defRPr/>
            </a:pPr>
            <a:r>
              <a:rPr lang="ru-RU" dirty="0">
                <a:latin typeface="+mn-lt"/>
              </a:rPr>
              <a:t>На </a:t>
            </a:r>
            <a:r>
              <a:rPr lang="ru-RU" dirty="0" err="1">
                <a:latin typeface="+mn-lt"/>
              </a:rPr>
              <a:t>зібраннях</a:t>
            </a:r>
            <a:r>
              <a:rPr lang="ru-RU" dirty="0">
                <a:latin typeface="+mn-lt"/>
              </a:rPr>
              <a:t> "</a:t>
            </a:r>
            <a:r>
              <a:rPr lang="ru-RU" dirty="0" err="1">
                <a:latin typeface="+mn-lt"/>
              </a:rPr>
              <a:t>основ'ян</a:t>
            </a:r>
            <a:r>
              <a:rPr lang="ru-RU" dirty="0">
                <a:latin typeface="+mn-lt"/>
              </a:rPr>
              <a:t>" </a:t>
            </a:r>
            <a:r>
              <a:rPr lang="ru-RU" dirty="0" err="1">
                <a:latin typeface="+mn-lt"/>
              </a:rPr>
              <a:t>він</a:t>
            </a:r>
            <a:r>
              <a:rPr lang="ru-RU" dirty="0">
                <a:latin typeface="+mn-lt"/>
              </a:rPr>
              <a:t> </a:t>
            </a:r>
            <a:r>
              <a:rPr lang="ru-RU" dirty="0" err="1">
                <a:latin typeface="+mn-lt"/>
              </a:rPr>
              <a:t>мав</a:t>
            </a:r>
            <a:r>
              <a:rPr lang="ru-RU" dirty="0">
                <a:latin typeface="+mn-lt"/>
              </a:rPr>
              <a:t> </a:t>
            </a:r>
            <a:r>
              <a:rPr lang="ru-RU" dirty="0" err="1">
                <a:latin typeface="+mn-lt"/>
              </a:rPr>
              <a:t>нагоду</a:t>
            </a:r>
            <a:r>
              <a:rPr lang="ru-RU" dirty="0">
                <a:latin typeface="+mn-lt"/>
              </a:rPr>
              <a:t> </a:t>
            </a:r>
            <a:r>
              <a:rPr lang="ru-RU" dirty="0" err="1">
                <a:latin typeface="+mn-lt"/>
              </a:rPr>
              <a:t>особисто</a:t>
            </a:r>
            <a:r>
              <a:rPr lang="ru-RU" dirty="0">
                <a:latin typeface="+mn-lt"/>
              </a:rPr>
              <a:t> </a:t>
            </a:r>
            <a:r>
              <a:rPr lang="ru-RU" dirty="0" err="1">
                <a:latin typeface="+mn-lt"/>
              </a:rPr>
              <a:t>познайомитись</a:t>
            </a:r>
            <a:r>
              <a:rPr lang="ru-RU" dirty="0">
                <a:latin typeface="+mn-lt"/>
              </a:rPr>
              <a:t> </a:t>
            </a:r>
            <a:r>
              <a:rPr lang="ru-RU" dirty="0" err="1">
                <a:latin typeface="+mn-lt"/>
              </a:rPr>
              <a:t>із</a:t>
            </a:r>
            <a:r>
              <a:rPr lang="ru-RU" dirty="0">
                <a:latin typeface="+mn-lt"/>
              </a:rPr>
              <a:t> </a:t>
            </a:r>
            <a:r>
              <a:rPr lang="ru-RU" dirty="0" err="1">
                <a:latin typeface="+mn-lt"/>
              </a:rPr>
              <a:t>світочами</a:t>
            </a:r>
            <a:r>
              <a:rPr lang="ru-RU" dirty="0">
                <a:latin typeface="+mn-lt"/>
              </a:rPr>
              <a:t> </a:t>
            </a:r>
            <a:r>
              <a:rPr lang="ru-RU" dirty="0" err="1">
                <a:latin typeface="+mn-lt"/>
              </a:rPr>
              <a:t>української</a:t>
            </a:r>
            <a:r>
              <a:rPr lang="ru-RU" dirty="0">
                <a:latin typeface="+mn-lt"/>
              </a:rPr>
              <a:t> </a:t>
            </a:r>
            <a:r>
              <a:rPr lang="ru-RU" dirty="0" err="1">
                <a:latin typeface="+mn-lt"/>
              </a:rPr>
              <a:t>культури</a:t>
            </a:r>
            <a:r>
              <a:rPr lang="ru-RU" dirty="0">
                <a:latin typeface="+mn-lt"/>
              </a:rPr>
              <a:t> </a:t>
            </a:r>
            <a:r>
              <a:rPr lang="ru-RU" dirty="0" err="1">
                <a:latin typeface="+mn-lt"/>
              </a:rPr>
              <a:t>Миколою</a:t>
            </a:r>
            <a:r>
              <a:rPr lang="ru-RU" dirty="0">
                <a:latin typeface="+mn-lt"/>
              </a:rPr>
              <a:t> </a:t>
            </a:r>
            <a:r>
              <a:rPr lang="ru-RU" dirty="0" err="1">
                <a:latin typeface="+mn-lt"/>
              </a:rPr>
              <a:t>Костомаровим</a:t>
            </a:r>
            <a:r>
              <a:rPr lang="ru-RU" dirty="0">
                <a:latin typeface="+mn-lt"/>
              </a:rPr>
              <a:t>, </a:t>
            </a:r>
            <a:r>
              <a:rPr lang="ru-RU" dirty="0" err="1">
                <a:latin typeface="+mn-lt"/>
              </a:rPr>
              <a:t>Пантелеймоном</a:t>
            </a:r>
            <a:r>
              <a:rPr lang="ru-RU" dirty="0">
                <a:latin typeface="+mn-lt"/>
              </a:rPr>
              <a:t> </a:t>
            </a:r>
            <a:r>
              <a:rPr lang="ru-RU" dirty="0" err="1">
                <a:latin typeface="+mn-lt"/>
              </a:rPr>
              <a:t>Кулішем</a:t>
            </a:r>
            <a:r>
              <a:rPr lang="ru-RU" dirty="0">
                <a:latin typeface="+mn-lt"/>
              </a:rPr>
              <a:t>, а </a:t>
            </a:r>
            <a:r>
              <a:rPr lang="ru-RU" dirty="0" err="1">
                <a:latin typeface="+mn-lt"/>
              </a:rPr>
              <a:t>насамперед</a:t>
            </a:r>
            <a:r>
              <a:rPr lang="ru-RU" dirty="0">
                <a:latin typeface="+mn-lt"/>
              </a:rPr>
              <a:t> — Тарасом </a:t>
            </a:r>
            <a:r>
              <a:rPr lang="ru-RU" dirty="0" err="1">
                <a:latin typeface="+mn-lt"/>
              </a:rPr>
              <a:t>Шевченком</a:t>
            </a:r>
            <a:r>
              <a:rPr lang="ru-RU" dirty="0">
                <a:latin typeface="+mn-lt"/>
              </a:rPr>
              <a:t>, </a:t>
            </a:r>
            <a:r>
              <a:rPr lang="ru-RU" dirty="0" err="1">
                <a:latin typeface="+mn-lt"/>
              </a:rPr>
              <a:t>котрий</a:t>
            </a:r>
            <a:r>
              <a:rPr lang="ru-RU" dirty="0">
                <a:latin typeface="+mn-lt"/>
              </a:rPr>
              <a:t> </a:t>
            </a:r>
            <a:r>
              <a:rPr lang="ru-RU" dirty="0" err="1">
                <a:latin typeface="+mn-lt"/>
              </a:rPr>
              <a:t>назавжди</a:t>
            </a:r>
            <a:r>
              <a:rPr lang="ru-RU" dirty="0">
                <a:latin typeface="+mn-lt"/>
              </a:rPr>
              <a:t> </a:t>
            </a:r>
            <a:r>
              <a:rPr lang="ru-RU" dirty="0" err="1">
                <a:latin typeface="+mn-lt"/>
              </a:rPr>
              <a:t>залишився</a:t>
            </a:r>
            <a:r>
              <a:rPr lang="ru-RU" dirty="0">
                <a:latin typeface="+mn-lt"/>
              </a:rPr>
              <a:t> для </a:t>
            </a:r>
            <a:r>
              <a:rPr lang="ru-RU" dirty="0" err="1">
                <a:latin typeface="+mn-lt"/>
              </a:rPr>
              <a:t>нього</a:t>
            </a:r>
            <a:r>
              <a:rPr lang="ru-RU" dirty="0">
                <a:latin typeface="+mn-lt"/>
              </a:rPr>
              <a:t> </a:t>
            </a:r>
            <a:r>
              <a:rPr lang="ru-RU" dirty="0" err="1">
                <a:latin typeface="+mn-lt"/>
              </a:rPr>
              <a:t>духовним</a:t>
            </a:r>
            <a:r>
              <a:rPr lang="ru-RU" dirty="0">
                <a:latin typeface="+mn-lt"/>
              </a:rPr>
              <a:t> </a:t>
            </a:r>
            <a:r>
              <a:rPr lang="ru-RU" dirty="0" err="1">
                <a:latin typeface="+mn-lt"/>
              </a:rPr>
              <a:t>вчителем</a:t>
            </a:r>
            <a:r>
              <a:rPr lang="ru-RU" dirty="0">
                <a:latin typeface="+mn-lt"/>
              </a:rPr>
              <a:t>, </a:t>
            </a:r>
            <a:r>
              <a:rPr lang="ru-RU" dirty="0" err="1">
                <a:latin typeface="+mn-lt"/>
              </a:rPr>
              <a:t>провідником</a:t>
            </a:r>
            <a:r>
              <a:rPr lang="ru-RU" dirty="0">
                <a:latin typeface="+mn-lt"/>
              </a:rPr>
              <a:t> у </a:t>
            </a:r>
            <a:r>
              <a:rPr lang="ru-RU" dirty="0" err="1">
                <a:latin typeface="+mn-lt"/>
              </a:rPr>
              <a:t>житті</a:t>
            </a:r>
            <a:r>
              <a:rPr lang="ru-RU" dirty="0">
                <a:latin typeface="+mn-lt"/>
              </a:rPr>
              <a:t> </a:t>
            </a:r>
            <a:r>
              <a:rPr lang="ru-RU" dirty="0" err="1">
                <a:latin typeface="+mn-lt"/>
              </a:rPr>
              <a:t>й</a:t>
            </a:r>
            <a:r>
              <a:rPr lang="ru-RU" dirty="0">
                <a:latin typeface="+mn-lt"/>
              </a:rPr>
              <a:t> </a:t>
            </a:r>
            <a:r>
              <a:rPr lang="ru-RU" dirty="0" err="1">
                <a:latin typeface="+mn-lt"/>
              </a:rPr>
              <a:t>творчості</a:t>
            </a:r>
            <a:r>
              <a:rPr lang="ru-RU" dirty="0">
                <a:latin typeface="+mn-lt"/>
              </a:rPr>
              <a:t>.</a:t>
            </a:r>
            <a:endParaRPr lang="en-US" dirty="0">
              <a:latin typeface="+mn-lt"/>
            </a:endParaRPr>
          </a:p>
          <a:p>
            <a:pPr fontAlgn="auto">
              <a:spcBef>
                <a:spcPts val="0"/>
              </a:spcBef>
              <a:spcAft>
                <a:spcPts val="0"/>
              </a:spcAft>
              <a:defRPr/>
            </a:pPr>
            <a:endParaRPr lang="uk-UA" dirty="0">
              <a:latin typeface="+mn-lt"/>
            </a:endParaRPr>
          </a:p>
          <a:p>
            <a:pPr fontAlgn="auto">
              <a:spcBef>
                <a:spcPts val="0"/>
              </a:spcBef>
              <a:spcAft>
                <a:spcPts val="0"/>
              </a:spcAft>
              <a:defRPr/>
            </a:pPr>
            <a:endParaRPr lang="uk-UA"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can-121213-0007.jpg"/>
          <p:cNvPicPr>
            <a:picLocks noChangeAspect="1"/>
          </p:cNvPicPr>
          <p:nvPr/>
        </p:nvPicPr>
        <p:blipFill>
          <a:blip r:embed="rId2"/>
          <a:stretch>
            <a:fillRect/>
          </a:stretch>
        </p:blipFill>
        <p:spPr>
          <a:xfrm>
            <a:off x="357188" y="642938"/>
            <a:ext cx="3617912" cy="5572125"/>
          </a:xfrm>
          <a:prstGeom prst="rect">
            <a:avLst/>
          </a:prstGeom>
          <a:effectLst>
            <a:outerShdw blurRad="50800" dist="190500" dir="2700000" algn="tl" rotWithShape="0">
              <a:prstClr val="black">
                <a:alpha val="40000"/>
              </a:prstClr>
            </a:outerShdw>
          </a:effectLst>
        </p:spPr>
      </p:pic>
      <p:sp>
        <p:nvSpPr>
          <p:cNvPr id="5" name="TextBox 4"/>
          <p:cNvSpPr txBox="1"/>
          <p:nvPr/>
        </p:nvSpPr>
        <p:spPr>
          <a:xfrm>
            <a:off x="4500563" y="500063"/>
            <a:ext cx="4214812" cy="5908675"/>
          </a:xfrm>
          <a:prstGeom prst="rect">
            <a:avLst/>
          </a:prstGeom>
          <a:noFill/>
          <a:effectLst>
            <a:outerShdw blurRad="50800" algn="tl" rotWithShape="0">
              <a:prstClr val="black">
                <a:alpha val="40000"/>
              </a:prstClr>
            </a:outerShdw>
          </a:effectLst>
        </p:spPr>
        <p:txBody>
          <a:bodyPr>
            <a:spAutoFit/>
          </a:bodyPr>
          <a:lstStyle/>
          <a:p>
            <a:pPr fontAlgn="auto">
              <a:spcBef>
                <a:spcPts val="0"/>
              </a:spcBef>
              <a:spcAft>
                <a:spcPts val="0"/>
              </a:spcAft>
              <a:defRPr/>
            </a:pPr>
            <a:r>
              <a:rPr lang="ru-RU" dirty="0">
                <a:latin typeface="+mn-lt"/>
              </a:rPr>
              <a:t>20 </a:t>
            </a:r>
            <a:r>
              <a:rPr lang="ru-RU" dirty="0" err="1">
                <a:latin typeface="+mn-lt"/>
              </a:rPr>
              <a:t>жовтня</a:t>
            </a:r>
            <a:r>
              <a:rPr lang="ru-RU" dirty="0">
                <a:latin typeface="+mn-lt"/>
              </a:rPr>
              <a:t> </a:t>
            </a:r>
            <a:r>
              <a:rPr lang="en-US" dirty="0">
                <a:latin typeface="+mn-lt"/>
              </a:rPr>
              <a:t> </a:t>
            </a:r>
            <a:r>
              <a:rPr lang="uk-UA" dirty="0">
                <a:latin typeface="+mn-lt"/>
              </a:rPr>
              <a:t>1862 року</a:t>
            </a:r>
            <a:r>
              <a:rPr lang="en-US" dirty="0">
                <a:latin typeface="+mn-lt"/>
              </a:rPr>
              <a:t> </a:t>
            </a:r>
            <a:r>
              <a:rPr lang="ru-RU" dirty="0">
                <a:latin typeface="+mn-lt"/>
              </a:rPr>
              <a:t>шеф </a:t>
            </a:r>
            <a:r>
              <a:rPr lang="ru-RU" dirty="0" err="1">
                <a:latin typeface="+mn-lt"/>
              </a:rPr>
              <a:t>жандармів</a:t>
            </a:r>
            <a:r>
              <a:rPr lang="ru-RU" dirty="0">
                <a:latin typeface="+mn-lt"/>
              </a:rPr>
              <a:t> князь Долгоруков </a:t>
            </a:r>
            <a:r>
              <a:rPr lang="ru-RU" dirty="0" err="1">
                <a:latin typeface="+mn-lt"/>
              </a:rPr>
              <a:t>дає</a:t>
            </a:r>
            <a:r>
              <a:rPr lang="ru-RU" dirty="0">
                <a:latin typeface="+mn-lt"/>
              </a:rPr>
              <a:t> </a:t>
            </a:r>
            <a:r>
              <a:rPr lang="ru-RU" dirty="0" err="1">
                <a:latin typeface="+mn-lt"/>
              </a:rPr>
              <a:t>розпорядження</a:t>
            </a:r>
            <a:r>
              <a:rPr lang="ru-RU" dirty="0">
                <a:latin typeface="+mn-lt"/>
              </a:rPr>
              <a:t> </a:t>
            </a:r>
            <a:r>
              <a:rPr lang="ru-RU" dirty="0" err="1">
                <a:latin typeface="+mn-lt"/>
              </a:rPr>
              <a:t>вислати</a:t>
            </a:r>
            <a:r>
              <a:rPr lang="ru-RU" dirty="0">
                <a:latin typeface="+mn-lt"/>
              </a:rPr>
              <a:t> </a:t>
            </a:r>
            <a:r>
              <a:rPr lang="ru-RU" dirty="0" err="1">
                <a:latin typeface="+mn-lt"/>
              </a:rPr>
              <a:t>Чубинського</a:t>
            </a:r>
            <a:r>
              <a:rPr lang="ru-RU" dirty="0">
                <a:latin typeface="+mn-lt"/>
              </a:rPr>
              <a:t> «за вредное влияние на умы простолюдинов» (за </a:t>
            </a:r>
            <a:r>
              <a:rPr lang="ru-RU" dirty="0" err="1">
                <a:latin typeface="+mn-lt"/>
              </a:rPr>
              <a:t>українську</a:t>
            </a:r>
            <a:r>
              <a:rPr lang="ru-RU" dirty="0">
                <a:latin typeface="+mn-lt"/>
              </a:rPr>
              <a:t> </a:t>
            </a:r>
            <a:r>
              <a:rPr lang="ru-RU" dirty="0" err="1">
                <a:latin typeface="+mn-lt"/>
              </a:rPr>
              <a:t>діяльність</a:t>
            </a:r>
            <a:r>
              <a:rPr lang="ru-RU" dirty="0">
                <a:latin typeface="+mn-lt"/>
              </a:rPr>
              <a:t>) на </a:t>
            </a:r>
            <a:r>
              <a:rPr lang="ru-RU" dirty="0" err="1">
                <a:latin typeface="+mn-lt"/>
              </a:rPr>
              <a:t>проживання</a:t>
            </a:r>
            <a:r>
              <a:rPr lang="ru-RU" dirty="0">
                <a:latin typeface="+mn-lt"/>
              </a:rPr>
              <a:t> в </a:t>
            </a:r>
            <a:r>
              <a:rPr lang="ru-RU" dirty="0" err="1">
                <a:latin typeface="+mn-lt"/>
              </a:rPr>
              <a:t>Архангельську</a:t>
            </a:r>
            <a:r>
              <a:rPr lang="ru-RU" dirty="0">
                <a:latin typeface="+mn-lt"/>
              </a:rPr>
              <a:t> </a:t>
            </a:r>
            <a:r>
              <a:rPr lang="ru-RU" dirty="0" err="1">
                <a:latin typeface="+mn-lt"/>
              </a:rPr>
              <a:t>губернію</a:t>
            </a:r>
            <a:r>
              <a:rPr lang="ru-RU" dirty="0">
                <a:latin typeface="+mn-lt"/>
              </a:rPr>
              <a:t> </a:t>
            </a:r>
            <a:r>
              <a:rPr lang="ru-RU" dirty="0" err="1">
                <a:latin typeface="+mn-lt"/>
              </a:rPr>
              <a:t>під</a:t>
            </a:r>
            <a:r>
              <a:rPr lang="ru-RU" dirty="0">
                <a:latin typeface="+mn-lt"/>
              </a:rPr>
              <a:t> </a:t>
            </a:r>
            <a:r>
              <a:rPr lang="ru-RU" dirty="0" err="1">
                <a:latin typeface="+mn-lt"/>
              </a:rPr>
              <a:t>нагляд</a:t>
            </a:r>
            <a:r>
              <a:rPr lang="ru-RU" dirty="0">
                <a:latin typeface="+mn-lt"/>
              </a:rPr>
              <a:t> </a:t>
            </a:r>
            <a:r>
              <a:rPr lang="ru-RU" dirty="0" err="1">
                <a:latin typeface="+mn-lt"/>
              </a:rPr>
              <a:t>поліції</a:t>
            </a:r>
            <a:r>
              <a:rPr lang="ru-RU" dirty="0">
                <a:latin typeface="+mn-lt"/>
              </a:rPr>
              <a:t>. Через </a:t>
            </a:r>
            <a:r>
              <a:rPr lang="ru-RU" dirty="0" err="1">
                <a:latin typeface="+mn-lt"/>
              </a:rPr>
              <a:t>рік</a:t>
            </a:r>
            <a:r>
              <a:rPr lang="ru-RU" dirty="0">
                <a:latin typeface="+mn-lt"/>
              </a:rPr>
              <a:t> </a:t>
            </a:r>
            <a:r>
              <a:rPr lang="ru-RU" dirty="0" err="1">
                <a:latin typeface="+mn-lt"/>
              </a:rPr>
              <a:t>він</a:t>
            </a:r>
            <a:r>
              <a:rPr lang="ru-RU" dirty="0">
                <a:latin typeface="+mn-lt"/>
              </a:rPr>
              <a:t> </a:t>
            </a:r>
            <a:r>
              <a:rPr lang="ru-RU" dirty="0" err="1">
                <a:latin typeface="+mn-lt"/>
              </a:rPr>
              <a:t>оселяється</a:t>
            </a:r>
            <a:r>
              <a:rPr lang="ru-RU" dirty="0">
                <a:latin typeface="+mn-lt"/>
              </a:rPr>
              <a:t> в </a:t>
            </a:r>
            <a:r>
              <a:rPr lang="ru-RU" dirty="0" err="1">
                <a:latin typeface="+mn-lt"/>
              </a:rPr>
              <a:t>Архангельську</a:t>
            </a:r>
            <a:r>
              <a:rPr lang="ru-RU" dirty="0">
                <a:latin typeface="+mn-lt"/>
              </a:rPr>
              <a:t>, де </a:t>
            </a:r>
            <a:r>
              <a:rPr lang="ru-RU" dirty="0" err="1">
                <a:latin typeface="+mn-lt"/>
              </a:rPr>
              <a:t>працює</a:t>
            </a:r>
            <a:r>
              <a:rPr lang="ru-RU" dirty="0">
                <a:latin typeface="+mn-lt"/>
              </a:rPr>
              <a:t> </a:t>
            </a:r>
            <a:r>
              <a:rPr lang="ru-RU" dirty="0" err="1">
                <a:latin typeface="+mn-lt"/>
              </a:rPr>
              <a:t>слідчим</a:t>
            </a:r>
            <a:r>
              <a:rPr lang="ru-RU" dirty="0">
                <a:latin typeface="+mn-lt"/>
              </a:rPr>
              <a:t>, </a:t>
            </a:r>
            <a:r>
              <a:rPr lang="ru-RU" dirty="0" err="1">
                <a:latin typeface="+mn-lt"/>
              </a:rPr>
              <a:t>потім</a:t>
            </a:r>
            <a:r>
              <a:rPr lang="ru-RU" dirty="0">
                <a:latin typeface="+mn-lt"/>
              </a:rPr>
              <a:t> секретарем </a:t>
            </a:r>
            <a:r>
              <a:rPr lang="ru-RU" dirty="0" err="1">
                <a:latin typeface="+mn-lt"/>
              </a:rPr>
              <a:t>статистичного</a:t>
            </a:r>
            <a:r>
              <a:rPr lang="ru-RU" dirty="0">
                <a:latin typeface="+mn-lt"/>
              </a:rPr>
              <a:t> </a:t>
            </a:r>
            <a:r>
              <a:rPr lang="ru-RU" dirty="0" err="1">
                <a:latin typeface="+mn-lt"/>
              </a:rPr>
              <a:t>комітету</a:t>
            </a:r>
            <a:r>
              <a:rPr lang="ru-RU" dirty="0">
                <a:latin typeface="+mn-lt"/>
              </a:rPr>
              <a:t>, редактором </a:t>
            </a:r>
            <a:r>
              <a:rPr lang="ru-RU" dirty="0" err="1">
                <a:latin typeface="+mn-lt"/>
              </a:rPr>
              <a:t>губернської</a:t>
            </a:r>
            <a:r>
              <a:rPr lang="ru-RU" dirty="0">
                <a:latin typeface="+mn-lt"/>
              </a:rPr>
              <a:t> </a:t>
            </a:r>
            <a:r>
              <a:rPr lang="ru-RU" dirty="0" err="1">
                <a:latin typeface="+mn-lt"/>
              </a:rPr>
              <a:t>газети</a:t>
            </a:r>
            <a:r>
              <a:rPr lang="ru-RU" dirty="0">
                <a:latin typeface="+mn-lt"/>
              </a:rPr>
              <a:t>, чиновником </a:t>
            </a:r>
            <a:r>
              <a:rPr lang="ru-RU" dirty="0" err="1">
                <a:latin typeface="+mn-lt"/>
              </a:rPr>
              <a:t>з</a:t>
            </a:r>
            <a:r>
              <a:rPr lang="ru-RU" dirty="0">
                <a:latin typeface="+mn-lt"/>
              </a:rPr>
              <a:t> </a:t>
            </a:r>
            <a:r>
              <a:rPr lang="ru-RU" dirty="0" err="1">
                <a:latin typeface="+mn-lt"/>
              </a:rPr>
              <a:t>особливих</a:t>
            </a:r>
            <a:r>
              <a:rPr lang="ru-RU" dirty="0">
                <a:latin typeface="+mn-lt"/>
              </a:rPr>
              <a:t> </a:t>
            </a:r>
            <a:r>
              <a:rPr lang="ru-RU" dirty="0" err="1">
                <a:latin typeface="+mn-lt"/>
              </a:rPr>
              <a:t>доручень</a:t>
            </a:r>
            <a:r>
              <a:rPr lang="ru-RU" dirty="0">
                <a:latin typeface="+mn-lt"/>
              </a:rPr>
              <a:t> при </a:t>
            </a:r>
            <a:r>
              <a:rPr lang="ru-RU" dirty="0" err="1">
                <a:latin typeface="+mn-lt"/>
              </a:rPr>
              <a:t>губернаторі</a:t>
            </a:r>
            <a:r>
              <a:rPr lang="ru-RU" dirty="0">
                <a:latin typeface="+mn-lt"/>
              </a:rPr>
              <a:t>. За </a:t>
            </a:r>
            <a:r>
              <a:rPr lang="ru-RU" dirty="0" err="1">
                <a:latin typeface="+mn-lt"/>
              </a:rPr>
              <a:t>сім</a:t>
            </a:r>
            <a:r>
              <a:rPr lang="ru-RU" dirty="0">
                <a:latin typeface="+mn-lt"/>
              </a:rPr>
              <a:t> </a:t>
            </a:r>
            <a:r>
              <a:rPr lang="ru-RU" dirty="0" err="1">
                <a:latin typeface="+mn-lt"/>
              </a:rPr>
              <a:t>років</a:t>
            </a:r>
            <a:r>
              <a:rPr lang="ru-RU" dirty="0">
                <a:latin typeface="+mn-lt"/>
              </a:rPr>
              <a:t> </a:t>
            </a:r>
            <a:r>
              <a:rPr lang="ru-RU" dirty="0" err="1">
                <a:latin typeface="+mn-lt"/>
              </a:rPr>
              <a:t>заслання</a:t>
            </a:r>
            <a:r>
              <a:rPr lang="ru-RU" dirty="0">
                <a:latin typeface="+mn-lt"/>
              </a:rPr>
              <a:t> в </a:t>
            </a:r>
            <a:r>
              <a:rPr lang="ru-RU" dirty="0" err="1">
                <a:latin typeface="+mn-lt"/>
              </a:rPr>
              <a:t>Архангельську</a:t>
            </a:r>
            <a:r>
              <a:rPr lang="ru-RU" dirty="0">
                <a:latin typeface="+mn-lt"/>
              </a:rPr>
              <a:t> </a:t>
            </a:r>
            <a:r>
              <a:rPr lang="ru-RU" dirty="0" err="1">
                <a:latin typeface="+mn-lt"/>
              </a:rPr>
              <a:t>українець</a:t>
            </a:r>
            <a:r>
              <a:rPr lang="ru-RU" dirty="0">
                <a:latin typeface="+mn-lt"/>
              </a:rPr>
              <a:t> </a:t>
            </a:r>
            <a:r>
              <a:rPr lang="ru-RU" dirty="0" err="1">
                <a:latin typeface="+mn-lt"/>
              </a:rPr>
              <a:t>Чубинський</a:t>
            </a:r>
            <a:r>
              <a:rPr lang="ru-RU" dirty="0">
                <a:latin typeface="+mn-lt"/>
              </a:rPr>
              <a:t> </a:t>
            </a:r>
            <a:r>
              <a:rPr lang="ru-RU" dirty="0" err="1">
                <a:latin typeface="+mn-lt"/>
              </a:rPr>
              <a:t>зробив</a:t>
            </a:r>
            <a:r>
              <a:rPr lang="ru-RU" dirty="0">
                <a:latin typeface="+mn-lt"/>
              </a:rPr>
              <a:t> </a:t>
            </a:r>
            <a:r>
              <a:rPr lang="ru-RU" dirty="0" err="1">
                <a:latin typeface="+mn-lt"/>
              </a:rPr>
              <a:t>чимало</a:t>
            </a:r>
            <a:r>
              <a:rPr lang="ru-RU" dirty="0">
                <a:latin typeface="+mn-lt"/>
              </a:rPr>
              <a:t> для </a:t>
            </a:r>
            <a:r>
              <a:rPr lang="ru-RU" dirty="0" err="1">
                <a:latin typeface="+mn-lt"/>
              </a:rPr>
              <a:t>російської</a:t>
            </a:r>
            <a:r>
              <a:rPr lang="ru-RU" dirty="0">
                <a:latin typeface="+mn-lt"/>
              </a:rPr>
              <a:t> науки, </a:t>
            </a:r>
            <a:r>
              <a:rPr lang="ru-RU" dirty="0" err="1">
                <a:latin typeface="+mn-lt"/>
              </a:rPr>
              <a:t>зокрема</a:t>
            </a:r>
            <a:r>
              <a:rPr lang="ru-RU" dirty="0">
                <a:latin typeface="+mn-lt"/>
              </a:rPr>
              <a:t> написав </a:t>
            </a:r>
            <a:r>
              <a:rPr lang="ru-RU" dirty="0" err="1">
                <a:latin typeface="+mn-lt"/>
              </a:rPr>
              <a:t>дослідження</a:t>
            </a:r>
            <a:r>
              <a:rPr lang="ru-RU" dirty="0">
                <a:latin typeface="+mn-lt"/>
              </a:rPr>
              <a:t> про ярмарки в </a:t>
            </a:r>
            <a:r>
              <a:rPr lang="ru-RU" dirty="0" err="1">
                <a:latin typeface="+mn-lt"/>
              </a:rPr>
              <a:t>архангельському</a:t>
            </a:r>
            <a:r>
              <a:rPr lang="ru-RU" dirty="0">
                <a:latin typeface="+mn-lt"/>
              </a:rPr>
              <a:t> </a:t>
            </a:r>
            <a:r>
              <a:rPr lang="ru-RU" dirty="0" err="1">
                <a:latin typeface="+mn-lt"/>
              </a:rPr>
              <a:t>краї</a:t>
            </a:r>
            <a:r>
              <a:rPr lang="ru-RU" dirty="0">
                <a:latin typeface="+mn-lt"/>
              </a:rPr>
              <a:t>, про </a:t>
            </a:r>
            <a:r>
              <a:rPr lang="ru-RU" dirty="0" err="1">
                <a:latin typeface="+mn-lt"/>
              </a:rPr>
              <a:t>смертність</a:t>
            </a:r>
            <a:r>
              <a:rPr lang="ru-RU" dirty="0">
                <a:latin typeface="+mn-lt"/>
              </a:rPr>
              <a:t> на </a:t>
            </a:r>
            <a:r>
              <a:rPr lang="ru-RU" dirty="0" err="1">
                <a:latin typeface="+mn-lt"/>
              </a:rPr>
              <a:t>Архангельщині</a:t>
            </a:r>
            <a:r>
              <a:rPr lang="ru-RU" dirty="0">
                <a:latin typeface="+mn-lt"/>
              </a:rPr>
              <a:t>, про </a:t>
            </a:r>
            <a:r>
              <a:rPr lang="ru-RU" dirty="0" err="1">
                <a:latin typeface="+mn-lt"/>
              </a:rPr>
              <a:t>печорський</a:t>
            </a:r>
            <a:r>
              <a:rPr lang="ru-RU" dirty="0">
                <a:latin typeface="+mn-lt"/>
              </a:rPr>
              <a:t> край, </a:t>
            </a:r>
            <a:r>
              <a:rPr lang="ru-RU" dirty="0" err="1">
                <a:latin typeface="+mn-lt"/>
              </a:rPr>
              <a:t>торгівлю</a:t>
            </a:r>
            <a:r>
              <a:rPr lang="ru-RU" dirty="0">
                <a:latin typeface="+mn-lt"/>
              </a:rPr>
              <a:t> в </a:t>
            </a:r>
            <a:r>
              <a:rPr lang="ru-RU" dirty="0" err="1">
                <a:latin typeface="+mn-lt"/>
              </a:rPr>
              <a:t>північних</a:t>
            </a:r>
            <a:r>
              <a:rPr lang="ru-RU" dirty="0">
                <a:latin typeface="+mn-lt"/>
              </a:rPr>
              <a:t> </a:t>
            </a:r>
            <a:r>
              <a:rPr lang="ru-RU" dirty="0" err="1">
                <a:latin typeface="+mn-lt"/>
              </a:rPr>
              <a:t>губерніях</a:t>
            </a:r>
            <a:r>
              <a:rPr lang="ru-RU" dirty="0">
                <a:latin typeface="+mn-lt"/>
              </a:rPr>
              <a:t> </a:t>
            </a:r>
            <a:r>
              <a:rPr lang="ru-RU" dirty="0" err="1">
                <a:latin typeface="+mn-lt"/>
              </a:rPr>
              <a:t>Росії</a:t>
            </a:r>
            <a:r>
              <a:rPr lang="ru-RU" dirty="0">
                <a:latin typeface="+mn-lt"/>
              </a:rPr>
              <a:t>, </a:t>
            </a:r>
            <a:r>
              <a:rPr lang="ru-RU" dirty="0" err="1">
                <a:latin typeface="+mn-lt"/>
              </a:rPr>
              <a:t>дослідив</a:t>
            </a:r>
            <a:r>
              <a:rPr lang="ru-RU" dirty="0">
                <a:latin typeface="+mn-lt"/>
              </a:rPr>
              <a:t> </a:t>
            </a:r>
            <a:r>
              <a:rPr lang="ru-RU" dirty="0" err="1">
                <a:latin typeface="+mn-lt"/>
              </a:rPr>
              <a:t>юридичні</a:t>
            </a:r>
            <a:r>
              <a:rPr lang="ru-RU" dirty="0">
                <a:latin typeface="+mn-lt"/>
              </a:rPr>
              <a:t> </a:t>
            </a:r>
            <a:r>
              <a:rPr lang="ru-RU" dirty="0" err="1">
                <a:latin typeface="+mn-lt"/>
              </a:rPr>
              <a:t>звичаї</a:t>
            </a:r>
            <a:r>
              <a:rPr lang="ru-RU" dirty="0">
                <a:latin typeface="+mn-lt"/>
              </a:rPr>
              <a:t> </a:t>
            </a:r>
            <a:r>
              <a:rPr lang="ru-RU" dirty="0" err="1">
                <a:latin typeface="+mn-lt"/>
              </a:rPr>
              <a:t>в</a:t>
            </a:r>
            <a:r>
              <a:rPr lang="ru-RU" dirty="0">
                <a:latin typeface="+mn-lt"/>
              </a:rPr>
              <a:t> </a:t>
            </a:r>
            <a:r>
              <a:rPr lang="ru-RU" dirty="0" err="1">
                <a:latin typeface="+mn-lt"/>
              </a:rPr>
              <a:t>губернії</a:t>
            </a:r>
            <a:r>
              <a:rPr lang="ru-RU" dirty="0">
                <a:latin typeface="+mn-lt"/>
              </a:rPr>
              <a:t> </a:t>
            </a:r>
            <a:r>
              <a:rPr lang="ru-RU" dirty="0" err="1">
                <a:latin typeface="+mn-lt"/>
              </a:rPr>
              <a:t>тощо</a:t>
            </a:r>
            <a:r>
              <a:rPr lang="ru-RU" dirty="0">
                <a:latin typeface="+mn-lt"/>
              </a:rPr>
              <a:t>.</a:t>
            </a:r>
            <a:endParaRPr lang="uk-UA" dirty="0">
              <a:latin typeface="+mn-lt"/>
            </a:endParaRPr>
          </a:p>
          <a:p>
            <a:pPr fontAlgn="auto">
              <a:spcBef>
                <a:spcPts val="0"/>
              </a:spcBef>
              <a:spcAft>
                <a:spcPts val="0"/>
              </a:spcAft>
              <a:defRPr/>
            </a:pPr>
            <a:endParaRPr lang="uk-UA" dirty="0">
              <a:latin typeface="+mn-lt"/>
            </a:endParaRPr>
          </a:p>
        </p:txBody>
      </p:sp>
      <p:sp>
        <p:nvSpPr>
          <p:cNvPr id="17411" name="Rectangle 4"/>
          <p:cNvSpPr>
            <a:spLocks noChangeArrowheads="1"/>
          </p:cNvSpPr>
          <p:nvPr/>
        </p:nvSpPr>
        <p:spPr bwMode="auto">
          <a:xfrm>
            <a:off x="1403350" y="6308725"/>
            <a:ext cx="1466850" cy="366713"/>
          </a:xfrm>
          <a:prstGeom prst="rect">
            <a:avLst/>
          </a:prstGeom>
          <a:noFill/>
          <a:ln w="9525">
            <a:noFill/>
            <a:miter lim="800000"/>
            <a:headEnd/>
            <a:tailEnd/>
          </a:ln>
        </p:spPr>
        <p:txBody>
          <a:bodyPr wrap="none">
            <a:spAutoFit/>
          </a:bodyPr>
          <a:lstStyle/>
          <a:p>
            <a:r>
              <a:rPr lang="uk-UA" b="1"/>
              <a:t>ВИ150676/1</a:t>
            </a:r>
            <a:endParaRPr lang="ru-RU" b="1"/>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descr="Scan-121213-0010.jpg"/>
          <p:cNvPicPr>
            <a:picLocks noChangeAspect="1"/>
          </p:cNvPicPr>
          <p:nvPr/>
        </p:nvPicPr>
        <p:blipFill>
          <a:blip r:embed="rId2"/>
          <a:stretch>
            <a:fillRect/>
          </a:stretch>
        </p:blipFill>
        <p:spPr>
          <a:xfrm>
            <a:off x="5580063" y="260350"/>
            <a:ext cx="3214687" cy="3929063"/>
          </a:xfrm>
          <a:prstGeom prst="rect">
            <a:avLst/>
          </a:prstGeom>
          <a:effectLst>
            <a:outerShdw blurRad="50800" dist="190500" dir="2700000" algn="ctr" rotWithShape="0">
              <a:srgbClr val="000000">
                <a:alpha val="43137"/>
              </a:srgbClr>
            </a:outerShdw>
          </a:effectLst>
        </p:spPr>
      </p:pic>
      <p:pic>
        <p:nvPicPr>
          <p:cNvPr id="9" name="Рисунок 8" descr="Scan-121213-0005.jpg"/>
          <p:cNvPicPr>
            <a:picLocks noChangeAspect="1"/>
          </p:cNvPicPr>
          <p:nvPr/>
        </p:nvPicPr>
        <p:blipFill>
          <a:blip r:embed="rId3"/>
          <a:stretch>
            <a:fillRect/>
          </a:stretch>
        </p:blipFill>
        <p:spPr>
          <a:xfrm>
            <a:off x="5724525" y="2636838"/>
            <a:ext cx="2928938" cy="4000500"/>
          </a:xfrm>
          <a:prstGeom prst="rect">
            <a:avLst/>
          </a:prstGeom>
          <a:effectLst>
            <a:outerShdw blurRad="50800" dist="190500" dir="2700000" algn="ctr" rotWithShape="0">
              <a:srgbClr val="000000">
                <a:alpha val="43137"/>
              </a:srgbClr>
            </a:outerShdw>
          </a:effectLst>
        </p:spPr>
      </p:pic>
      <p:pic>
        <p:nvPicPr>
          <p:cNvPr id="10" name="Рисунок 9" descr="Scan-121213-0006.jpg"/>
          <p:cNvPicPr>
            <a:picLocks noChangeAspect="1"/>
          </p:cNvPicPr>
          <p:nvPr/>
        </p:nvPicPr>
        <p:blipFill>
          <a:blip r:embed="rId4"/>
          <a:stretch>
            <a:fillRect/>
          </a:stretch>
        </p:blipFill>
        <p:spPr>
          <a:xfrm>
            <a:off x="3357563" y="1500188"/>
            <a:ext cx="2860675" cy="4089400"/>
          </a:xfrm>
          <a:prstGeom prst="rect">
            <a:avLst/>
          </a:prstGeom>
          <a:effectLst>
            <a:outerShdw blurRad="50800" dist="190500" dir="2700000" algn="ctr" rotWithShape="0">
              <a:srgbClr val="000000">
                <a:alpha val="43137"/>
              </a:srgbClr>
            </a:outerShdw>
          </a:effectLst>
        </p:spPr>
      </p:pic>
      <p:sp>
        <p:nvSpPr>
          <p:cNvPr id="6" name="TextBox 5"/>
          <p:cNvSpPr txBox="1"/>
          <p:nvPr/>
        </p:nvSpPr>
        <p:spPr>
          <a:xfrm>
            <a:off x="500063" y="642938"/>
            <a:ext cx="2643187" cy="5354637"/>
          </a:xfrm>
          <a:prstGeom prst="rect">
            <a:avLst/>
          </a:prstGeom>
          <a:noFill/>
          <a:effectLst>
            <a:outerShdw blurRad="50800" algn="tl" rotWithShape="0">
              <a:prstClr val="black">
                <a:alpha val="40000"/>
              </a:prstClr>
            </a:outerShdw>
          </a:effectLst>
        </p:spPr>
        <p:txBody>
          <a:bodyPr>
            <a:spAutoFit/>
          </a:bodyPr>
          <a:lstStyle/>
          <a:p>
            <a:pPr fontAlgn="auto">
              <a:spcBef>
                <a:spcPts val="0"/>
              </a:spcBef>
              <a:spcAft>
                <a:spcPts val="0"/>
              </a:spcAft>
              <a:defRPr/>
            </a:pPr>
            <a:r>
              <a:rPr lang="ru-RU" dirty="0">
                <a:latin typeface="+mn-lt"/>
              </a:rPr>
              <a:t>У 1869 р. </a:t>
            </a:r>
            <a:r>
              <a:rPr lang="ru-RU" dirty="0" err="1">
                <a:latin typeface="+mn-lt"/>
              </a:rPr>
              <a:t>дістає</a:t>
            </a:r>
            <a:r>
              <a:rPr lang="ru-RU" dirty="0">
                <a:latin typeface="+mn-lt"/>
              </a:rPr>
              <a:t> </a:t>
            </a:r>
            <a:r>
              <a:rPr lang="ru-RU" dirty="0" err="1">
                <a:latin typeface="+mn-lt"/>
              </a:rPr>
              <a:t>дозвіл</a:t>
            </a:r>
            <a:r>
              <a:rPr lang="ru-RU" dirty="0">
                <a:latin typeface="+mn-lt"/>
              </a:rPr>
              <a:t> про </a:t>
            </a:r>
            <a:r>
              <a:rPr lang="ru-RU" dirty="0" err="1">
                <a:latin typeface="+mn-lt"/>
              </a:rPr>
              <a:t>повернення</a:t>
            </a:r>
            <a:r>
              <a:rPr lang="ru-RU" dirty="0">
                <a:latin typeface="+mn-lt"/>
              </a:rPr>
              <a:t> до </a:t>
            </a:r>
            <a:r>
              <a:rPr lang="ru-RU" dirty="0" err="1">
                <a:latin typeface="+mn-lt"/>
              </a:rPr>
              <a:t>України</a:t>
            </a:r>
            <a:r>
              <a:rPr lang="ru-RU" dirty="0">
                <a:latin typeface="+mn-lt"/>
              </a:rPr>
              <a:t> </a:t>
            </a:r>
            <a:r>
              <a:rPr lang="ru-RU" dirty="0" err="1">
                <a:latin typeface="+mn-lt"/>
              </a:rPr>
              <a:t>й</a:t>
            </a:r>
            <a:r>
              <a:rPr lang="ru-RU" dirty="0">
                <a:latin typeface="+mn-lt"/>
              </a:rPr>
              <a:t> </a:t>
            </a:r>
            <a:r>
              <a:rPr lang="ru-RU" dirty="0" err="1">
                <a:latin typeface="+mn-lt"/>
              </a:rPr>
              <a:t>очолює</a:t>
            </a:r>
            <a:r>
              <a:rPr lang="ru-RU" dirty="0">
                <a:latin typeface="+mn-lt"/>
              </a:rPr>
              <a:t> </a:t>
            </a:r>
            <a:r>
              <a:rPr lang="ru-RU" dirty="0" err="1">
                <a:latin typeface="+mn-lt"/>
              </a:rPr>
              <a:t>етнографічно-статистичну</a:t>
            </a:r>
            <a:r>
              <a:rPr lang="ru-RU" dirty="0">
                <a:latin typeface="+mn-lt"/>
              </a:rPr>
              <a:t> </a:t>
            </a:r>
            <a:r>
              <a:rPr lang="ru-RU" dirty="0" err="1">
                <a:latin typeface="+mn-lt"/>
              </a:rPr>
              <a:t>експедицію</a:t>
            </a:r>
            <a:r>
              <a:rPr lang="ru-RU" dirty="0">
                <a:latin typeface="+mn-lt"/>
              </a:rPr>
              <a:t> </a:t>
            </a:r>
            <a:r>
              <a:rPr lang="ru-RU" dirty="0" err="1">
                <a:latin typeface="+mn-lt"/>
              </a:rPr>
              <a:t>Російського</a:t>
            </a:r>
            <a:r>
              <a:rPr lang="ru-RU" dirty="0">
                <a:latin typeface="+mn-lt"/>
              </a:rPr>
              <a:t> </a:t>
            </a:r>
            <a:r>
              <a:rPr lang="ru-RU" dirty="0" err="1">
                <a:latin typeface="+mn-lt"/>
              </a:rPr>
              <a:t>географічного</a:t>
            </a:r>
            <a:r>
              <a:rPr lang="ru-RU" dirty="0">
                <a:latin typeface="+mn-lt"/>
              </a:rPr>
              <a:t> </a:t>
            </a:r>
            <a:r>
              <a:rPr lang="ru-RU" dirty="0" err="1">
                <a:latin typeface="+mn-lt"/>
              </a:rPr>
              <a:t>товариства</a:t>
            </a:r>
            <a:r>
              <a:rPr lang="ru-RU" dirty="0">
                <a:latin typeface="+mn-lt"/>
              </a:rPr>
              <a:t> в </a:t>
            </a:r>
            <a:r>
              <a:rPr lang="ru-RU" dirty="0" err="1">
                <a:latin typeface="+mn-lt"/>
              </a:rPr>
              <a:t>Південно-Західному</a:t>
            </a:r>
            <a:r>
              <a:rPr lang="ru-RU" dirty="0">
                <a:latin typeface="+mn-lt"/>
              </a:rPr>
              <a:t> </a:t>
            </a:r>
            <a:r>
              <a:rPr lang="ru-RU" dirty="0" err="1">
                <a:latin typeface="+mn-lt"/>
              </a:rPr>
              <a:t>краї</a:t>
            </a:r>
            <a:r>
              <a:rPr lang="ru-RU" dirty="0">
                <a:latin typeface="+mn-lt"/>
              </a:rPr>
              <a:t>.</a:t>
            </a:r>
            <a:endParaRPr lang="en-US" dirty="0">
              <a:latin typeface="+mn-lt"/>
            </a:endParaRPr>
          </a:p>
          <a:p>
            <a:pPr fontAlgn="auto">
              <a:spcBef>
                <a:spcPts val="0"/>
              </a:spcBef>
              <a:spcAft>
                <a:spcPts val="0"/>
              </a:spcAft>
              <a:defRPr/>
            </a:pPr>
            <a:r>
              <a:rPr lang="uk-UA" dirty="0">
                <a:latin typeface="+mn-lt"/>
              </a:rPr>
              <a:t>Протягом двох років експедиція досліджувала Київську, Волинську, Подільську губернії, частину Мінської, Гродненської, Люблінської, </a:t>
            </a:r>
            <a:r>
              <a:rPr lang="uk-UA" dirty="0" err="1">
                <a:latin typeface="+mn-lt"/>
              </a:rPr>
              <a:t>Седлецької</a:t>
            </a:r>
            <a:r>
              <a:rPr lang="uk-UA" dirty="0">
                <a:latin typeface="+mn-lt"/>
              </a:rPr>
              <a:t> губерній та Бессарабію, де проживали українці.</a:t>
            </a:r>
          </a:p>
          <a:p>
            <a:pPr fontAlgn="auto">
              <a:spcBef>
                <a:spcPts val="0"/>
              </a:spcBef>
              <a:spcAft>
                <a:spcPts val="0"/>
              </a:spcAft>
              <a:defRPr/>
            </a:pPr>
            <a:endParaRPr lang="uk-UA" dirty="0">
              <a:latin typeface="+mn-lt"/>
            </a:endParaRPr>
          </a:p>
        </p:txBody>
      </p:sp>
      <p:sp>
        <p:nvSpPr>
          <p:cNvPr id="18437" name="Rectangle 6"/>
          <p:cNvSpPr>
            <a:spLocks noChangeArrowheads="1"/>
          </p:cNvSpPr>
          <p:nvPr/>
        </p:nvSpPr>
        <p:spPr bwMode="auto">
          <a:xfrm>
            <a:off x="4427538" y="333375"/>
            <a:ext cx="1085850" cy="366713"/>
          </a:xfrm>
          <a:prstGeom prst="rect">
            <a:avLst/>
          </a:prstGeom>
          <a:noFill/>
          <a:ln w="9525">
            <a:noFill/>
            <a:miter lim="800000"/>
            <a:headEnd/>
            <a:tailEnd/>
          </a:ln>
        </p:spPr>
        <p:txBody>
          <a:bodyPr wrap="none">
            <a:spAutoFit/>
          </a:bodyPr>
          <a:lstStyle/>
          <a:p>
            <a:r>
              <a:rPr lang="uk-UA" b="1"/>
              <a:t>ВИ 5687</a:t>
            </a:r>
            <a:endParaRPr lang="ru-RU" b="1"/>
          </a:p>
        </p:txBody>
      </p:sp>
      <p:sp>
        <p:nvSpPr>
          <p:cNvPr id="18438" name="Rectangle 7"/>
          <p:cNvSpPr>
            <a:spLocks noChangeArrowheads="1"/>
          </p:cNvSpPr>
          <p:nvPr/>
        </p:nvSpPr>
        <p:spPr bwMode="auto">
          <a:xfrm>
            <a:off x="2987675" y="5876925"/>
            <a:ext cx="2570163" cy="641350"/>
          </a:xfrm>
          <a:prstGeom prst="rect">
            <a:avLst/>
          </a:prstGeom>
          <a:noFill/>
          <a:ln w="9525">
            <a:noFill/>
            <a:miter lim="800000"/>
            <a:headEnd/>
            <a:tailEnd/>
          </a:ln>
        </p:spPr>
        <p:txBody>
          <a:bodyPr wrap="none">
            <a:spAutoFit/>
          </a:bodyPr>
          <a:lstStyle/>
          <a:p>
            <a:r>
              <a:rPr lang="uk-UA" b="1"/>
              <a:t>Попов5937</a:t>
            </a:r>
          </a:p>
          <a:p>
            <a:r>
              <a:rPr lang="uk-UA" b="1"/>
              <a:t>Кримський Во806311</a:t>
            </a:r>
            <a:endParaRPr lang="ru-RU" b="1"/>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Scan-121213-0008.jpg"/>
          <p:cNvPicPr>
            <a:picLocks noChangeAspect="1"/>
          </p:cNvPicPr>
          <p:nvPr/>
        </p:nvPicPr>
        <p:blipFill>
          <a:blip r:embed="rId2"/>
          <a:stretch>
            <a:fillRect/>
          </a:stretch>
        </p:blipFill>
        <p:spPr>
          <a:xfrm>
            <a:off x="285750" y="214313"/>
            <a:ext cx="5143500" cy="3684587"/>
          </a:xfrm>
          <a:prstGeom prst="rect">
            <a:avLst/>
          </a:prstGeom>
          <a:effectLst>
            <a:outerShdw blurRad="50800" dist="190500" dir="2700000" algn="ctr" rotWithShape="0">
              <a:srgbClr val="000000">
                <a:alpha val="43137"/>
              </a:srgbClr>
            </a:outerShdw>
          </a:effectLst>
        </p:spPr>
      </p:pic>
      <p:sp>
        <p:nvSpPr>
          <p:cNvPr id="10" name="TextBox 9"/>
          <p:cNvSpPr txBox="1"/>
          <p:nvPr/>
        </p:nvSpPr>
        <p:spPr>
          <a:xfrm>
            <a:off x="5500688" y="214313"/>
            <a:ext cx="3357562" cy="6186487"/>
          </a:xfrm>
          <a:prstGeom prst="rect">
            <a:avLst/>
          </a:prstGeom>
          <a:noFill/>
          <a:effectLst>
            <a:outerShdw blurRad="50800" algn="ctr" rotWithShape="0">
              <a:srgbClr val="000000">
                <a:alpha val="40000"/>
              </a:srgbClr>
            </a:outerShdw>
          </a:effectLst>
        </p:spPr>
        <p:txBody>
          <a:bodyPr anchor="ctr">
            <a:spAutoFit/>
          </a:bodyPr>
          <a:lstStyle/>
          <a:p>
            <a:pPr>
              <a:defRPr/>
            </a:pPr>
            <a:r>
              <a:rPr lang="ru-RU" dirty="0">
                <a:latin typeface="+mn-lt"/>
              </a:rPr>
              <a:t>В основу тексту </a:t>
            </a:r>
            <a:r>
              <a:rPr lang="ru-RU" dirty="0" err="1">
                <a:latin typeface="+mn-lt"/>
              </a:rPr>
              <a:t>пісні</a:t>
            </a:r>
            <a:r>
              <a:rPr lang="ru-RU" dirty="0">
                <a:latin typeface="+mn-lt"/>
              </a:rPr>
              <a:t> </a:t>
            </a:r>
            <a:r>
              <a:rPr lang="en-US" dirty="0">
                <a:latin typeface="+mn-lt"/>
              </a:rPr>
              <a:t> “</a:t>
            </a:r>
            <a:r>
              <a:rPr lang="ru-RU" dirty="0" err="1">
                <a:latin typeface="+mn-lt"/>
              </a:rPr>
              <a:t>Ще</a:t>
            </a:r>
            <a:r>
              <a:rPr lang="ru-RU" dirty="0">
                <a:latin typeface="+mn-lt"/>
              </a:rPr>
              <a:t> не </a:t>
            </a:r>
            <a:r>
              <a:rPr lang="ru-RU" dirty="0" err="1">
                <a:latin typeface="+mn-lt"/>
              </a:rPr>
              <a:t>вмерла</a:t>
            </a:r>
            <a:r>
              <a:rPr lang="ru-RU" dirty="0">
                <a:latin typeface="+mn-lt"/>
              </a:rPr>
              <a:t> </a:t>
            </a:r>
            <a:r>
              <a:rPr lang="ru-RU" dirty="0" err="1">
                <a:latin typeface="+mn-lt"/>
              </a:rPr>
              <a:t>Україна</a:t>
            </a:r>
            <a:r>
              <a:rPr lang="en-US" dirty="0">
                <a:latin typeface="+mn-lt"/>
              </a:rPr>
              <a:t>”</a:t>
            </a:r>
            <a:r>
              <a:rPr lang="ru-RU" dirty="0">
                <a:latin typeface="+mn-lt"/>
              </a:rPr>
              <a:t> на </a:t>
            </a:r>
            <a:r>
              <a:rPr lang="ru-RU" dirty="0" err="1">
                <a:latin typeface="+mn-lt"/>
              </a:rPr>
              <a:t>музику</a:t>
            </a:r>
            <a:r>
              <a:rPr lang="ru-RU" dirty="0">
                <a:latin typeface="+mn-lt"/>
              </a:rPr>
              <a:t> М. </a:t>
            </a:r>
            <a:r>
              <a:rPr lang="ru-RU" dirty="0" err="1">
                <a:latin typeface="+mn-lt"/>
              </a:rPr>
              <a:t>Вербицького</a:t>
            </a:r>
            <a:r>
              <a:rPr lang="en-US" dirty="0">
                <a:latin typeface="+mn-lt"/>
              </a:rPr>
              <a:t>, </a:t>
            </a:r>
            <a:r>
              <a:rPr lang="ru-RU" dirty="0" err="1">
                <a:latin typeface="+mn-lt"/>
              </a:rPr>
              <a:t>Павло</a:t>
            </a:r>
            <a:r>
              <a:rPr lang="ru-RU" dirty="0">
                <a:latin typeface="+mn-lt"/>
              </a:rPr>
              <a:t> </a:t>
            </a:r>
            <a:r>
              <a:rPr lang="ru-RU" dirty="0" err="1">
                <a:latin typeface="+mn-lt"/>
              </a:rPr>
              <a:t>Чубинський</a:t>
            </a:r>
            <a:r>
              <a:rPr lang="ru-RU" dirty="0">
                <a:latin typeface="+mn-lt"/>
              </a:rPr>
              <a:t> </a:t>
            </a:r>
            <a:r>
              <a:rPr lang="ru-RU" dirty="0" err="1">
                <a:latin typeface="+mn-lt"/>
              </a:rPr>
              <a:t>поклав</a:t>
            </a:r>
            <a:r>
              <a:rPr lang="ru-RU" dirty="0">
                <a:latin typeface="+mn-lt"/>
              </a:rPr>
              <a:t> </a:t>
            </a:r>
            <a:r>
              <a:rPr lang="ru-RU" dirty="0" err="1">
                <a:latin typeface="+mn-lt"/>
              </a:rPr>
              <a:t>мотиви</a:t>
            </a:r>
            <a:r>
              <a:rPr lang="ru-RU" dirty="0">
                <a:latin typeface="+mn-lt"/>
              </a:rPr>
              <a:t> </a:t>
            </a:r>
            <a:r>
              <a:rPr lang="ru-RU" dirty="0" err="1">
                <a:latin typeface="+mn-lt"/>
              </a:rPr>
              <a:t>з</a:t>
            </a:r>
            <a:r>
              <a:rPr lang="ru-RU" dirty="0">
                <a:latin typeface="+mn-lt"/>
              </a:rPr>
              <a:t> мазурки </a:t>
            </a:r>
            <a:r>
              <a:rPr lang="en-US" dirty="0">
                <a:latin typeface="+mn-lt"/>
              </a:rPr>
              <a:t>“</a:t>
            </a:r>
            <a:r>
              <a:rPr lang="ru-RU" dirty="0" err="1">
                <a:latin typeface="+mn-lt"/>
              </a:rPr>
              <a:t>Єще</a:t>
            </a:r>
            <a:r>
              <a:rPr lang="ru-RU" dirty="0">
                <a:latin typeface="+mn-lt"/>
              </a:rPr>
              <a:t> </a:t>
            </a:r>
            <a:r>
              <a:rPr lang="ru-RU" dirty="0" err="1">
                <a:latin typeface="+mn-lt"/>
              </a:rPr>
              <a:t>Польска</a:t>
            </a:r>
            <a:r>
              <a:rPr lang="ru-RU" dirty="0">
                <a:latin typeface="+mn-lt"/>
              </a:rPr>
              <a:t> </a:t>
            </a:r>
            <a:r>
              <a:rPr lang="ru-RU" dirty="0" err="1">
                <a:latin typeface="+mn-lt"/>
              </a:rPr>
              <a:t>нє</a:t>
            </a:r>
            <a:r>
              <a:rPr lang="ru-RU" dirty="0">
                <a:latin typeface="+mn-lt"/>
              </a:rPr>
              <a:t> </a:t>
            </a:r>
            <a:r>
              <a:rPr lang="ru-RU" dirty="0" err="1">
                <a:latin typeface="+mn-lt"/>
              </a:rPr>
              <a:t>зґінела</a:t>
            </a:r>
            <a:r>
              <a:rPr lang="en-US" dirty="0">
                <a:latin typeface="+mn-lt"/>
              </a:rPr>
              <a:t>”</a:t>
            </a:r>
            <a:r>
              <a:rPr lang="ru-RU" dirty="0">
                <a:latin typeface="+mn-lt"/>
              </a:rPr>
              <a:t> та </a:t>
            </a:r>
            <a:r>
              <a:rPr lang="ru-RU" dirty="0" err="1">
                <a:latin typeface="+mn-lt"/>
              </a:rPr>
              <a:t>пісні</a:t>
            </a:r>
            <a:r>
              <a:rPr lang="ru-RU" dirty="0">
                <a:latin typeface="+mn-lt"/>
              </a:rPr>
              <a:t> </a:t>
            </a:r>
            <a:r>
              <a:rPr lang="ru-RU" dirty="0" err="1">
                <a:latin typeface="+mn-lt"/>
              </a:rPr>
              <a:t>сербських</a:t>
            </a:r>
            <a:r>
              <a:rPr lang="ru-RU" dirty="0">
                <a:latin typeface="+mn-lt"/>
              </a:rPr>
              <a:t> </a:t>
            </a:r>
            <a:r>
              <a:rPr lang="ru-RU" dirty="0" err="1">
                <a:latin typeface="+mn-lt"/>
              </a:rPr>
              <a:t>повстанців</a:t>
            </a:r>
            <a:r>
              <a:rPr lang="ru-RU" dirty="0">
                <a:latin typeface="+mn-lt"/>
              </a:rPr>
              <a:t>, де </a:t>
            </a:r>
            <a:r>
              <a:rPr lang="ru-RU" dirty="0" err="1">
                <a:latin typeface="+mn-lt"/>
              </a:rPr>
              <a:t>були</a:t>
            </a:r>
            <a:r>
              <a:rPr lang="ru-RU" dirty="0">
                <a:latin typeface="+mn-lt"/>
              </a:rPr>
              <a:t> слова </a:t>
            </a:r>
            <a:r>
              <a:rPr lang="en-US" dirty="0">
                <a:latin typeface="+mn-lt"/>
              </a:rPr>
              <a:t>“</a:t>
            </a:r>
            <a:r>
              <a:rPr lang="ru-RU" dirty="0" err="1">
                <a:latin typeface="+mn-lt"/>
              </a:rPr>
              <a:t>Серце</a:t>
            </a:r>
            <a:r>
              <a:rPr lang="ru-RU" dirty="0">
                <a:latin typeface="+mn-lt"/>
              </a:rPr>
              <a:t> </a:t>
            </a:r>
            <a:r>
              <a:rPr lang="ru-RU" dirty="0" err="1">
                <a:latin typeface="+mn-lt"/>
              </a:rPr>
              <a:t>біє</a:t>
            </a:r>
            <a:r>
              <a:rPr lang="ru-RU" dirty="0">
                <a:latin typeface="+mn-lt"/>
              </a:rPr>
              <a:t> </a:t>
            </a:r>
            <a:r>
              <a:rPr lang="ru-RU" dirty="0" err="1">
                <a:latin typeface="+mn-lt"/>
              </a:rPr>
              <a:t>і</a:t>
            </a:r>
            <a:r>
              <a:rPr lang="ru-RU" dirty="0">
                <a:latin typeface="+mn-lt"/>
              </a:rPr>
              <a:t> кров </a:t>
            </a:r>
            <a:r>
              <a:rPr lang="ru-RU" dirty="0" err="1">
                <a:latin typeface="+mn-lt"/>
              </a:rPr>
              <a:t>ліє</a:t>
            </a:r>
            <a:r>
              <a:rPr lang="ru-RU" dirty="0">
                <a:latin typeface="+mn-lt"/>
              </a:rPr>
              <a:t> за нашу свободу</a:t>
            </a:r>
            <a:r>
              <a:rPr lang="en-US" dirty="0">
                <a:latin typeface="+mn-lt"/>
              </a:rPr>
              <a:t>”. </a:t>
            </a:r>
            <a:endParaRPr lang="uk-UA" dirty="0">
              <a:latin typeface="+mn-lt"/>
            </a:endParaRPr>
          </a:p>
          <a:p>
            <a:pPr>
              <a:defRPr/>
            </a:pPr>
            <a:r>
              <a:rPr lang="ru-RU" dirty="0" err="1">
                <a:latin typeface="+mn-lt"/>
              </a:rPr>
              <a:t>Існує</a:t>
            </a:r>
            <a:r>
              <a:rPr lang="ru-RU" dirty="0">
                <a:latin typeface="+mn-lt"/>
              </a:rPr>
              <a:t> </a:t>
            </a:r>
            <a:r>
              <a:rPr lang="ru-RU" dirty="0" err="1">
                <a:latin typeface="+mn-lt"/>
              </a:rPr>
              <a:t>декілька</a:t>
            </a:r>
            <a:r>
              <a:rPr lang="ru-RU" dirty="0">
                <a:latin typeface="+mn-lt"/>
              </a:rPr>
              <a:t> </a:t>
            </a:r>
            <a:r>
              <a:rPr lang="ru-RU" dirty="0" err="1">
                <a:latin typeface="+mn-lt"/>
              </a:rPr>
              <a:t>версій</a:t>
            </a:r>
            <a:r>
              <a:rPr lang="en-US" dirty="0">
                <a:latin typeface="+mn-lt"/>
              </a:rPr>
              <a:t> </a:t>
            </a:r>
            <a:r>
              <a:rPr lang="uk-UA" dirty="0">
                <a:latin typeface="+mn-lt"/>
              </a:rPr>
              <a:t>пісні</a:t>
            </a:r>
            <a:r>
              <a:rPr lang="ru-RU" dirty="0">
                <a:latin typeface="+mn-lt"/>
              </a:rPr>
              <a:t>.</a:t>
            </a:r>
          </a:p>
          <a:p>
            <a:pPr>
              <a:defRPr/>
            </a:pPr>
            <a:r>
              <a:rPr lang="ru-RU" dirty="0">
                <a:latin typeface="+mn-lt"/>
              </a:rPr>
              <a:t>Текст </a:t>
            </a:r>
            <a:r>
              <a:rPr lang="ru-RU" dirty="0" err="1">
                <a:latin typeface="+mn-lt"/>
              </a:rPr>
              <a:t>був</a:t>
            </a:r>
            <a:r>
              <a:rPr lang="ru-RU" dirty="0">
                <a:latin typeface="+mn-lt"/>
              </a:rPr>
              <a:t> </a:t>
            </a:r>
            <a:r>
              <a:rPr lang="ru-RU" dirty="0" err="1">
                <a:latin typeface="+mn-lt"/>
              </a:rPr>
              <a:t>написаній</a:t>
            </a:r>
            <a:r>
              <a:rPr lang="ru-RU" dirty="0">
                <a:latin typeface="+mn-lt"/>
              </a:rPr>
              <a:t> за </a:t>
            </a:r>
            <a:r>
              <a:rPr lang="ru-RU" dirty="0" err="1">
                <a:latin typeface="+mn-lt"/>
              </a:rPr>
              <a:t>півгодини</a:t>
            </a:r>
            <a:r>
              <a:rPr lang="ru-RU" dirty="0">
                <a:latin typeface="+mn-lt"/>
              </a:rPr>
              <a:t> у 1862 </a:t>
            </a:r>
            <a:r>
              <a:rPr lang="ru-RU" dirty="0" err="1">
                <a:latin typeface="+mn-lt"/>
              </a:rPr>
              <a:t>році</a:t>
            </a:r>
            <a:r>
              <a:rPr lang="ru-RU" dirty="0">
                <a:latin typeface="+mn-lt"/>
              </a:rPr>
              <a:t> в </a:t>
            </a:r>
            <a:r>
              <a:rPr lang="ru-RU" dirty="0" err="1">
                <a:latin typeface="+mn-lt"/>
              </a:rPr>
              <a:t>Києві</a:t>
            </a:r>
            <a:r>
              <a:rPr lang="ru-RU" dirty="0">
                <a:latin typeface="+mn-lt"/>
              </a:rPr>
              <a:t> на </a:t>
            </a:r>
            <a:r>
              <a:rPr lang="ru-RU" dirty="0" err="1">
                <a:latin typeface="+mn-lt"/>
              </a:rPr>
              <a:t>вулиці</a:t>
            </a:r>
            <a:r>
              <a:rPr lang="ru-RU" dirty="0">
                <a:latin typeface="+mn-lt"/>
              </a:rPr>
              <a:t> </a:t>
            </a:r>
            <a:r>
              <a:rPr lang="ru-RU" dirty="0" err="1">
                <a:latin typeface="+mn-lt"/>
              </a:rPr>
              <a:t>Великій</a:t>
            </a:r>
            <a:r>
              <a:rPr lang="ru-RU" dirty="0">
                <a:latin typeface="+mn-lt"/>
              </a:rPr>
              <a:t> </a:t>
            </a:r>
            <a:r>
              <a:rPr lang="ru-RU" dirty="0" err="1">
                <a:latin typeface="+mn-lt"/>
              </a:rPr>
              <a:t>Васильківській</a:t>
            </a:r>
            <a:r>
              <a:rPr lang="ru-RU" dirty="0">
                <a:latin typeface="+mn-lt"/>
              </a:rPr>
              <a:t>, 122, у </a:t>
            </a:r>
            <a:r>
              <a:rPr lang="ru-RU" dirty="0" err="1">
                <a:latin typeface="+mn-lt"/>
              </a:rPr>
              <a:t>домі</a:t>
            </a:r>
            <a:r>
              <a:rPr lang="ru-RU" dirty="0">
                <a:latin typeface="+mn-lt"/>
              </a:rPr>
              <a:t> </a:t>
            </a:r>
            <a:r>
              <a:rPr lang="ru-RU" dirty="0" err="1">
                <a:latin typeface="+mn-lt"/>
              </a:rPr>
              <a:t>купця</a:t>
            </a:r>
            <a:r>
              <a:rPr lang="ru-RU" dirty="0">
                <a:latin typeface="+mn-lt"/>
              </a:rPr>
              <a:t> </a:t>
            </a:r>
            <a:r>
              <a:rPr lang="ru-RU" dirty="0" err="1">
                <a:latin typeface="+mn-lt"/>
              </a:rPr>
              <a:t>Лазарєва</a:t>
            </a:r>
            <a:r>
              <a:rPr lang="ru-RU" dirty="0">
                <a:latin typeface="+mn-lt"/>
              </a:rPr>
              <a:t>, де автор </a:t>
            </a:r>
            <a:r>
              <a:rPr lang="ru-RU" dirty="0" err="1">
                <a:latin typeface="+mn-lt"/>
              </a:rPr>
              <a:t>квартирував</a:t>
            </a:r>
            <a:r>
              <a:rPr lang="ru-RU" dirty="0">
                <a:latin typeface="+mn-lt"/>
              </a:rPr>
              <a:t>.</a:t>
            </a:r>
            <a:endParaRPr lang="en-US" dirty="0">
              <a:latin typeface="+mn-lt"/>
            </a:endParaRPr>
          </a:p>
          <a:p>
            <a:pPr>
              <a:defRPr/>
            </a:pPr>
            <a:r>
              <a:rPr lang="ru-RU" dirty="0" err="1">
                <a:latin typeface="+mn-lt"/>
              </a:rPr>
              <a:t>Вперше</a:t>
            </a:r>
            <a:r>
              <a:rPr lang="ru-RU" dirty="0">
                <a:latin typeface="+mn-lt"/>
              </a:rPr>
              <a:t> </a:t>
            </a:r>
            <a:r>
              <a:rPr lang="ru-RU" dirty="0" err="1">
                <a:latin typeface="+mn-lt"/>
              </a:rPr>
              <a:t>вірш</a:t>
            </a:r>
            <a:r>
              <a:rPr lang="ru-RU" dirty="0">
                <a:latin typeface="+mn-lt"/>
              </a:rPr>
              <a:t> </a:t>
            </a:r>
            <a:r>
              <a:rPr lang="ru-RU" dirty="0" err="1">
                <a:latin typeface="+mn-lt"/>
              </a:rPr>
              <a:t>опублікували</a:t>
            </a:r>
            <a:r>
              <a:rPr lang="ru-RU" dirty="0">
                <a:latin typeface="+mn-lt"/>
              </a:rPr>
              <a:t> у четвертому </a:t>
            </a:r>
            <a:r>
              <a:rPr lang="ru-RU" dirty="0" err="1">
                <a:latin typeface="+mn-lt"/>
              </a:rPr>
              <a:t>номері</a:t>
            </a:r>
            <a:r>
              <a:rPr lang="ru-RU" dirty="0">
                <a:latin typeface="+mn-lt"/>
              </a:rPr>
              <a:t> </a:t>
            </a:r>
            <a:r>
              <a:rPr lang="ru-RU" dirty="0" err="1">
                <a:latin typeface="+mn-lt"/>
              </a:rPr>
              <a:t>часопису</a:t>
            </a:r>
            <a:r>
              <a:rPr lang="ru-RU" dirty="0">
                <a:latin typeface="+mn-lt"/>
              </a:rPr>
              <a:t> «Мета», </a:t>
            </a:r>
            <a:r>
              <a:rPr lang="ru-RU" dirty="0" err="1">
                <a:latin typeface="+mn-lt"/>
              </a:rPr>
              <a:t>який</a:t>
            </a:r>
            <a:r>
              <a:rPr lang="ru-RU" dirty="0">
                <a:latin typeface="+mn-lt"/>
              </a:rPr>
              <a:t> </a:t>
            </a:r>
            <a:r>
              <a:rPr lang="ru-RU" dirty="0" err="1">
                <a:latin typeface="+mn-lt"/>
              </a:rPr>
              <a:t>вийшов</a:t>
            </a:r>
            <a:r>
              <a:rPr lang="ru-RU" dirty="0">
                <a:latin typeface="+mn-lt"/>
              </a:rPr>
              <a:t> у </a:t>
            </a:r>
            <a:r>
              <a:rPr lang="ru-RU" dirty="0" err="1">
                <a:latin typeface="+mn-lt"/>
              </a:rPr>
              <a:t>грудні</a:t>
            </a:r>
            <a:r>
              <a:rPr lang="ru-RU" dirty="0">
                <a:latin typeface="+mn-lt"/>
              </a:rPr>
              <a:t> 1863-го року. </a:t>
            </a:r>
            <a:endParaRPr lang="en-US" dirty="0">
              <a:latin typeface="+mn-lt"/>
            </a:endParaRPr>
          </a:p>
          <a:p>
            <a:pPr>
              <a:defRPr/>
            </a:pPr>
            <a:r>
              <a:rPr lang="ru-RU" dirty="0">
                <a:latin typeface="+mn-lt"/>
              </a:rPr>
              <a:t>У </a:t>
            </a:r>
            <a:r>
              <a:rPr lang="ru-RU" dirty="0" err="1">
                <a:latin typeface="+mn-lt"/>
              </a:rPr>
              <a:t>Царській</a:t>
            </a:r>
            <a:r>
              <a:rPr lang="ru-RU" dirty="0">
                <a:latin typeface="+mn-lt"/>
              </a:rPr>
              <a:t> </a:t>
            </a:r>
            <a:r>
              <a:rPr lang="ru-RU" dirty="0" err="1">
                <a:latin typeface="+mn-lt"/>
              </a:rPr>
              <a:t>Росії</a:t>
            </a:r>
            <a:r>
              <a:rPr lang="ru-RU" dirty="0">
                <a:latin typeface="+mn-lt"/>
              </a:rPr>
              <a:t> </a:t>
            </a:r>
            <a:r>
              <a:rPr lang="ru-RU" dirty="0" err="1">
                <a:latin typeface="+mn-lt"/>
              </a:rPr>
              <a:t>пісня</a:t>
            </a:r>
            <a:r>
              <a:rPr lang="ru-RU" dirty="0">
                <a:latin typeface="+mn-lt"/>
              </a:rPr>
              <a:t> «</a:t>
            </a:r>
            <a:r>
              <a:rPr lang="ru-RU" dirty="0" err="1">
                <a:latin typeface="+mn-lt"/>
              </a:rPr>
              <a:t>Ще</a:t>
            </a:r>
            <a:r>
              <a:rPr lang="ru-RU" dirty="0">
                <a:latin typeface="+mn-lt"/>
              </a:rPr>
              <a:t> не </a:t>
            </a:r>
            <a:r>
              <a:rPr lang="ru-RU" dirty="0" err="1">
                <a:latin typeface="+mn-lt"/>
              </a:rPr>
              <a:t>вмерла</a:t>
            </a:r>
            <a:r>
              <a:rPr lang="ru-RU" dirty="0">
                <a:latin typeface="+mn-lt"/>
              </a:rPr>
              <a:t> </a:t>
            </a:r>
            <a:r>
              <a:rPr lang="ru-RU" dirty="0" err="1">
                <a:latin typeface="+mn-lt"/>
              </a:rPr>
              <a:t>Україна</a:t>
            </a:r>
            <a:r>
              <a:rPr lang="ru-RU" dirty="0">
                <a:latin typeface="+mn-lt"/>
              </a:rPr>
              <a:t>» </a:t>
            </a:r>
            <a:r>
              <a:rPr lang="ru-RU" dirty="0" err="1">
                <a:latin typeface="+mn-lt"/>
              </a:rPr>
              <a:t>вперше</a:t>
            </a:r>
            <a:r>
              <a:rPr lang="ru-RU" dirty="0">
                <a:latin typeface="+mn-lt"/>
              </a:rPr>
              <a:t> </a:t>
            </a:r>
            <a:r>
              <a:rPr lang="ru-RU" dirty="0" err="1">
                <a:latin typeface="+mn-lt"/>
              </a:rPr>
              <a:t>була</a:t>
            </a:r>
            <a:r>
              <a:rPr lang="ru-RU" dirty="0">
                <a:latin typeface="+mn-lt"/>
              </a:rPr>
              <a:t> </a:t>
            </a:r>
            <a:r>
              <a:rPr lang="ru-RU" dirty="0" err="1">
                <a:latin typeface="+mn-lt"/>
              </a:rPr>
              <a:t>опублікована</a:t>
            </a:r>
            <a:r>
              <a:rPr lang="ru-RU" dirty="0">
                <a:latin typeface="+mn-lt"/>
              </a:rPr>
              <a:t> 1908 р. в </a:t>
            </a:r>
            <a:r>
              <a:rPr lang="ru-RU" dirty="0" err="1">
                <a:latin typeface="+mn-lt"/>
              </a:rPr>
              <a:t>антології</a:t>
            </a:r>
            <a:r>
              <a:rPr lang="ru-RU" dirty="0">
                <a:latin typeface="+mn-lt"/>
              </a:rPr>
              <a:t> </a:t>
            </a:r>
            <a:r>
              <a:rPr lang="ru-RU" dirty="0" err="1">
                <a:latin typeface="+mn-lt"/>
              </a:rPr>
              <a:t>Украінська</a:t>
            </a:r>
            <a:r>
              <a:rPr lang="ru-RU" dirty="0">
                <a:latin typeface="+mn-lt"/>
              </a:rPr>
              <a:t> Муза.</a:t>
            </a:r>
            <a:endParaRPr lang="uk-UA" dirty="0">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Scan-121213-0012.jpg"/>
          <p:cNvPicPr>
            <a:picLocks noChangeAspect="1"/>
          </p:cNvPicPr>
          <p:nvPr/>
        </p:nvPicPr>
        <p:blipFill>
          <a:blip r:embed="rId2"/>
          <a:stretch>
            <a:fillRect/>
          </a:stretch>
        </p:blipFill>
        <p:spPr>
          <a:xfrm>
            <a:off x="1506538" y="285750"/>
            <a:ext cx="3016250" cy="3941763"/>
          </a:xfrm>
          <a:prstGeom prst="rect">
            <a:avLst/>
          </a:prstGeom>
          <a:effectLst>
            <a:outerShdw blurRad="50800" dist="190500" dir="2700000" algn="ctr" rotWithShape="0">
              <a:srgbClr val="000000">
                <a:alpha val="43137"/>
              </a:srgbClr>
            </a:outerShdw>
          </a:effectLst>
        </p:spPr>
      </p:pic>
      <p:pic>
        <p:nvPicPr>
          <p:cNvPr id="8" name="Рисунок 7" descr="Scan-121213-0004.jpg"/>
          <p:cNvPicPr>
            <a:picLocks noChangeAspect="1"/>
          </p:cNvPicPr>
          <p:nvPr/>
        </p:nvPicPr>
        <p:blipFill>
          <a:blip r:embed="rId3"/>
          <a:stretch>
            <a:fillRect/>
          </a:stretch>
        </p:blipFill>
        <p:spPr>
          <a:xfrm>
            <a:off x="2700338" y="2852738"/>
            <a:ext cx="2565400" cy="3725862"/>
          </a:xfrm>
          <a:prstGeom prst="rect">
            <a:avLst/>
          </a:prstGeom>
          <a:effectLst>
            <a:outerShdw blurRad="50800" dist="190500" dir="2700000" algn="ctr" rotWithShape="0">
              <a:srgbClr val="000000">
                <a:alpha val="43137"/>
              </a:srgbClr>
            </a:outerShdw>
          </a:effectLst>
        </p:spPr>
      </p:pic>
      <p:pic>
        <p:nvPicPr>
          <p:cNvPr id="9" name="Рисунок 8" descr="Scan-121213-0008.jpg"/>
          <p:cNvPicPr>
            <a:picLocks noChangeAspect="1"/>
          </p:cNvPicPr>
          <p:nvPr/>
        </p:nvPicPr>
        <p:blipFill>
          <a:blip r:embed="rId4"/>
          <a:stretch>
            <a:fillRect/>
          </a:stretch>
        </p:blipFill>
        <p:spPr>
          <a:xfrm>
            <a:off x="428625" y="2143125"/>
            <a:ext cx="2633663" cy="3619500"/>
          </a:xfrm>
          <a:prstGeom prst="rect">
            <a:avLst/>
          </a:prstGeom>
          <a:effectLst>
            <a:outerShdw blurRad="50800" dist="190500" dir="2700000" algn="ctr" rotWithShape="0">
              <a:srgbClr val="000000">
                <a:alpha val="43137"/>
              </a:srgbClr>
            </a:outerShdw>
          </a:effectLst>
        </p:spPr>
      </p:pic>
      <p:sp>
        <p:nvSpPr>
          <p:cNvPr id="10" name="TextBox 9"/>
          <p:cNvSpPr txBox="1"/>
          <p:nvPr/>
        </p:nvSpPr>
        <p:spPr>
          <a:xfrm>
            <a:off x="5786438" y="285750"/>
            <a:ext cx="3000375" cy="6186488"/>
          </a:xfrm>
          <a:prstGeom prst="rect">
            <a:avLst/>
          </a:prstGeom>
          <a:noFill/>
          <a:effectLst>
            <a:outerShdw blurRad="50800" algn="tl" rotWithShape="0">
              <a:prstClr val="black">
                <a:alpha val="40000"/>
              </a:prstClr>
            </a:outerShdw>
          </a:effectLst>
        </p:spPr>
        <p:txBody>
          <a:bodyPr>
            <a:spAutoFit/>
          </a:bodyPr>
          <a:lstStyle/>
          <a:p>
            <a:pPr fontAlgn="auto">
              <a:spcBef>
                <a:spcPts val="0"/>
              </a:spcBef>
              <a:spcAft>
                <a:spcPts val="0"/>
              </a:spcAft>
              <a:defRPr/>
            </a:pPr>
            <a:r>
              <a:rPr lang="uk-UA" dirty="0">
                <a:latin typeface="+mn-lt"/>
              </a:rPr>
              <a:t>Наслідком проведеної експедиції стали сім томів: "</a:t>
            </a:r>
            <a:r>
              <a:rPr lang="uk-UA" dirty="0" err="1">
                <a:latin typeface="+mn-lt"/>
              </a:rPr>
              <a:t>Труды</a:t>
            </a:r>
            <a:r>
              <a:rPr lang="uk-UA" dirty="0">
                <a:latin typeface="+mn-lt"/>
              </a:rPr>
              <a:t> </a:t>
            </a:r>
            <a:r>
              <a:rPr lang="uk-UA" dirty="0" err="1">
                <a:latin typeface="+mn-lt"/>
              </a:rPr>
              <a:t>этнографическо-статистической</a:t>
            </a:r>
            <a:r>
              <a:rPr lang="uk-UA" dirty="0">
                <a:latin typeface="+mn-lt"/>
              </a:rPr>
              <a:t> </a:t>
            </a:r>
            <a:r>
              <a:rPr lang="uk-UA" dirty="0" err="1">
                <a:latin typeface="+mn-lt"/>
              </a:rPr>
              <a:t>экспедиции</a:t>
            </a:r>
            <a:r>
              <a:rPr lang="uk-UA" dirty="0">
                <a:latin typeface="+mn-lt"/>
              </a:rPr>
              <a:t> в </a:t>
            </a:r>
            <a:r>
              <a:rPr lang="uk-UA" dirty="0" err="1">
                <a:latin typeface="+mn-lt"/>
              </a:rPr>
              <a:t>Западно-русский</a:t>
            </a:r>
            <a:r>
              <a:rPr lang="uk-UA" dirty="0">
                <a:latin typeface="+mn-lt"/>
              </a:rPr>
              <a:t> край". Їх опубліковано у Петербурзі в 1872—1879 роках. Видання містить напрочуд цінні і різноманітні етнографічні та фольклористичні матеріали: легенди, казки, обрядові й побутові пісні, народний календар, огляд говорів, особливостей їжі та одягу, дані про проживання поляків та євреїв, волосні суди тощо. Цікаво, що в опрацюванні згаданих томів узяв участь композитор Микола Лисенко: він поклав на ноти мотиви обрядових пісень.</a:t>
            </a:r>
            <a:r>
              <a:rPr lang="en-US" dirty="0">
                <a:latin typeface="+mn-lt"/>
              </a:rPr>
              <a:t>      </a:t>
            </a:r>
            <a:endParaRPr lang="uk-UA" dirty="0">
              <a:latin typeface="+mn-lt"/>
            </a:endParaRPr>
          </a:p>
        </p:txBody>
      </p:sp>
      <p:sp>
        <p:nvSpPr>
          <p:cNvPr id="20485" name="Rectangle 6"/>
          <p:cNvSpPr>
            <a:spLocks noChangeArrowheads="1"/>
          </p:cNvSpPr>
          <p:nvPr/>
        </p:nvSpPr>
        <p:spPr bwMode="auto">
          <a:xfrm>
            <a:off x="827088" y="6021388"/>
            <a:ext cx="1085850" cy="366712"/>
          </a:xfrm>
          <a:prstGeom prst="rect">
            <a:avLst/>
          </a:prstGeom>
          <a:noFill/>
          <a:ln w="9525">
            <a:noFill/>
            <a:miter lim="800000"/>
            <a:headEnd/>
            <a:tailEnd/>
          </a:ln>
        </p:spPr>
        <p:txBody>
          <a:bodyPr wrap="none">
            <a:spAutoFit/>
          </a:bodyPr>
          <a:lstStyle/>
          <a:p>
            <a:r>
              <a:rPr lang="uk-UA" b="1"/>
              <a:t>ВИ 3072</a:t>
            </a:r>
            <a:endParaRPr lang="ru-RU" b="1"/>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can-121213-0013.jpg"/>
          <p:cNvPicPr>
            <a:picLocks noChangeAspect="1"/>
          </p:cNvPicPr>
          <p:nvPr/>
        </p:nvPicPr>
        <p:blipFill>
          <a:blip r:embed="rId2"/>
          <a:stretch>
            <a:fillRect/>
          </a:stretch>
        </p:blipFill>
        <p:spPr>
          <a:xfrm>
            <a:off x="4857750" y="285750"/>
            <a:ext cx="2717800" cy="4500563"/>
          </a:xfrm>
          <a:prstGeom prst="rect">
            <a:avLst/>
          </a:prstGeom>
          <a:effectLst>
            <a:outerShdw blurRad="50800" dist="190500" dir="2700000" algn="ctr" rotWithShape="0">
              <a:srgbClr val="000000">
                <a:alpha val="43137"/>
              </a:srgbClr>
            </a:outerShdw>
          </a:effectLst>
        </p:spPr>
      </p:pic>
      <p:pic>
        <p:nvPicPr>
          <p:cNvPr id="3" name="Рисунок 2" descr="Scan-121213-0011.jpg"/>
          <p:cNvPicPr>
            <a:picLocks noChangeAspect="1"/>
          </p:cNvPicPr>
          <p:nvPr/>
        </p:nvPicPr>
        <p:blipFill>
          <a:blip r:embed="rId3"/>
          <a:stretch>
            <a:fillRect/>
          </a:stretch>
        </p:blipFill>
        <p:spPr>
          <a:xfrm>
            <a:off x="5929313" y="2000250"/>
            <a:ext cx="2571750" cy="3929063"/>
          </a:xfrm>
          <a:prstGeom prst="rect">
            <a:avLst/>
          </a:prstGeom>
          <a:effectLst>
            <a:outerShdw blurRad="50800" dist="190500" dir="2700000" algn="ctr" rotWithShape="0">
              <a:srgbClr val="000000">
                <a:alpha val="43137"/>
              </a:srgbClr>
            </a:outerShdw>
          </a:effectLst>
        </p:spPr>
      </p:pic>
      <p:pic>
        <p:nvPicPr>
          <p:cNvPr id="5" name="Рисунок 4" descr="Scan-121213-0025.jpg"/>
          <p:cNvPicPr>
            <a:picLocks noChangeAspect="1"/>
          </p:cNvPicPr>
          <p:nvPr/>
        </p:nvPicPr>
        <p:blipFill>
          <a:blip r:embed="rId4"/>
          <a:stretch>
            <a:fillRect/>
          </a:stretch>
        </p:blipFill>
        <p:spPr>
          <a:xfrm>
            <a:off x="3643313" y="2357438"/>
            <a:ext cx="2643187" cy="3895725"/>
          </a:xfrm>
          <a:prstGeom prst="rect">
            <a:avLst/>
          </a:prstGeom>
          <a:effectLst>
            <a:outerShdw blurRad="50800" dist="190500" dir="2700000" algn="ctr" rotWithShape="0">
              <a:srgbClr val="000000">
                <a:alpha val="43137"/>
              </a:srgbClr>
            </a:outerShdw>
          </a:effectLst>
        </p:spPr>
      </p:pic>
      <p:sp>
        <p:nvSpPr>
          <p:cNvPr id="6" name="TextBox 5"/>
          <p:cNvSpPr txBox="1"/>
          <p:nvPr/>
        </p:nvSpPr>
        <p:spPr>
          <a:xfrm>
            <a:off x="357188" y="1571625"/>
            <a:ext cx="3000375" cy="3692525"/>
          </a:xfrm>
          <a:prstGeom prst="rect">
            <a:avLst/>
          </a:prstGeom>
          <a:noFill/>
          <a:effectLst>
            <a:outerShdw blurRad="50800" algn="tl" rotWithShape="0">
              <a:prstClr val="black">
                <a:alpha val="40000"/>
              </a:prstClr>
            </a:outerShdw>
          </a:effectLst>
        </p:spPr>
        <p:txBody>
          <a:bodyPr>
            <a:spAutoFit/>
          </a:bodyPr>
          <a:lstStyle/>
          <a:p>
            <a:pPr fontAlgn="auto">
              <a:spcBef>
                <a:spcPts val="0"/>
              </a:spcBef>
              <a:spcAft>
                <a:spcPts val="0"/>
              </a:spcAft>
              <a:defRPr/>
            </a:pPr>
            <a:r>
              <a:rPr lang="uk-UA" dirty="0">
                <a:latin typeface="+mn-lt"/>
              </a:rPr>
              <a:t>Павло Чубинський працював у надзвичайно складних умовах переслідування царським урядом української культури і за своє недовге життя встиг зробити стільки, що, за висловом його друга і співробітника Федора Вовка, його заслуг вистачило б і на декількох професіональних учених.</a:t>
            </a:r>
          </a:p>
          <a:p>
            <a:pPr fontAlgn="auto">
              <a:spcBef>
                <a:spcPts val="0"/>
              </a:spcBef>
              <a:spcAft>
                <a:spcPts val="0"/>
              </a:spcAft>
              <a:defRPr/>
            </a:pPr>
            <a:endParaRPr lang="uk-UA" dirty="0">
              <a:latin typeface="+mn-lt"/>
            </a:endParaRPr>
          </a:p>
        </p:txBody>
      </p:sp>
      <p:sp>
        <p:nvSpPr>
          <p:cNvPr id="21509" name="Rectangle 6"/>
          <p:cNvSpPr>
            <a:spLocks noChangeArrowheads="1"/>
          </p:cNvSpPr>
          <p:nvPr/>
        </p:nvSpPr>
        <p:spPr bwMode="auto">
          <a:xfrm>
            <a:off x="4284663" y="6308725"/>
            <a:ext cx="1281112" cy="366713"/>
          </a:xfrm>
          <a:prstGeom prst="rect">
            <a:avLst/>
          </a:prstGeom>
          <a:noFill/>
          <a:ln w="9525">
            <a:noFill/>
            <a:miter lim="800000"/>
            <a:headEnd/>
            <a:tailEnd/>
          </a:ln>
        </p:spPr>
        <p:txBody>
          <a:bodyPr wrap="none">
            <a:spAutoFit/>
          </a:bodyPr>
          <a:lstStyle/>
          <a:p>
            <a:r>
              <a:rPr lang="uk-UA" b="1"/>
              <a:t>Бунге 519</a:t>
            </a:r>
            <a:endParaRPr lang="ru-RU" b="1"/>
          </a:p>
        </p:txBody>
      </p:sp>
      <p:sp>
        <p:nvSpPr>
          <p:cNvPr id="21510" name="Rectangle 7"/>
          <p:cNvSpPr>
            <a:spLocks noChangeArrowheads="1"/>
          </p:cNvSpPr>
          <p:nvPr/>
        </p:nvSpPr>
        <p:spPr bwMode="auto">
          <a:xfrm>
            <a:off x="3635375" y="333375"/>
            <a:ext cx="1111250" cy="366713"/>
          </a:xfrm>
          <a:prstGeom prst="rect">
            <a:avLst/>
          </a:prstGeom>
          <a:noFill/>
          <a:ln w="9525">
            <a:noFill/>
            <a:miter lim="800000"/>
            <a:headEnd/>
            <a:tailEnd/>
          </a:ln>
        </p:spPr>
        <p:txBody>
          <a:bodyPr wrap="none">
            <a:spAutoFit/>
          </a:bodyPr>
          <a:lstStyle/>
          <a:p>
            <a:r>
              <a:rPr lang="uk-UA" b="1"/>
              <a:t>В200158</a:t>
            </a:r>
            <a:endParaRPr lang="ru-RU" b="1"/>
          </a:p>
        </p:txBody>
      </p:sp>
      <p:sp>
        <p:nvSpPr>
          <p:cNvPr id="21511" name="Rectangle 8"/>
          <p:cNvSpPr>
            <a:spLocks noChangeArrowheads="1"/>
          </p:cNvSpPr>
          <p:nvPr/>
        </p:nvSpPr>
        <p:spPr bwMode="auto">
          <a:xfrm>
            <a:off x="6372225" y="6165850"/>
            <a:ext cx="2349500" cy="366713"/>
          </a:xfrm>
          <a:prstGeom prst="rect">
            <a:avLst/>
          </a:prstGeom>
          <a:noFill/>
          <a:ln w="9525">
            <a:noFill/>
            <a:miter lim="800000"/>
            <a:headEnd/>
            <a:tailEnd/>
          </a:ln>
        </p:spPr>
        <p:txBody>
          <a:bodyPr wrap="none">
            <a:spAutoFit/>
          </a:bodyPr>
          <a:lstStyle/>
          <a:p>
            <a:r>
              <a:rPr lang="uk-UA" b="1"/>
              <a:t>Грінченко ВО98222</a:t>
            </a:r>
            <a:endParaRPr lang="ru-RU" b="1"/>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877</TotalTime>
  <Words>875</Words>
  <Application>Microsoft Office PowerPoint</Application>
  <PresentationFormat>Экран (4:3)</PresentationFormat>
  <Paragraphs>68</Paragraphs>
  <Slides>16</Slides>
  <Notes>0</Notes>
  <HiddenSlides>0</HiddenSlides>
  <MMClips>0</MMClips>
  <ScaleCrop>false</ScaleCrop>
  <HeadingPairs>
    <vt:vector size="6" baseType="variant">
      <vt:variant>
        <vt:lpstr>Использованные шрифты</vt:lpstr>
      </vt:variant>
      <vt:variant>
        <vt:i4>2</vt:i4>
      </vt:variant>
      <vt:variant>
        <vt:lpstr>Шаблон оформления</vt:lpstr>
      </vt:variant>
      <vt:variant>
        <vt:i4>1</vt:i4>
      </vt:variant>
      <vt:variant>
        <vt:lpstr>Заголовки слайдов</vt:lpstr>
      </vt:variant>
      <vt:variant>
        <vt:i4>16</vt:i4>
      </vt:variant>
    </vt:vector>
  </HeadingPairs>
  <TitlesOfParts>
    <vt:vector size="19" baseType="lpstr">
      <vt:lpstr>Arial</vt:lpstr>
      <vt:lpstr>Calibri</vt: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Павло Платонович Чубинський</dc:title>
  <dc:creator>User</dc:creator>
  <cp:lastModifiedBy>Zelentsova</cp:lastModifiedBy>
  <cp:revision>88</cp:revision>
  <dcterms:created xsi:type="dcterms:W3CDTF">2013-01-21T14:22:19Z</dcterms:created>
  <dcterms:modified xsi:type="dcterms:W3CDTF">2013-03-21T12:20:26Z</dcterms:modified>
</cp:coreProperties>
</file>