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68" r:id="rId5"/>
    <p:sldId id="272" r:id="rId6"/>
    <p:sldId id="273" r:id="rId7"/>
    <p:sldId id="275" r:id="rId8"/>
    <p:sldId id="264" r:id="rId9"/>
    <p:sldId id="274" r:id="rId10"/>
    <p:sldId id="270" r:id="rId11"/>
    <p:sldId id="265" r:id="rId12"/>
    <p:sldId id="266" r:id="rId13"/>
    <p:sldId id="267" r:id="rId14"/>
    <p:sldId id="279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004C00"/>
    <a:srgbClr val="3E3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6454" autoAdjust="0"/>
  </p:normalViewPr>
  <p:slideViewPr>
    <p:cSldViewPr>
      <p:cViewPr>
        <p:scale>
          <a:sx n="91" d="100"/>
          <a:sy n="91" d="100"/>
        </p:scale>
        <p:origin x="-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0CC4-748A-40C2-B30D-4A07E42AFA8A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03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2E2E-5C14-4532-94F7-11A61318258E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58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34A4-DBF0-4781-9A11-2BEEF379A933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32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F344-38A5-4C5B-ABC5-D15A5EA516E9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4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7777-D4D2-47AE-8EB5-35C6435506D8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64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67384-B56B-4A47-A9D8-E11CA54D20F0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8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3A10-292C-4B6E-916E-9F95D97B3DA2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15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5F9E-F416-4ACC-B1C1-C63AFA594878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06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30D9-31BE-4941-80B4-FC8889DE8A89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77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F86B8-E15A-4447-9718-39C5048ADFB8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1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F3FE-0E2A-455D-A476-EB77283BA0A4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50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97095E-08E6-4AB2-B55E-F94CABFBB849}" type="slidenum">
              <a:rPr lang="es-ES"/>
              <a:pPr>
                <a:defRPr/>
              </a:pPr>
              <a:t>‹№›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5888"/>
            <a:ext cx="8891588" cy="792162"/>
          </a:xfrm>
          <a:solidFill>
            <a:schemeClr val="accent1">
              <a:lumMod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latin typeface="Book Antiqua" pitchFamily="18" charset="0"/>
              </a:rPr>
              <a:t>Національна парламентська бібліотека України</a:t>
            </a:r>
            <a:endParaRPr lang="es-ES" sz="28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051" name="Picture 4" descr="C:\Documents and Settings\SF\Рабочий стол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88113"/>
            <a:ext cx="9174163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0" y="96838"/>
            <a:ext cx="8871743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Національна парламентська бібліотека України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836" y="606087"/>
            <a:ext cx="8094496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Інформаційні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ресурси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публічних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бібліотек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України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складова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національного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інформаційного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простору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538" y="3141663"/>
            <a:ext cx="46688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Т.І.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Вилегжаніна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генеральний директор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0400"/>
            <a:ext cx="4770438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631031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62" y="194140"/>
            <a:ext cx="2684800" cy="28803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67544" y="137676"/>
            <a:ext cx="403244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tx1"/>
                </a:solidFill>
                <a:latin typeface="Book Antiqua" pitchFamily="18" charset="0"/>
              </a:rPr>
              <a:t>Кіровоградська ОУНБ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459963" y="3230461"/>
            <a:ext cx="362791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Електронна бібліотека</a:t>
            </a:r>
          </a:p>
          <a:p>
            <a:pPr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Донеччини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13" y="206375"/>
            <a:ext cx="9113838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4195763"/>
            <a:ext cx="2119313" cy="22113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184650"/>
            <a:ext cx="2347912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4184650"/>
            <a:ext cx="217170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00525"/>
            <a:ext cx="2259012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539750" y="476250"/>
            <a:ext cx="835342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	</a:t>
            </a:r>
          </a:p>
          <a:p>
            <a:pPr>
              <a:defRPr/>
            </a:pP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	Станом на 20.10.2014 р. ЕБ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містить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5128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електронних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документів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 (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загальна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кількість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сторінок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–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447684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).</a:t>
            </a:r>
          </a:p>
          <a:p>
            <a:pPr>
              <a:defRPr/>
            </a:pP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	За видом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видань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: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2276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книг,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2096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номерів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журналів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754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творів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образотворчого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мистецтва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,</a:t>
            </a: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відео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.</a:t>
            </a:r>
          </a:p>
          <a:p>
            <a:pPr>
              <a:defRPr/>
            </a:pP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	</a:t>
            </a:r>
          </a:p>
          <a:p>
            <a:pPr>
              <a:defRPr/>
            </a:pP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Book Antiqua" pitchFamily="18" charset="0"/>
              </a:rPr>
              <a:t>	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До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участі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проекті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залучено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69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учасників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: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26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бібліотек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,</a:t>
            </a:r>
            <a:r>
              <a:rPr lang="ru-RU" sz="28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</a:t>
            </a:r>
            <a:r>
              <a:rPr lang="ru-RU" sz="28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наукових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установ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видавництв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23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автори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2150"/>
            <a:ext cx="8278812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213" y="4868863"/>
            <a:ext cx="4824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Розміщено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76 док. НПБУ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250" y="188913"/>
            <a:ext cx="5905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Міжнародні проекти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333"/>
            <a:ext cx="2113498" cy="47014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14336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96" y="1649333"/>
            <a:ext cx="7085202" cy="47014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481263"/>
            <a:ext cx="43100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6338" cy="23034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10050"/>
            <a:ext cx="3679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984375"/>
            <a:ext cx="4425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125" y="3048000"/>
            <a:ext cx="2971800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Методичний сайт НПБУ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475" y="115888"/>
            <a:ext cx="2592388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Блог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УБА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" y="5537200"/>
            <a:ext cx="3635375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Блог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Вінницької ОУНБ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5025" y="3967162"/>
            <a:ext cx="5006975" cy="1570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Блог Центра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обслуговування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 со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спеціальними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потребами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Херсонської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обласної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бібліотеки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59657">
            <a:off x="287338" y="1052513"/>
            <a:ext cx="37528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44964">
            <a:off x="2206625" y="1225550"/>
            <a:ext cx="37528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402138"/>
            <a:ext cx="817245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«Інформаційно-пошуковий тезаурус» НПБУ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en-US" sz="2800" dirty="0">
                <a:latin typeface="Book Antiqua" pitchFamily="18" charset="0"/>
              </a:rPr>
              <a:t>2004-2014</a:t>
            </a:r>
            <a:r>
              <a:rPr lang="uk-UA" sz="2800" dirty="0">
                <a:latin typeface="Book Antiqua" pitchFamily="18" charset="0"/>
              </a:rPr>
              <a:t>, обсяг 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30 тис. </a:t>
            </a:r>
            <a:r>
              <a:rPr lang="uk-UA" sz="2800" dirty="0">
                <a:latin typeface="Book Antiqua" pitchFamily="18" charset="0"/>
              </a:rPr>
              <a:t>термінів-дескрипторів і </a:t>
            </a:r>
            <a:r>
              <a:rPr lang="uk-UA" sz="2800" dirty="0" err="1">
                <a:latin typeface="Book Antiqua" pitchFamily="18" charset="0"/>
              </a:rPr>
              <a:t>аскрипторів</a:t>
            </a:r>
            <a:r>
              <a:rPr lang="uk-UA" sz="2800" dirty="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187450" y="2254250"/>
            <a:ext cx="72723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4400">
                <a:solidFill>
                  <a:schemeClr val="bg1"/>
                </a:solidFill>
                <a:latin typeface="Book Antiqua" pitchFamily="18" charset="0"/>
              </a:rPr>
              <a:t>Дякую за увагу!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7504" y="5373216"/>
            <a:ext cx="34143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office@nplu.org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0" y="333375"/>
            <a:ext cx="87487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Публічні бібліотеки </a:t>
            </a:r>
          </a:p>
          <a:p>
            <a:pPr algn="ctr">
              <a:defRPr/>
            </a:pPr>
            <a:endParaRPr lang="uk-UA" sz="3600" dirty="0">
              <a:solidFill>
                <a:srgbClr val="808080">
                  <a:lumMod val="20000"/>
                  <a:lumOff val="80000"/>
                </a:srgbClr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uk-UA" sz="3600" dirty="0">
                <a:solidFill>
                  <a:srgbClr val="808080">
                    <a:lumMod val="20000"/>
                    <a:lumOff val="80000"/>
                  </a:srgbClr>
                </a:solidFill>
                <a:latin typeface="Book Antiqua" pitchFamily="18" charset="0"/>
              </a:rPr>
              <a:t>Кількість всього –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18001 бібліотек.</a:t>
            </a:r>
          </a:p>
          <a:p>
            <a:pPr algn="ctr">
              <a:defRPr/>
            </a:pPr>
            <a:r>
              <a:rPr lang="uk-UA" sz="3600" dirty="0" smtClean="0">
                <a:solidFill>
                  <a:srgbClr val="808080">
                    <a:lumMod val="20000"/>
                    <a:lumOff val="80000"/>
                  </a:srgbClr>
                </a:solidFill>
                <a:latin typeface="Book Antiqua" pitchFamily="18" charset="0"/>
              </a:rPr>
              <a:t>Фонд -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278</a:t>
            </a:r>
            <a:r>
              <a:rPr lang="uk-UA" sz="3600" dirty="0" smtClean="0">
                <a:solidFill>
                  <a:srgbClr val="808080">
                    <a:lumMod val="20000"/>
                    <a:lumOff val="80000"/>
                  </a:srgbClr>
                </a:solidFill>
                <a:latin typeface="Book Antiqua" pitchFamily="18" charset="0"/>
              </a:rPr>
              <a:t> </a:t>
            </a:r>
            <a:r>
              <a:rPr lang="uk-UA" sz="3600" dirty="0">
                <a:solidFill>
                  <a:srgbClr val="808080">
                    <a:lumMod val="20000"/>
                    <a:lumOff val="80000"/>
                  </a:srgbClr>
                </a:solidFill>
                <a:latin typeface="Book Antiqua" pitchFamily="18" charset="0"/>
              </a:rPr>
              <a:t>млн. примірників </a:t>
            </a:r>
            <a:r>
              <a:rPr lang="uk-UA" sz="3600" dirty="0" smtClean="0">
                <a:solidFill>
                  <a:srgbClr val="808080">
                    <a:lumMod val="20000"/>
                    <a:lumOff val="80000"/>
                  </a:srgbClr>
                </a:solidFill>
                <a:latin typeface="Book Antiqua" pitchFamily="18" charset="0"/>
              </a:rPr>
              <a:t>видань.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r>
              <a:rPr lang="uk-UA" sz="3600" dirty="0">
                <a:solidFill>
                  <a:srgbClr val="808080">
                    <a:lumMod val="20000"/>
                    <a:lumOff val="80000"/>
                  </a:srgbClr>
                </a:solidFill>
                <a:latin typeface="Book Antiqua" pitchFamily="18" charset="0"/>
              </a:rPr>
              <a:t>В сільській місцевості -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14547</a:t>
            </a:r>
            <a:r>
              <a:rPr lang="uk-UA" sz="3600" dirty="0">
                <a:solidFill>
                  <a:srgbClr val="808080">
                    <a:lumMod val="20000"/>
                    <a:lumOff val="80000"/>
                  </a:srgbClr>
                </a:solidFill>
                <a:latin typeface="Book Antiqua" pitchFamily="18" charset="0"/>
              </a:rPr>
              <a:t> бібліотек. </a:t>
            </a:r>
            <a:r>
              <a:rPr lang="uk-UA" sz="3600" dirty="0" smtClean="0">
                <a:solidFill>
                  <a:srgbClr val="808080">
                    <a:lumMod val="20000"/>
                    <a:lumOff val="80000"/>
                  </a:srgbClr>
                </a:solidFill>
                <a:latin typeface="Book Antiqua" pitchFamily="18" charset="0"/>
              </a:rPr>
              <a:t>Фонд налічує</a:t>
            </a:r>
            <a:r>
              <a:rPr lang="uk-UA" sz="3600" dirty="0" smtClean="0">
                <a:solidFill>
                  <a:srgbClr val="80808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129 </a:t>
            </a:r>
            <a:r>
              <a:rPr lang="uk-UA" sz="3600" dirty="0" smtClean="0">
                <a:solidFill>
                  <a:srgbClr val="808080">
                    <a:lumMod val="20000"/>
                    <a:lumOff val="80000"/>
                  </a:srgbClr>
                </a:solidFill>
                <a:latin typeface="Book Antiqua" pitchFamily="18" charset="0"/>
              </a:rPr>
              <a:t>млн. </a:t>
            </a:r>
            <a:endParaRPr lang="uk-UA" sz="3600" dirty="0">
              <a:solidFill>
                <a:srgbClr val="808080">
                  <a:lumMod val="20000"/>
                  <a:lumOff val="80000"/>
                </a:srgb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23900" y="255588"/>
            <a:ext cx="75152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Проекти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Посольства США в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Україні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981075"/>
            <a:ext cx="91440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Інтернет</a:t>
            </a: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для </a:t>
            </a:r>
            <a:r>
              <a:rPr lang="ru-RU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читачів</a:t>
            </a: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r">
              <a:defRPr/>
            </a:pPr>
            <a:r>
              <a:rPr lang="ru-RU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публічних</a:t>
            </a: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бібліотек</a:t>
            </a: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 (LEAP) </a:t>
            </a:r>
          </a:p>
          <a:p>
            <a:pPr algn="r">
              <a:defRPr/>
            </a:pPr>
            <a:r>
              <a:rPr lang="ru-RU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Відкрито</a:t>
            </a: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147</a:t>
            </a: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Інтернет-центрів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endParaRPr lang="ru-RU" sz="2800" dirty="0">
              <a:latin typeface="Book Antiqua" pitchFamily="18" charset="0"/>
            </a:endParaRPr>
          </a:p>
          <a:p>
            <a:pPr>
              <a:defRPr/>
            </a:pPr>
            <a:endParaRPr lang="ru-RU" sz="2800" dirty="0">
              <a:latin typeface="Book Antiqua" pitchFamily="18" charset="0"/>
            </a:endParaRPr>
          </a:p>
          <a:p>
            <a:pPr>
              <a:defRPr/>
            </a:pPr>
            <a:endParaRPr lang="ru-RU" sz="2800" dirty="0">
              <a:latin typeface="Book Antiqua" pitchFamily="18" charset="0"/>
            </a:endParaRPr>
          </a:p>
          <a:p>
            <a:pPr>
              <a:defRPr/>
            </a:pPr>
            <a:endParaRPr lang="ru-RU" sz="2800" dirty="0">
              <a:latin typeface="Book Antiqua" pitchFamily="18" charset="0"/>
            </a:endParaRPr>
          </a:p>
          <a:p>
            <a:pPr>
              <a:defRPr/>
            </a:pPr>
            <a:endParaRPr lang="ru-RU" sz="2800" dirty="0">
              <a:latin typeface="Book Antiqua" pitchFamily="18" charset="0"/>
            </a:endParaRPr>
          </a:p>
          <a:p>
            <a:pPr>
              <a:defRPr/>
            </a:pPr>
            <a:endParaRPr lang="ru-RU" sz="2800" dirty="0">
              <a:latin typeface="Book Antiqua" pitchFamily="18" charset="0"/>
            </a:endParaRPr>
          </a:p>
          <a:p>
            <a:pPr>
              <a:defRPr/>
            </a:pPr>
            <a:r>
              <a:rPr lang="ru-RU" sz="2800" b="1" dirty="0">
                <a:latin typeface="Book Antiqua" pitchFamily="18" charset="0"/>
              </a:rPr>
              <a:t>«</a:t>
            </a:r>
            <a:r>
              <a:rPr lang="ru-RU" sz="2800" b="1" dirty="0" err="1">
                <a:latin typeface="Book Antiqua" pitchFamily="18" charset="0"/>
              </a:rPr>
              <a:t>Вікно</a:t>
            </a:r>
            <a:r>
              <a:rPr lang="ru-RU" sz="2800" b="1" dirty="0">
                <a:latin typeface="Book Antiqua" pitchFamily="18" charset="0"/>
              </a:rPr>
              <a:t> в Америку»</a:t>
            </a:r>
          </a:p>
          <a:p>
            <a:pPr>
              <a:defRPr/>
            </a:pPr>
            <a:r>
              <a:rPr lang="ru-RU" sz="2800" dirty="0" err="1">
                <a:latin typeface="Book Antiqua" pitchFamily="18" charset="0"/>
              </a:rPr>
              <a:t>Відкрито</a:t>
            </a:r>
            <a:r>
              <a:rPr lang="ru-RU" sz="2800" dirty="0">
                <a:latin typeface="Book Antiqua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29</a:t>
            </a:r>
            <a:r>
              <a:rPr lang="ru-RU" sz="2800" dirty="0">
                <a:latin typeface="Book Antiqua" pitchFamily="18" charset="0"/>
              </a:rPr>
              <a:t> </a:t>
            </a:r>
            <a:r>
              <a:rPr lang="ru-RU" sz="2800" dirty="0" err="1">
                <a:latin typeface="Book Antiqua" pitchFamily="18" charset="0"/>
              </a:rPr>
              <a:t>центрів</a:t>
            </a:r>
            <a:endParaRPr lang="uk-UA" sz="2800" dirty="0">
              <a:latin typeface="Book Antiqua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9320"/>
            <a:ext cx="3256971" cy="26881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3096344" cy="2700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16" y="413792"/>
            <a:ext cx="6958837" cy="4167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49225" y="4508500"/>
            <a:ext cx="60785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Проект розпочато у 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2009 р.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1963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itchFamily="18" charset="0"/>
              </a:rPr>
              <a:t>публічні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itchFamily="18" charset="0"/>
              </a:rPr>
              <a:t>бібліотеки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itchFamily="18" charset="0"/>
              </a:rPr>
              <a:t>України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itchFamily="18" charset="0"/>
              </a:rPr>
              <a:t>обладнано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itchFamily="18" charset="0"/>
              </a:rPr>
              <a:t>комп’ютерами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 з доступом до </a:t>
            </a:r>
            <a:r>
              <a:rPr lang="ru-RU" sz="2400" dirty="0" err="1">
                <a:solidFill>
                  <a:srgbClr val="000000"/>
                </a:solidFill>
                <a:latin typeface="Book Antiqua" pitchFamily="18" charset="0"/>
              </a:rPr>
              <a:t>Інтернет</a:t>
            </a:r>
            <a:r>
              <a:rPr lang="uk-UA" sz="2400" dirty="0">
                <a:solidFill>
                  <a:srgbClr val="000000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25" y="2236788"/>
            <a:ext cx="5143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25 </a:t>
            </a:r>
            <a:r>
              <a:rPr lang="uk-UA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тренінгових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центрів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50825" y="404813"/>
            <a:ext cx="8642350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Статистика</a:t>
            </a:r>
          </a:p>
          <a:p>
            <a:pPr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440 </a:t>
            </a:r>
            <a:r>
              <a:rPr lang="uk-UA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Book Antiqua" pitchFamily="18" charset="0"/>
              </a:rPr>
              <a:t>публічних бібліотек України генерують електронні каталоги, кількість бібліографічних записів в яких – понад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19 млн</a:t>
            </a:r>
            <a:r>
              <a:rPr lang="uk-UA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Book Antiqua" pitchFamily="18" charset="0"/>
              </a:rPr>
              <a:t>.</a:t>
            </a:r>
          </a:p>
          <a:p>
            <a:pPr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500</a:t>
            </a:r>
            <a:r>
              <a:rPr lang="uk-UA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Book Antiqua" pitchFamily="18" charset="0"/>
              </a:rPr>
              <a:t> </a:t>
            </a:r>
            <a:r>
              <a:rPr lang="uk-UA" sz="3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публічних бібліотек України мають власні сайти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1" y="3130285"/>
            <a:ext cx="2932476" cy="23459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31" y="577582"/>
            <a:ext cx="2936463" cy="23491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0" y="5516563"/>
            <a:ext cx="35575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«Освітній навігатор»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5899150" y="2946400"/>
            <a:ext cx="305911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uk-UA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„Рівненщина</a:t>
            </a:r>
            <a:r>
              <a:rPr lang="uk-UA" sz="2800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775" y="3175"/>
            <a:ext cx="89090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Рівненська обласна універсальна наукова бібліотека</a:t>
            </a:r>
          </a:p>
        </p:txBody>
      </p: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96975"/>
            <a:ext cx="56610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68927"/>
            <a:ext cx="3600400" cy="16170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25538"/>
            <a:ext cx="907891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63" y="3860800"/>
            <a:ext cx="66960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2004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року</a:t>
            </a:r>
          </a:p>
          <a:p>
            <a:pPr>
              <a:defRPr/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15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учасників з них 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8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ОУНБ</a:t>
            </a:r>
          </a:p>
          <a:p>
            <a:pPr>
              <a:defRPr/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120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назв періодичних видань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2916238" y="2162175"/>
            <a:ext cx="547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800">
                <a:solidFill>
                  <a:schemeClr val="bg1"/>
                </a:solidFill>
                <a:latin typeface="Book Antiqua" pitchFamily="18" charset="0"/>
              </a:rPr>
              <a:t>Кіровоградська ОУНБ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550275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20650" y="2392363"/>
            <a:ext cx="8928100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latin typeface="Book Antiqua" pitchFamily="18" charset="0"/>
              </a:rPr>
              <a:t>Започатковано</a:t>
            </a:r>
            <a:r>
              <a:rPr lang="ru-RU" sz="2800" dirty="0">
                <a:latin typeface="Book Antiqua" pitchFamily="18" charset="0"/>
              </a:rPr>
              <a:t> у 2007 р. </a:t>
            </a:r>
            <a:r>
              <a:rPr lang="ru-RU" sz="2800" dirty="0" err="1">
                <a:latin typeface="Book Antiqua" pitchFamily="18" charset="0"/>
              </a:rPr>
              <a:t>Кількість</a:t>
            </a:r>
            <a:r>
              <a:rPr lang="ru-RU" sz="2800" dirty="0">
                <a:latin typeface="Book Antiqua" pitchFamily="18" charset="0"/>
              </a:rPr>
              <a:t> </a:t>
            </a:r>
            <a:r>
              <a:rPr lang="ru-RU" sz="2800" dirty="0" err="1">
                <a:latin typeface="Book Antiqua" pitchFamily="18" charset="0"/>
              </a:rPr>
              <a:t>документів</a:t>
            </a:r>
            <a:r>
              <a:rPr lang="ru-RU" sz="2800" dirty="0">
                <a:latin typeface="Book Antiqua" pitchFamily="18" charset="0"/>
              </a:rPr>
              <a:t>: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2238</a:t>
            </a:r>
          </a:p>
          <a:p>
            <a:pPr>
              <a:defRPr/>
            </a:pPr>
            <a:r>
              <a:rPr lang="ru-RU" sz="2800" dirty="0" err="1">
                <a:latin typeface="Book Antiqua" pitchFamily="18" charset="0"/>
              </a:rPr>
              <a:t>Учасники</a:t>
            </a:r>
            <a:r>
              <a:rPr lang="ru-RU" sz="2800" dirty="0">
                <a:latin typeface="Book Antiqua" pitchFamily="18" charset="0"/>
              </a:rPr>
              <a:t>:</a:t>
            </a:r>
          </a:p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Бібліотеки</a:t>
            </a:r>
            <a:r>
              <a:rPr lang="ru-RU" dirty="0">
                <a:latin typeface="Book Antiqua" pitchFamily="18" charset="0"/>
              </a:rPr>
              <a:t>: </a:t>
            </a:r>
            <a:r>
              <a:rPr lang="ru-RU" sz="2400" dirty="0">
                <a:latin typeface="Book Antiqua" pitchFamily="18" charset="0"/>
              </a:rPr>
              <a:t>ОУНБ </a:t>
            </a:r>
            <a:r>
              <a:rPr lang="ru-RU" sz="2400" dirty="0" err="1">
                <a:latin typeface="Book Antiqua" pitchFamily="18" charset="0"/>
              </a:rPr>
              <a:t>ім</a:t>
            </a:r>
            <a:r>
              <a:rPr lang="ru-RU" sz="2400" dirty="0">
                <a:latin typeface="Book Antiqua" pitchFamily="18" charset="0"/>
              </a:rPr>
              <a:t>. Олени </a:t>
            </a:r>
            <a:r>
              <a:rPr lang="ru-RU" sz="2400" dirty="0" err="1">
                <a:latin typeface="Book Antiqua" pitchFamily="18" charset="0"/>
              </a:rPr>
              <a:t>Пчілки</a:t>
            </a:r>
            <a:endParaRPr lang="en-US" sz="2400" dirty="0">
              <a:latin typeface="Book Antiqua" pitchFamily="18" charset="0"/>
            </a:endParaRPr>
          </a:p>
          <a:p>
            <a:pPr>
              <a:defRPr/>
            </a:pPr>
            <a:r>
              <a:rPr lang="ru-RU" sz="2400" dirty="0" err="1">
                <a:latin typeface="Book Antiqua" pitchFamily="18" charset="0"/>
              </a:rPr>
              <a:t>Житомирська</a:t>
            </a:r>
            <a:r>
              <a:rPr lang="ru-RU" sz="2400" dirty="0">
                <a:latin typeface="Book Antiqua" pitchFamily="18" charset="0"/>
              </a:rPr>
              <a:t> ОУНБ, </a:t>
            </a:r>
            <a:r>
              <a:rPr lang="ru-RU" sz="2400" dirty="0" err="1">
                <a:latin typeface="Book Antiqua" pitchFamily="18" charset="0"/>
              </a:rPr>
              <a:t>Рівненська</a:t>
            </a:r>
            <a:r>
              <a:rPr lang="ru-RU" sz="2400" dirty="0">
                <a:latin typeface="Book Antiqua" pitchFamily="18" charset="0"/>
              </a:rPr>
              <a:t> ОУНБ, </a:t>
            </a:r>
            <a:r>
              <a:rPr lang="ru-RU" sz="2400" dirty="0" err="1">
                <a:latin typeface="Book Antiqua" pitchFamily="18" charset="0"/>
              </a:rPr>
              <a:t>Тернопільська</a:t>
            </a:r>
            <a:r>
              <a:rPr lang="ru-RU" sz="2400" dirty="0">
                <a:latin typeface="Book Antiqua" pitchFamily="18" charset="0"/>
              </a:rPr>
              <a:t> ОУНБ, </a:t>
            </a:r>
            <a:r>
              <a:rPr lang="ru-RU" sz="2400" dirty="0" err="1">
                <a:latin typeface="Book Antiqua" pitchFamily="18" charset="0"/>
              </a:rPr>
              <a:t>Хмельницька</a:t>
            </a:r>
            <a:r>
              <a:rPr lang="ru-RU" sz="2400" dirty="0">
                <a:latin typeface="Book Antiqua" pitchFamily="18" charset="0"/>
              </a:rPr>
              <a:t> ОУНБ </a:t>
            </a:r>
            <a:r>
              <a:rPr lang="ru-RU" sz="2400" dirty="0" err="1">
                <a:latin typeface="Book Antiqua" pitchFamily="18" charset="0"/>
              </a:rPr>
              <a:t>ім</a:t>
            </a:r>
            <a:r>
              <a:rPr lang="ru-RU" sz="2400" dirty="0">
                <a:latin typeface="Book Antiqua" pitchFamily="18" charset="0"/>
              </a:rPr>
              <a:t>. М. </a:t>
            </a:r>
            <a:r>
              <a:rPr lang="ru-RU" sz="2400" dirty="0" err="1">
                <a:latin typeface="Book Antiqua" pitchFamily="18" charset="0"/>
              </a:rPr>
              <a:t>Островського</a:t>
            </a:r>
            <a:r>
              <a:rPr lang="uk-UA" sz="2400" dirty="0">
                <a:latin typeface="Book Antiqua" pitchFamily="18" charset="0"/>
              </a:rPr>
              <a:t>, Національна історична бібліотека України</a:t>
            </a:r>
            <a:endParaRPr lang="en-US" sz="2400" dirty="0">
              <a:latin typeface="Book Antiqua" pitchFamily="18" charset="0"/>
            </a:endParaRPr>
          </a:p>
          <a:p>
            <a:pPr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Державні архіви,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Краєзнавчі музеї</a:t>
            </a:r>
          </a:p>
          <a:p>
            <a:pPr>
              <a:defRPr/>
            </a:pPr>
            <a:r>
              <a:rPr lang="uk-UA" sz="2400" dirty="0">
                <a:latin typeface="Book Antiqua" pitchFamily="18" charset="0"/>
              </a:rPr>
              <a:t>Волинської, Житомирської, Рівненської, Тернопільської, Хмельницької областей</a:t>
            </a:r>
            <a:endParaRPr 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Book Antiqua" pitchFamily="18" charset="0"/>
              </a:rPr>
              <a:t>Жовтень 2014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" y="3429000"/>
            <a:ext cx="2546968" cy="2428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" y="1391810"/>
            <a:ext cx="5464700" cy="1886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64" y="2213421"/>
            <a:ext cx="3817607" cy="28632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61913" y="188913"/>
            <a:ext cx="8951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chemeClr val="bg1"/>
                </a:solidFill>
                <a:latin typeface="Book Antiqua" pitchFamily="18" charset="0"/>
              </a:rPr>
              <a:t>Херсонська обласна універсальна наукова бібліотека ім.Олеся Гончара</a:t>
            </a:r>
            <a:endParaRPr lang="uk-UA" sz="280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5900" y="5516563"/>
            <a:ext cx="25923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uk-UA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АртКавун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4646</TotalTime>
  <Words>301</Words>
  <Application>Microsoft Office PowerPoint</Application>
  <PresentationFormat>Екран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Diseño predeterminado</vt:lpstr>
      <vt:lpstr>Національна парламентська бібліотека України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bakan</cp:lastModifiedBy>
  <cp:revision>595</cp:revision>
  <dcterms:created xsi:type="dcterms:W3CDTF">2010-05-23T14:28:12Z</dcterms:created>
  <dcterms:modified xsi:type="dcterms:W3CDTF">2014-10-20T11:20:39Z</dcterms:modified>
</cp:coreProperties>
</file>